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6"/>
  </p:notesMasterIdLst>
  <p:sldIdLst>
    <p:sldId id="274" r:id="rId2"/>
    <p:sldId id="270" r:id="rId3"/>
    <p:sldId id="256" r:id="rId4"/>
    <p:sldId id="269" r:id="rId5"/>
    <p:sldId id="258" r:id="rId6"/>
    <p:sldId id="276" r:id="rId7"/>
    <p:sldId id="285" r:id="rId8"/>
    <p:sldId id="259" r:id="rId9"/>
    <p:sldId id="277" r:id="rId10"/>
    <p:sldId id="333" r:id="rId11"/>
    <p:sldId id="261" r:id="rId12"/>
    <p:sldId id="278" r:id="rId13"/>
    <p:sldId id="309" r:id="rId14"/>
    <p:sldId id="310" r:id="rId15"/>
    <p:sldId id="311" r:id="rId16"/>
    <p:sldId id="312" r:id="rId17"/>
    <p:sldId id="313" r:id="rId18"/>
    <p:sldId id="293" r:id="rId19"/>
    <p:sldId id="314" r:id="rId20"/>
    <p:sldId id="287" r:id="rId21"/>
    <p:sldId id="288" r:id="rId22"/>
    <p:sldId id="289" r:id="rId23"/>
    <p:sldId id="290" r:id="rId24"/>
    <p:sldId id="291" r:id="rId25"/>
    <p:sldId id="292" r:id="rId26"/>
    <p:sldId id="295" r:id="rId27"/>
    <p:sldId id="260" r:id="rId28"/>
    <p:sldId id="279" r:id="rId29"/>
    <p:sldId id="296" r:id="rId30"/>
    <p:sldId id="301" r:id="rId31"/>
    <p:sldId id="302" r:id="rId32"/>
    <p:sldId id="303" r:id="rId33"/>
    <p:sldId id="262" r:id="rId34"/>
    <p:sldId id="308" r:id="rId35"/>
    <p:sldId id="315" r:id="rId36"/>
    <p:sldId id="324" r:id="rId37"/>
    <p:sldId id="281" r:id="rId38"/>
    <p:sldId id="284" r:id="rId39"/>
    <p:sldId id="332" r:id="rId40"/>
    <p:sldId id="316" r:id="rId41"/>
    <p:sldId id="319" r:id="rId42"/>
    <p:sldId id="317" r:id="rId43"/>
    <p:sldId id="327" r:id="rId44"/>
    <p:sldId id="326" r:id="rId45"/>
    <p:sldId id="325" r:id="rId46"/>
    <p:sldId id="318" r:id="rId47"/>
    <p:sldId id="322" r:id="rId48"/>
    <p:sldId id="334" r:id="rId49"/>
    <p:sldId id="282" r:id="rId50"/>
    <p:sldId id="331" r:id="rId51"/>
    <p:sldId id="330" r:id="rId52"/>
    <p:sldId id="323" r:id="rId53"/>
    <p:sldId id="335" r:id="rId54"/>
    <p:sldId id="273" r:id="rId55"/>
  </p:sldIdLst>
  <p:sldSz cx="12192000" cy="6858000"/>
  <p:notesSz cx="6858000" cy="9144000"/>
  <p:custDataLst>
    <p:tags r:id="rId57"/>
  </p:custDataLst>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142">
          <p15:clr>
            <a:srgbClr val="A4A3A4"/>
          </p15:clr>
        </p15:guide>
        <p15:guide id="2" orient="horz" pos="4292">
          <p15:clr>
            <a:srgbClr val="A4A3A4"/>
          </p15:clr>
        </p15:guide>
        <p15:guide id="3" orient="horz" pos="3339">
          <p15:clr>
            <a:srgbClr val="A4A3A4"/>
          </p15:clr>
        </p15:guide>
        <p15:guide id="4" orient="horz" pos="2614">
          <p15:clr>
            <a:srgbClr val="A4A3A4"/>
          </p15:clr>
        </p15:guide>
        <p15:guide id="5" orient="horz" pos="1933">
          <p15:clr>
            <a:srgbClr val="A4A3A4"/>
          </p15:clr>
        </p15:guide>
        <p15:guide id="6" pos="2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875"/>
    <a:srgbClr val="0072A9"/>
    <a:srgbClr val="D6E0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3" autoAdjust="0"/>
    <p:restoredTop sz="94660"/>
  </p:normalViewPr>
  <p:slideViewPr>
    <p:cSldViewPr snapToGrid="0">
      <p:cViewPr>
        <p:scale>
          <a:sx n="75" d="100"/>
          <a:sy n="75" d="100"/>
        </p:scale>
        <p:origin x="974" y="226"/>
      </p:cViewPr>
      <p:guideLst>
        <p:guide orient="horz" pos="142"/>
        <p:guide orient="horz" pos="4292"/>
        <p:guide orient="horz" pos="3339"/>
        <p:guide orient="horz" pos="2614"/>
        <p:guide orient="horz" pos="1933"/>
        <p:guide pos="279"/>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gs" Target="tags/tag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06A5BD-8BA7-4900-AB15-0D3ECCC954E6}" type="datetimeFigureOut">
              <a:rPr lang="zh-CN" altLang="en-US" smtClean="0"/>
              <a:t>2018/6/27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6642B7-71B7-4C3E-9855-0D0DE388A056}" type="slidenum">
              <a:rPr lang="zh-CN" altLang="en-US" smtClean="0"/>
              <a:t>‹#›</a:t>
            </a:fld>
            <a:endParaRPr lang="zh-CN" altLang="en-US"/>
          </a:p>
        </p:txBody>
      </p:sp>
    </p:spTree>
    <p:extLst>
      <p:ext uri="{BB962C8B-B14F-4D97-AF65-F5344CB8AC3E}">
        <p14:creationId xmlns:p14="http://schemas.microsoft.com/office/powerpoint/2010/main" val="1380884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1</a:t>
            </a:fld>
            <a:endParaRPr lang="zh-CN" altLang="en-US"/>
          </a:p>
        </p:txBody>
      </p:sp>
    </p:spTree>
    <p:extLst>
      <p:ext uri="{BB962C8B-B14F-4D97-AF65-F5344CB8AC3E}">
        <p14:creationId xmlns:p14="http://schemas.microsoft.com/office/powerpoint/2010/main" val="39003814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10</a:t>
            </a:fld>
            <a:endParaRPr lang="zh-CN" altLang="en-US"/>
          </a:p>
        </p:txBody>
      </p:sp>
    </p:spTree>
    <p:extLst>
      <p:ext uri="{BB962C8B-B14F-4D97-AF65-F5344CB8AC3E}">
        <p14:creationId xmlns:p14="http://schemas.microsoft.com/office/powerpoint/2010/main" val="2814137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11</a:t>
            </a:fld>
            <a:endParaRPr lang="zh-CN" altLang="en-US"/>
          </a:p>
        </p:txBody>
      </p:sp>
    </p:spTree>
    <p:extLst>
      <p:ext uri="{BB962C8B-B14F-4D97-AF65-F5344CB8AC3E}">
        <p14:creationId xmlns:p14="http://schemas.microsoft.com/office/powerpoint/2010/main" val="3235345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12</a:t>
            </a:fld>
            <a:endParaRPr lang="zh-CN" altLang="en-US"/>
          </a:p>
        </p:txBody>
      </p:sp>
    </p:spTree>
    <p:extLst>
      <p:ext uri="{BB962C8B-B14F-4D97-AF65-F5344CB8AC3E}">
        <p14:creationId xmlns:p14="http://schemas.microsoft.com/office/powerpoint/2010/main" val="2008835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t>13</a:t>
            </a:fld>
            <a:endParaRPr lang="zh-CN" altLang="en-US"/>
          </a:p>
        </p:txBody>
      </p:sp>
    </p:spTree>
    <p:extLst>
      <p:ext uri="{BB962C8B-B14F-4D97-AF65-F5344CB8AC3E}">
        <p14:creationId xmlns:p14="http://schemas.microsoft.com/office/powerpoint/2010/main" val="1442008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t>14</a:t>
            </a:fld>
            <a:endParaRPr lang="zh-CN" altLang="en-US"/>
          </a:p>
        </p:txBody>
      </p:sp>
    </p:spTree>
    <p:extLst>
      <p:ext uri="{BB962C8B-B14F-4D97-AF65-F5344CB8AC3E}">
        <p14:creationId xmlns:p14="http://schemas.microsoft.com/office/powerpoint/2010/main" val="1827782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t>15</a:t>
            </a:fld>
            <a:endParaRPr lang="zh-CN" altLang="en-US"/>
          </a:p>
        </p:txBody>
      </p:sp>
    </p:spTree>
    <p:extLst>
      <p:ext uri="{BB962C8B-B14F-4D97-AF65-F5344CB8AC3E}">
        <p14:creationId xmlns:p14="http://schemas.microsoft.com/office/powerpoint/2010/main" val="3440416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t>16</a:t>
            </a:fld>
            <a:endParaRPr lang="zh-CN" altLang="en-US"/>
          </a:p>
        </p:txBody>
      </p:sp>
    </p:spTree>
    <p:extLst>
      <p:ext uri="{BB962C8B-B14F-4D97-AF65-F5344CB8AC3E}">
        <p14:creationId xmlns:p14="http://schemas.microsoft.com/office/powerpoint/2010/main" val="3600249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t>17</a:t>
            </a:fld>
            <a:endParaRPr lang="zh-CN" altLang="en-US"/>
          </a:p>
        </p:txBody>
      </p:sp>
    </p:spTree>
    <p:extLst>
      <p:ext uri="{BB962C8B-B14F-4D97-AF65-F5344CB8AC3E}">
        <p14:creationId xmlns:p14="http://schemas.microsoft.com/office/powerpoint/2010/main" val="38932364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18</a:t>
            </a:fld>
            <a:endParaRPr lang="zh-CN" altLang="en-US"/>
          </a:p>
        </p:txBody>
      </p:sp>
    </p:spTree>
    <p:extLst>
      <p:ext uri="{BB962C8B-B14F-4D97-AF65-F5344CB8AC3E}">
        <p14:creationId xmlns:p14="http://schemas.microsoft.com/office/powerpoint/2010/main" val="2001947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19</a:t>
            </a:fld>
            <a:endParaRPr lang="zh-CN" altLang="en-US"/>
          </a:p>
        </p:txBody>
      </p:sp>
    </p:spTree>
    <p:extLst>
      <p:ext uri="{BB962C8B-B14F-4D97-AF65-F5344CB8AC3E}">
        <p14:creationId xmlns:p14="http://schemas.microsoft.com/office/powerpoint/2010/main" val="3850902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2</a:t>
            </a:fld>
            <a:endParaRPr lang="zh-CN" altLang="en-US"/>
          </a:p>
        </p:txBody>
      </p:sp>
    </p:spTree>
    <p:extLst>
      <p:ext uri="{BB962C8B-B14F-4D97-AF65-F5344CB8AC3E}">
        <p14:creationId xmlns:p14="http://schemas.microsoft.com/office/powerpoint/2010/main" val="19740044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20</a:t>
            </a:fld>
            <a:endParaRPr lang="zh-CN" altLang="en-US"/>
          </a:p>
        </p:txBody>
      </p:sp>
    </p:spTree>
    <p:extLst>
      <p:ext uri="{BB962C8B-B14F-4D97-AF65-F5344CB8AC3E}">
        <p14:creationId xmlns:p14="http://schemas.microsoft.com/office/powerpoint/2010/main" val="11818851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21</a:t>
            </a:fld>
            <a:endParaRPr lang="zh-CN" altLang="en-US"/>
          </a:p>
        </p:txBody>
      </p:sp>
    </p:spTree>
    <p:extLst>
      <p:ext uri="{BB962C8B-B14F-4D97-AF65-F5344CB8AC3E}">
        <p14:creationId xmlns:p14="http://schemas.microsoft.com/office/powerpoint/2010/main" val="1666748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22</a:t>
            </a:fld>
            <a:endParaRPr lang="zh-CN" altLang="en-US"/>
          </a:p>
        </p:txBody>
      </p:sp>
    </p:spTree>
    <p:extLst>
      <p:ext uri="{BB962C8B-B14F-4D97-AF65-F5344CB8AC3E}">
        <p14:creationId xmlns:p14="http://schemas.microsoft.com/office/powerpoint/2010/main" val="41981043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23</a:t>
            </a:fld>
            <a:endParaRPr lang="zh-CN" altLang="en-US"/>
          </a:p>
        </p:txBody>
      </p:sp>
    </p:spTree>
    <p:extLst>
      <p:ext uri="{BB962C8B-B14F-4D97-AF65-F5344CB8AC3E}">
        <p14:creationId xmlns:p14="http://schemas.microsoft.com/office/powerpoint/2010/main" val="915485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24</a:t>
            </a:fld>
            <a:endParaRPr lang="zh-CN" altLang="en-US"/>
          </a:p>
        </p:txBody>
      </p:sp>
    </p:spTree>
    <p:extLst>
      <p:ext uri="{BB962C8B-B14F-4D97-AF65-F5344CB8AC3E}">
        <p14:creationId xmlns:p14="http://schemas.microsoft.com/office/powerpoint/2010/main" val="1472301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25</a:t>
            </a:fld>
            <a:endParaRPr lang="zh-CN" altLang="en-US"/>
          </a:p>
        </p:txBody>
      </p:sp>
    </p:spTree>
    <p:extLst>
      <p:ext uri="{BB962C8B-B14F-4D97-AF65-F5344CB8AC3E}">
        <p14:creationId xmlns:p14="http://schemas.microsoft.com/office/powerpoint/2010/main" val="1928523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26</a:t>
            </a:fld>
            <a:endParaRPr lang="zh-CN" altLang="en-US"/>
          </a:p>
        </p:txBody>
      </p:sp>
    </p:spTree>
    <p:extLst>
      <p:ext uri="{BB962C8B-B14F-4D97-AF65-F5344CB8AC3E}">
        <p14:creationId xmlns:p14="http://schemas.microsoft.com/office/powerpoint/2010/main" val="13247709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27</a:t>
            </a:fld>
            <a:endParaRPr lang="zh-CN" altLang="en-US"/>
          </a:p>
        </p:txBody>
      </p:sp>
    </p:spTree>
    <p:extLst>
      <p:ext uri="{BB962C8B-B14F-4D97-AF65-F5344CB8AC3E}">
        <p14:creationId xmlns:p14="http://schemas.microsoft.com/office/powerpoint/2010/main" val="19715767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28</a:t>
            </a:fld>
            <a:endParaRPr lang="zh-CN" altLang="en-US"/>
          </a:p>
        </p:txBody>
      </p:sp>
    </p:spTree>
    <p:extLst>
      <p:ext uri="{BB962C8B-B14F-4D97-AF65-F5344CB8AC3E}">
        <p14:creationId xmlns:p14="http://schemas.microsoft.com/office/powerpoint/2010/main" val="4505371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29</a:t>
            </a:fld>
            <a:endParaRPr lang="zh-CN" altLang="en-US"/>
          </a:p>
        </p:txBody>
      </p:sp>
    </p:spTree>
    <p:extLst>
      <p:ext uri="{BB962C8B-B14F-4D97-AF65-F5344CB8AC3E}">
        <p14:creationId xmlns:p14="http://schemas.microsoft.com/office/powerpoint/2010/main" val="3909110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3</a:t>
            </a:fld>
            <a:endParaRPr lang="zh-CN" altLang="en-US"/>
          </a:p>
        </p:txBody>
      </p:sp>
    </p:spTree>
    <p:extLst>
      <p:ext uri="{BB962C8B-B14F-4D97-AF65-F5344CB8AC3E}">
        <p14:creationId xmlns:p14="http://schemas.microsoft.com/office/powerpoint/2010/main" val="11825266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30</a:t>
            </a:fld>
            <a:endParaRPr lang="zh-CN" altLang="en-US"/>
          </a:p>
        </p:txBody>
      </p:sp>
    </p:spTree>
    <p:extLst>
      <p:ext uri="{BB962C8B-B14F-4D97-AF65-F5344CB8AC3E}">
        <p14:creationId xmlns:p14="http://schemas.microsoft.com/office/powerpoint/2010/main" val="40319685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31</a:t>
            </a:fld>
            <a:endParaRPr lang="zh-CN" altLang="en-US"/>
          </a:p>
        </p:txBody>
      </p:sp>
    </p:spTree>
    <p:extLst>
      <p:ext uri="{BB962C8B-B14F-4D97-AF65-F5344CB8AC3E}">
        <p14:creationId xmlns:p14="http://schemas.microsoft.com/office/powerpoint/2010/main" val="32064203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32</a:t>
            </a:fld>
            <a:endParaRPr lang="zh-CN" altLang="en-US"/>
          </a:p>
        </p:txBody>
      </p:sp>
    </p:spTree>
    <p:extLst>
      <p:ext uri="{BB962C8B-B14F-4D97-AF65-F5344CB8AC3E}">
        <p14:creationId xmlns:p14="http://schemas.microsoft.com/office/powerpoint/2010/main" val="22555108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33</a:t>
            </a:fld>
            <a:endParaRPr lang="zh-CN" altLang="en-US"/>
          </a:p>
        </p:txBody>
      </p:sp>
    </p:spTree>
    <p:extLst>
      <p:ext uri="{BB962C8B-B14F-4D97-AF65-F5344CB8AC3E}">
        <p14:creationId xmlns:p14="http://schemas.microsoft.com/office/powerpoint/2010/main" val="26221586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34</a:t>
            </a:fld>
            <a:endParaRPr lang="zh-CN" altLang="en-US"/>
          </a:p>
        </p:txBody>
      </p:sp>
    </p:spTree>
    <p:extLst>
      <p:ext uri="{BB962C8B-B14F-4D97-AF65-F5344CB8AC3E}">
        <p14:creationId xmlns:p14="http://schemas.microsoft.com/office/powerpoint/2010/main" val="40770808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35</a:t>
            </a:fld>
            <a:endParaRPr lang="zh-CN" altLang="en-US"/>
          </a:p>
        </p:txBody>
      </p:sp>
    </p:spTree>
    <p:extLst>
      <p:ext uri="{BB962C8B-B14F-4D97-AF65-F5344CB8AC3E}">
        <p14:creationId xmlns:p14="http://schemas.microsoft.com/office/powerpoint/2010/main" val="18529915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36</a:t>
            </a:fld>
            <a:endParaRPr lang="zh-CN" altLang="en-US"/>
          </a:p>
        </p:txBody>
      </p:sp>
    </p:spTree>
    <p:extLst>
      <p:ext uri="{BB962C8B-B14F-4D97-AF65-F5344CB8AC3E}">
        <p14:creationId xmlns:p14="http://schemas.microsoft.com/office/powerpoint/2010/main" val="1753367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37</a:t>
            </a:fld>
            <a:endParaRPr lang="zh-CN" altLang="en-US"/>
          </a:p>
        </p:txBody>
      </p:sp>
    </p:spTree>
    <p:extLst>
      <p:ext uri="{BB962C8B-B14F-4D97-AF65-F5344CB8AC3E}">
        <p14:creationId xmlns:p14="http://schemas.microsoft.com/office/powerpoint/2010/main" val="9477332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38</a:t>
            </a:fld>
            <a:endParaRPr lang="zh-CN" altLang="en-US"/>
          </a:p>
        </p:txBody>
      </p:sp>
    </p:spTree>
    <p:extLst>
      <p:ext uri="{BB962C8B-B14F-4D97-AF65-F5344CB8AC3E}">
        <p14:creationId xmlns:p14="http://schemas.microsoft.com/office/powerpoint/2010/main" val="11658386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39</a:t>
            </a:fld>
            <a:endParaRPr lang="zh-CN" altLang="en-US"/>
          </a:p>
        </p:txBody>
      </p:sp>
    </p:spTree>
    <p:extLst>
      <p:ext uri="{BB962C8B-B14F-4D97-AF65-F5344CB8AC3E}">
        <p14:creationId xmlns:p14="http://schemas.microsoft.com/office/powerpoint/2010/main" val="1839464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4</a:t>
            </a:fld>
            <a:endParaRPr lang="zh-CN" altLang="en-US"/>
          </a:p>
        </p:txBody>
      </p:sp>
    </p:spTree>
    <p:extLst>
      <p:ext uri="{BB962C8B-B14F-4D97-AF65-F5344CB8AC3E}">
        <p14:creationId xmlns:p14="http://schemas.microsoft.com/office/powerpoint/2010/main" val="32846789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40</a:t>
            </a:fld>
            <a:endParaRPr lang="zh-CN" altLang="en-US"/>
          </a:p>
        </p:txBody>
      </p:sp>
    </p:spTree>
    <p:extLst>
      <p:ext uri="{BB962C8B-B14F-4D97-AF65-F5344CB8AC3E}">
        <p14:creationId xmlns:p14="http://schemas.microsoft.com/office/powerpoint/2010/main" val="2626314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41</a:t>
            </a:fld>
            <a:endParaRPr lang="zh-CN" altLang="en-US"/>
          </a:p>
        </p:txBody>
      </p:sp>
    </p:spTree>
    <p:extLst>
      <p:ext uri="{BB962C8B-B14F-4D97-AF65-F5344CB8AC3E}">
        <p14:creationId xmlns:p14="http://schemas.microsoft.com/office/powerpoint/2010/main" val="17802565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42</a:t>
            </a:fld>
            <a:endParaRPr lang="zh-CN" altLang="en-US"/>
          </a:p>
        </p:txBody>
      </p:sp>
    </p:spTree>
    <p:extLst>
      <p:ext uri="{BB962C8B-B14F-4D97-AF65-F5344CB8AC3E}">
        <p14:creationId xmlns:p14="http://schemas.microsoft.com/office/powerpoint/2010/main" val="977690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43</a:t>
            </a:fld>
            <a:endParaRPr lang="zh-CN" altLang="en-US"/>
          </a:p>
        </p:txBody>
      </p:sp>
    </p:spTree>
    <p:extLst>
      <p:ext uri="{BB962C8B-B14F-4D97-AF65-F5344CB8AC3E}">
        <p14:creationId xmlns:p14="http://schemas.microsoft.com/office/powerpoint/2010/main" val="18147256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44</a:t>
            </a:fld>
            <a:endParaRPr lang="zh-CN" altLang="en-US"/>
          </a:p>
        </p:txBody>
      </p:sp>
    </p:spTree>
    <p:extLst>
      <p:ext uri="{BB962C8B-B14F-4D97-AF65-F5344CB8AC3E}">
        <p14:creationId xmlns:p14="http://schemas.microsoft.com/office/powerpoint/2010/main" val="24299348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45</a:t>
            </a:fld>
            <a:endParaRPr lang="zh-CN" altLang="en-US"/>
          </a:p>
        </p:txBody>
      </p:sp>
    </p:spTree>
    <p:extLst>
      <p:ext uri="{BB962C8B-B14F-4D97-AF65-F5344CB8AC3E}">
        <p14:creationId xmlns:p14="http://schemas.microsoft.com/office/powerpoint/2010/main" val="4857060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46</a:t>
            </a:fld>
            <a:endParaRPr lang="zh-CN" altLang="en-US"/>
          </a:p>
        </p:txBody>
      </p:sp>
    </p:spTree>
    <p:extLst>
      <p:ext uri="{BB962C8B-B14F-4D97-AF65-F5344CB8AC3E}">
        <p14:creationId xmlns:p14="http://schemas.microsoft.com/office/powerpoint/2010/main" val="9498287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47</a:t>
            </a:fld>
            <a:endParaRPr lang="zh-CN" altLang="en-US"/>
          </a:p>
        </p:txBody>
      </p:sp>
    </p:spTree>
    <p:extLst>
      <p:ext uri="{BB962C8B-B14F-4D97-AF65-F5344CB8AC3E}">
        <p14:creationId xmlns:p14="http://schemas.microsoft.com/office/powerpoint/2010/main" val="37047999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48</a:t>
            </a:fld>
            <a:endParaRPr lang="zh-CN" altLang="en-US"/>
          </a:p>
        </p:txBody>
      </p:sp>
    </p:spTree>
    <p:extLst>
      <p:ext uri="{BB962C8B-B14F-4D97-AF65-F5344CB8AC3E}">
        <p14:creationId xmlns:p14="http://schemas.microsoft.com/office/powerpoint/2010/main" val="9895040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49</a:t>
            </a:fld>
            <a:endParaRPr lang="zh-CN" altLang="en-US"/>
          </a:p>
        </p:txBody>
      </p:sp>
    </p:spTree>
    <p:extLst>
      <p:ext uri="{BB962C8B-B14F-4D97-AF65-F5344CB8AC3E}">
        <p14:creationId xmlns:p14="http://schemas.microsoft.com/office/powerpoint/2010/main" val="3989108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5</a:t>
            </a:fld>
            <a:endParaRPr lang="zh-CN" altLang="en-US"/>
          </a:p>
        </p:txBody>
      </p:sp>
    </p:spTree>
    <p:extLst>
      <p:ext uri="{BB962C8B-B14F-4D97-AF65-F5344CB8AC3E}">
        <p14:creationId xmlns:p14="http://schemas.microsoft.com/office/powerpoint/2010/main" val="29792784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50</a:t>
            </a:fld>
            <a:endParaRPr lang="zh-CN" altLang="en-US"/>
          </a:p>
        </p:txBody>
      </p:sp>
    </p:spTree>
    <p:extLst>
      <p:ext uri="{BB962C8B-B14F-4D97-AF65-F5344CB8AC3E}">
        <p14:creationId xmlns:p14="http://schemas.microsoft.com/office/powerpoint/2010/main" val="195731799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51</a:t>
            </a:fld>
            <a:endParaRPr lang="zh-CN" altLang="en-US"/>
          </a:p>
        </p:txBody>
      </p:sp>
    </p:spTree>
    <p:extLst>
      <p:ext uri="{BB962C8B-B14F-4D97-AF65-F5344CB8AC3E}">
        <p14:creationId xmlns:p14="http://schemas.microsoft.com/office/powerpoint/2010/main" val="40642205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52</a:t>
            </a:fld>
            <a:endParaRPr lang="zh-CN" altLang="en-US"/>
          </a:p>
        </p:txBody>
      </p:sp>
    </p:spTree>
    <p:extLst>
      <p:ext uri="{BB962C8B-B14F-4D97-AF65-F5344CB8AC3E}">
        <p14:creationId xmlns:p14="http://schemas.microsoft.com/office/powerpoint/2010/main" val="17273336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53</a:t>
            </a:fld>
            <a:endParaRPr lang="zh-CN" altLang="en-US"/>
          </a:p>
        </p:txBody>
      </p:sp>
    </p:spTree>
    <p:extLst>
      <p:ext uri="{BB962C8B-B14F-4D97-AF65-F5344CB8AC3E}">
        <p14:creationId xmlns:p14="http://schemas.microsoft.com/office/powerpoint/2010/main" val="29611231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54</a:t>
            </a:fld>
            <a:endParaRPr lang="zh-CN" altLang="en-US"/>
          </a:p>
        </p:txBody>
      </p:sp>
    </p:spTree>
    <p:extLst>
      <p:ext uri="{BB962C8B-B14F-4D97-AF65-F5344CB8AC3E}">
        <p14:creationId xmlns:p14="http://schemas.microsoft.com/office/powerpoint/2010/main" val="3682207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6</a:t>
            </a:fld>
            <a:endParaRPr lang="zh-CN" altLang="en-US"/>
          </a:p>
        </p:txBody>
      </p:sp>
    </p:spTree>
    <p:extLst>
      <p:ext uri="{BB962C8B-B14F-4D97-AF65-F5344CB8AC3E}">
        <p14:creationId xmlns:p14="http://schemas.microsoft.com/office/powerpoint/2010/main" val="2825691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7</a:t>
            </a:fld>
            <a:endParaRPr lang="zh-CN" altLang="en-US"/>
          </a:p>
        </p:txBody>
      </p:sp>
    </p:spTree>
    <p:extLst>
      <p:ext uri="{BB962C8B-B14F-4D97-AF65-F5344CB8AC3E}">
        <p14:creationId xmlns:p14="http://schemas.microsoft.com/office/powerpoint/2010/main" val="856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8</a:t>
            </a:fld>
            <a:endParaRPr lang="zh-CN" altLang="en-US"/>
          </a:p>
        </p:txBody>
      </p:sp>
    </p:spTree>
    <p:extLst>
      <p:ext uri="{BB962C8B-B14F-4D97-AF65-F5344CB8AC3E}">
        <p14:creationId xmlns:p14="http://schemas.microsoft.com/office/powerpoint/2010/main" val="4269943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9</a:t>
            </a:fld>
            <a:endParaRPr lang="zh-CN" altLang="en-US"/>
          </a:p>
        </p:txBody>
      </p:sp>
    </p:spTree>
    <p:extLst>
      <p:ext uri="{BB962C8B-B14F-4D97-AF65-F5344CB8AC3E}">
        <p14:creationId xmlns:p14="http://schemas.microsoft.com/office/powerpoint/2010/main" val="2569508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57C86F7A-4C13-4512-9546-7A2E13DD49E4}" type="datetimeFigureOut">
              <a:rPr lang="zh-CN" altLang="en-US"/>
              <a:pPr>
                <a:defRPr/>
              </a:pPr>
              <a:t>2018/6/27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6D5BE2B-728A-4539-B86A-F2CEE53DE51F}" type="slidenum">
              <a:rPr lang="zh-CN" altLang="en-US"/>
              <a:pPr/>
              <a:t>‹#›</a:t>
            </a:fld>
            <a:endParaRPr lang="zh-CN" altLang="en-US"/>
          </a:p>
        </p:txBody>
      </p:sp>
    </p:spTree>
    <p:extLst>
      <p:ext uri="{BB962C8B-B14F-4D97-AF65-F5344CB8AC3E}">
        <p14:creationId xmlns:p14="http://schemas.microsoft.com/office/powerpoint/2010/main" val="829841397"/>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C852424-72F4-440E-8E03-587598E5B119}" type="datetimeFigureOut">
              <a:rPr lang="zh-CN" altLang="en-US"/>
              <a:pPr>
                <a:defRPr/>
              </a:pPr>
              <a:t>2018/6/27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7DF9EC1-C088-4DAC-AB69-D10F40584BD3}" type="slidenum">
              <a:rPr lang="zh-CN" altLang="en-US"/>
              <a:pPr/>
              <a:t>‹#›</a:t>
            </a:fld>
            <a:endParaRPr lang="zh-CN" altLang="en-US"/>
          </a:p>
        </p:txBody>
      </p:sp>
    </p:spTree>
    <p:extLst>
      <p:ext uri="{BB962C8B-B14F-4D97-AF65-F5344CB8AC3E}">
        <p14:creationId xmlns:p14="http://schemas.microsoft.com/office/powerpoint/2010/main" val="1495540210"/>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F9EF9C9-4C84-4072-AFAA-D241A8D58A51}" type="datetimeFigureOut">
              <a:rPr lang="zh-CN" altLang="en-US"/>
              <a:pPr>
                <a:defRPr/>
              </a:pPr>
              <a:t>2018/6/27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90597D9-2D04-4C83-915B-79D3B5D496F9}" type="slidenum">
              <a:rPr lang="zh-CN" altLang="en-US"/>
              <a:pPr/>
              <a:t>‹#›</a:t>
            </a:fld>
            <a:endParaRPr lang="zh-CN" altLang="en-US"/>
          </a:p>
        </p:txBody>
      </p:sp>
    </p:spTree>
    <p:extLst>
      <p:ext uri="{BB962C8B-B14F-4D97-AF65-F5344CB8AC3E}">
        <p14:creationId xmlns:p14="http://schemas.microsoft.com/office/powerpoint/2010/main" val="2379161358"/>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7247461"/>
      </p:ext>
    </p:extLst>
  </p:cSld>
  <p:clrMapOvr>
    <a:masterClrMapping/>
  </p:clrMapOvr>
  <mc:AlternateContent xmlns:mc="http://schemas.openxmlformats.org/markup-compatibility/2006" xmlns:p14="http://schemas.microsoft.com/office/powerpoint/2010/main">
    <mc:Choice Requires="p14">
      <p:transition spd="slow" p14:dur="2000" advTm="0">
        <p14:vortex dir="r"/>
      </p:transition>
    </mc:Choice>
    <mc:Fallback xmlns="">
      <p:transition spd="slow"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928C279-DE8B-468B-BC28-587297351CC5}" type="datetimeFigureOut">
              <a:rPr lang="zh-CN" altLang="en-US"/>
              <a:pPr>
                <a:defRPr/>
              </a:pPr>
              <a:t>2018/6/27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D58769B-FD91-4354-84DF-C542D236D279}" type="slidenum">
              <a:rPr lang="zh-CN" altLang="en-US"/>
              <a:pPr/>
              <a:t>‹#›</a:t>
            </a:fld>
            <a:endParaRPr lang="zh-CN" altLang="en-US"/>
          </a:p>
        </p:txBody>
      </p:sp>
    </p:spTree>
    <p:extLst>
      <p:ext uri="{BB962C8B-B14F-4D97-AF65-F5344CB8AC3E}">
        <p14:creationId xmlns:p14="http://schemas.microsoft.com/office/powerpoint/2010/main" val="1115165697"/>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649DB7B-3909-433D-9621-020AC3631DB6}" type="datetimeFigureOut">
              <a:rPr lang="zh-CN" altLang="en-US"/>
              <a:pPr>
                <a:defRPr/>
              </a:pPr>
              <a:t>2018/6/27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C02487E-DA75-40AD-AFB9-B7E667800914}" type="slidenum">
              <a:rPr lang="zh-CN" altLang="en-US"/>
              <a:pPr/>
              <a:t>‹#›</a:t>
            </a:fld>
            <a:endParaRPr lang="zh-CN" altLang="en-US"/>
          </a:p>
        </p:txBody>
      </p:sp>
    </p:spTree>
    <p:extLst>
      <p:ext uri="{BB962C8B-B14F-4D97-AF65-F5344CB8AC3E}">
        <p14:creationId xmlns:p14="http://schemas.microsoft.com/office/powerpoint/2010/main" val="2941427996"/>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357891DE-9EFB-436C-8098-DA346D61F734}" type="datetimeFigureOut">
              <a:rPr lang="zh-CN" altLang="en-US"/>
              <a:pPr>
                <a:defRPr/>
              </a:pPr>
              <a:t>2018/6/27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9019AB3-A56A-40DC-B315-4C9AF1D9AEF0}" type="slidenum">
              <a:rPr lang="zh-CN" altLang="en-US"/>
              <a:pPr/>
              <a:t>‹#›</a:t>
            </a:fld>
            <a:endParaRPr lang="zh-CN" altLang="en-US"/>
          </a:p>
        </p:txBody>
      </p:sp>
    </p:spTree>
    <p:extLst>
      <p:ext uri="{BB962C8B-B14F-4D97-AF65-F5344CB8AC3E}">
        <p14:creationId xmlns:p14="http://schemas.microsoft.com/office/powerpoint/2010/main" val="4257991295"/>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2588A4FD-48AA-4EB3-ADAB-90805DF574A9}" type="datetimeFigureOut">
              <a:rPr lang="zh-CN" altLang="en-US"/>
              <a:pPr>
                <a:defRPr/>
              </a:pPr>
              <a:t>2018/6/27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0219823B-989B-4FE0-A31C-A45838B716C6}" type="slidenum">
              <a:rPr lang="zh-CN" altLang="en-US"/>
              <a:pPr/>
              <a:t>‹#›</a:t>
            </a:fld>
            <a:endParaRPr lang="zh-CN" altLang="en-US"/>
          </a:p>
        </p:txBody>
      </p:sp>
    </p:spTree>
    <p:extLst>
      <p:ext uri="{BB962C8B-B14F-4D97-AF65-F5344CB8AC3E}">
        <p14:creationId xmlns:p14="http://schemas.microsoft.com/office/powerpoint/2010/main" val="169668870"/>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BCC83F5B-15CF-41AD-AAF7-C365C83FF08D}" type="datetimeFigureOut">
              <a:rPr lang="zh-CN" altLang="en-US"/>
              <a:pPr>
                <a:defRPr/>
              </a:pPr>
              <a:t>2018/6/27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87C2566-FD93-41C5-8007-9C6D9D8DF86C}" type="slidenum">
              <a:rPr lang="zh-CN" altLang="en-US"/>
              <a:pPr/>
              <a:t>‹#›</a:t>
            </a:fld>
            <a:endParaRPr lang="zh-CN" altLang="en-US"/>
          </a:p>
        </p:txBody>
      </p:sp>
    </p:spTree>
    <p:extLst>
      <p:ext uri="{BB962C8B-B14F-4D97-AF65-F5344CB8AC3E}">
        <p14:creationId xmlns:p14="http://schemas.microsoft.com/office/powerpoint/2010/main" val="1422012447"/>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7F8473D-2D84-413D-97BD-015ADE628A5A}" type="datetimeFigureOut">
              <a:rPr lang="zh-CN" altLang="en-US"/>
              <a:pPr>
                <a:defRPr/>
              </a:pPr>
              <a:t>2018/6/27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9D55DC8D-C4F0-4F0D-B826-92573808DA56}" type="slidenum">
              <a:rPr lang="zh-CN" altLang="en-US"/>
              <a:pPr/>
              <a:t>‹#›</a:t>
            </a:fld>
            <a:endParaRPr lang="zh-CN" altLang="en-US"/>
          </a:p>
        </p:txBody>
      </p:sp>
    </p:spTree>
    <p:extLst>
      <p:ext uri="{BB962C8B-B14F-4D97-AF65-F5344CB8AC3E}">
        <p14:creationId xmlns:p14="http://schemas.microsoft.com/office/powerpoint/2010/main" val="2505616113"/>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CFA7D9F-B4F6-4B7D-8D30-9FDE43AA2DD2}" type="datetimeFigureOut">
              <a:rPr lang="zh-CN" altLang="en-US"/>
              <a:pPr>
                <a:defRPr/>
              </a:pPr>
              <a:t>2018/6/27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CB07F97-2FC2-4714-850C-6700199D6194}" type="slidenum">
              <a:rPr lang="zh-CN" altLang="en-US"/>
              <a:pPr/>
              <a:t>‹#›</a:t>
            </a:fld>
            <a:endParaRPr lang="zh-CN" altLang="en-US"/>
          </a:p>
        </p:txBody>
      </p:sp>
    </p:spTree>
    <p:extLst>
      <p:ext uri="{BB962C8B-B14F-4D97-AF65-F5344CB8AC3E}">
        <p14:creationId xmlns:p14="http://schemas.microsoft.com/office/powerpoint/2010/main" val="2152225100"/>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DAE2CA6-8D79-400E-AD1E-56E3E0DA2BAA}" type="datetimeFigureOut">
              <a:rPr lang="zh-CN" altLang="en-US"/>
              <a:pPr>
                <a:defRPr/>
              </a:pPr>
              <a:t>2018/6/27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4D9D1E1-5454-45C3-93DA-86C3DA9ECB48}" type="slidenum">
              <a:rPr lang="zh-CN" altLang="en-US"/>
              <a:pPr/>
              <a:t>‹#›</a:t>
            </a:fld>
            <a:endParaRPr lang="zh-CN" altLang="en-US"/>
          </a:p>
        </p:txBody>
      </p:sp>
    </p:spTree>
    <p:extLst>
      <p:ext uri="{BB962C8B-B14F-4D97-AF65-F5344CB8AC3E}">
        <p14:creationId xmlns:p14="http://schemas.microsoft.com/office/powerpoint/2010/main" val="1794925064"/>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583BA994-DBC0-4389-9AC3-50B67B3923E1}" type="datetimeFigureOut">
              <a:rPr lang="zh-CN" altLang="en-US"/>
              <a:pPr>
                <a:defRPr/>
              </a:pPr>
              <a:t>2018/6/27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DA430D88-0AE5-4EDA-BDD3-1B97B5FCD56A}"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23567;&#31243;&#24207;&#30028;&#38754;&#21407;&#22411;.rp" TargetMode="External"/><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hyperlink" Target="&#23567;&#31243;&#24207;&#29992;&#25143;&#25163;&#20876;.doc" TargetMode="External"/><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48.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Gant_ChartV1.0.mpp"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010569" y="2217189"/>
            <a:ext cx="8170862" cy="2123658"/>
          </a:xfrm>
          <a:prstGeom prst="rect">
            <a:avLst/>
          </a:prstGeom>
          <a:noFill/>
        </p:spPr>
        <p:txBody>
          <a:bodyPr>
            <a:spAutoFit/>
          </a:bodyPr>
          <a:lstStyle/>
          <a:p>
            <a:pPr algn="ctr" eaLnBrk="1" fontAlgn="auto" hangingPunct="1">
              <a:spcBef>
                <a:spcPts val="0"/>
              </a:spcBef>
              <a:spcAft>
                <a:spcPts val="0"/>
              </a:spcAft>
              <a:defRPr/>
            </a:pPr>
            <a:r>
              <a:rPr lang="zh-CN" altLang="en-US" sz="4400" b="1" spc="300" dirty="0">
                <a:solidFill>
                  <a:srgbClr val="044875"/>
                </a:solidFill>
                <a:latin typeface="微软雅黑" panose="020B0503020204020204" pitchFamily="34" charset="-122"/>
                <a:ea typeface="微软雅黑" panose="020B0503020204020204" pitchFamily="34" charset="-122"/>
              </a:rPr>
              <a:t>手机端班级辅助</a:t>
            </a:r>
          </a:p>
          <a:p>
            <a:pPr algn="ctr" eaLnBrk="1" fontAlgn="auto" hangingPunct="1">
              <a:spcBef>
                <a:spcPts val="0"/>
              </a:spcBef>
              <a:spcAft>
                <a:spcPts val="0"/>
              </a:spcAft>
              <a:defRPr/>
            </a:pPr>
            <a:r>
              <a:rPr lang="zh-CN" altLang="en-US" sz="4400" b="1" spc="300" dirty="0">
                <a:solidFill>
                  <a:srgbClr val="044875"/>
                </a:solidFill>
                <a:latin typeface="微软雅黑" panose="020B0503020204020204" pitchFamily="34" charset="-122"/>
                <a:ea typeface="微软雅黑" panose="020B0503020204020204" pitchFamily="34" charset="-122"/>
              </a:rPr>
              <a:t>管理微信小程序</a:t>
            </a:r>
          </a:p>
          <a:p>
            <a:pPr algn="ctr" eaLnBrk="1" fontAlgn="auto" hangingPunct="1">
              <a:spcBef>
                <a:spcPts val="0"/>
              </a:spcBef>
              <a:spcAft>
                <a:spcPts val="0"/>
              </a:spcAft>
              <a:defRPr/>
            </a:pPr>
            <a:r>
              <a:rPr lang="zh-CN" altLang="en-US" sz="4400" b="1" spc="300" dirty="0">
                <a:solidFill>
                  <a:srgbClr val="044875"/>
                </a:solidFill>
                <a:latin typeface="微软雅黑" panose="020B0503020204020204" pitchFamily="34" charset="-122"/>
                <a:ea typeface="微软雅黑" panose="020B0503020204020204" pitchFamily="34" charset="-122"/>
              </a:rPr>
              <a:t>项目总答辩</a:t>
            </a:r>
          </a:p>
        </p:txBody>
      </p:sp>
      <p:grpSp>
        <p:nvGrpSpPr>
          <p:cNvPr id="59" name="组合 58"/>
          <p:cNvGrpSpPr>
            <a:grpSpLocks/>
          </p:cNvGrpSpPr>
          <p:nvPr/>
        </p:nvGrpSpPr>
        <p:grpSpPr bwMode="auto">
          <a:xfrm>
            <a:off x="3338004" y="4345487"/>
            <a:ext cx="5515992" cy="217610"/>
            <a:chOff x="4154888" y="3453573"/>
            <a:chExt cx="3846874" cy="361046"/>
          </a:xfrm>
        </p:grpSpPr>
        <p:cxnSp>
          <p:nvCxnSpPr>
            <p:cNvPr id="21" name="直接连接符 20"/>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 name="矩形 8"/>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3" name="组合 42"/>
          <p:cNvGrpSpPr>
            <a:grpSpLocks/>
          </p:cNvGrpSpPr>
          <p:nvPr/>
        </p:nvGrpSpPr>
        <p:grpSpPr bwMode="auto">
          <a:xfrm>
            <a:off x="10290175" y="4325938"/>
            <a:ext cx="1109663" cy="1130300"/>
            <a:chOff x="2666985" y="682103"/>
            <a:chExt cx="1109138" cy="1131217"/>
          </a:xfrm>
        </p:grpSpPr>
        <p:sp>
          <p:nvSpPr>
            <p:cNvPr id="40" name="矩形 39"/>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4" name="组合 43"/>
          <p:cNvGrpSpPr>
            <a:grpSpLocks/>
          </p:cNvGrpSpPr>
          <p:nvPr/>
        </p:nvGrpSpPr>
        <p:grpSpPr bwMode="auto">
          <a:xfrm>
            <a:off x="792163" y="1462088"/>
            <a:ext cx="1109662" cy="1131887"/>
            <a:chOff x="2666985" y="682103"/>
            <a:chExt cx="1109138" cy="1131217"/>
          </a:xfrm>
        </p:grpSpPr>
        <p:sp>
          <p:nvSpPr>
            <p:cNvPr id="45" name="矩形 44"/>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矩形 45"/>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矩形 46"/>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矩形 48"/>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矩形 5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文本框 54"/>
          <p:cNvSpPr txBox="1">
            <a:spLocks noChangeArrowheads="1"/>
          </p:cNvSpPr>
          <p:nvPr/>
        </p:nvSpPr>
        <p:spPr bwMode="auto">
          <a:xfrm>
            <a:off x="10264775" y="651986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right)">
                                      <p:cBhvr>
                                        <p:cTn id="7" dur="500"/>
                                        <p:tgtEl>
                                          <p:spTgt spid="4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left)">
                                      <p:cBhvr>
                                        <p:cTn id="10" dur="500"/>
                                        <p:tgtEl>
                                          <p:spTgt spid="5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right)">
                                      <p:cBhvr>
                                        <p:cTn id="13" dur="500"/>
                                        <p:tgtEl>
                                          <p:spTgt spid="5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fade">
                                      <p:cBhvr>
                                        <p:cTn id="16" dur="500"/>
                                        <p:tgtEl>
                                          <p:spTgt spid="55"/>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1500"/>
                                        <p:tgtEl>
                                          <p:spTgt spid="9"/>
                                        </p:tgtEl>
                                      </p:cBhvr>
                                    </p:animEffect>
                                  </p:childTnLst>
                                </p:cTn>
                              </p:par>
                              <p:par>
                                <p:cTn id="20" presetID="53" presetClass="entr" presetSubtype="16" fill="hold" nodeType="with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Effect transition="in" filter="fade">
                                      <p:cBhvr>
                                        <p:cTn id="24" dur="500"/>
                                        <p:tgtEl>
                                          <p:spTgt spid="44"/>
                                        </p:tgtEl>
                                      </p:cBhvr>
                                    </p:animEffect>
                                  </p:childTnLst>
                                </p:cTn>
                              </p:par>
                              <p:par>
                                <p:cTn id="25" presetID="53" presetClass="entr" presetSubtype="16"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p:cTn id="27" dur="500" fill="hold"/>
                                        <p:tgtEl>
                                          <p:spTgt spid="43"/>
                                        </p:tgtEl>
                                        <p:attrNameLst>
                                          <p:attrName>ppt_w</p:attrName>
                                        </p:attrNameLst>
                                      </p:cBhvr>
                                      <p:tavLst>
                                        <p:tav tm="0">
                                          <p:val>
                                            <p:fltVal val="0"/>
                                          </p:val>
                                        </p:tav>
                                        <p:tav tm="100000">
                                          <p:val>
                                            <p:strVal val="#ppt_w"/>
                                          </p:val>
                                        </p:tav>
                                      </p:tavLst>
                                    </p:anim>
                                    <p:anim calcmode="lin" valueType="num">
                                      <p:cBhvr>
                                        <p:cTn id="28" dur="500" fill="hold"/>
                                        <p:tgtEl>
                                          <p:spTgt spid="43"/>
                                        </p:tgtEl>
                                        <p:attrNameLst>
                                          <p:attrName>ppt_h</p:attrName>
                                        </p:attrNameLst>
                                      </p:cBhvr>
                                      <p:tavLst>
                                        <p:tav tm="0">
                                          <p:val>
                                            <p:fltVal val="0"/>
                                          </p:val>
                                        </p:tav>
                                        <p:tav tm="100000">
                                          <p:val>
                                            <p:strVal val="#ppt_h"/>
                                          </p:val>
                                        </p:tav>
                                      </p:tavLst>
                                    </p:anim>
                                    <p:animEffect transition="in" filter="fade">
                                      <p:cBhvr>
                                        <p:cTn id="29" dur="500"/>
                                        <p:tgtEl>
                                          <p:spTgt spid="43"/>
                                        </p:tgtEl>
                                      </p:cBhvr>
                                    </p:animEffect>
                                  </p:childTnLst>
                                </p:cTn>
                              </p:par>
                              <p:par>
                                <p:cTn id="30" presetID="53" presetClass="entr" presetSubtype="16" fill="hold" grpId="0" nodeType="withEffect">
                                  <p:stCondLst>
                                    <p:cond delay="0"/>
                                  </p:stCondLst>
                                  <p:iterate type="lt">
                                    <p:tmPct val="10000"/>
                                  </p:iterate>
                                  <p:childTnLst>
                                    <p:set>
                                      <p:cBhvr>
                                        <p:cTn id="31" dur="1" fill="hold">
                                          <p:stCondLst>
                                            <p:cond delay="0"/>
                                          </p:stCondLst>
                                        </p:cTn>
                                        <p:tgtEl>
                                          <p:spTgt spid="19"/>
                                        </p:tgtEl>
                                        <p:attrNameLst>
                                          <p:attrName>style.visibility</p:attrName>
                                        </p:attrNameLst>
                                      </p:cBhvr>
                                      <p:to>
                                        <p:strVal val="visible"/>
                                      </p:to>
                                    </p:set>
                                    <p:anim calcmode="lin" valueType="num">
                                      <p:cBhvr>
                                        <p:cTn id="32" dur="500" fill="hold"/>
                                        <p:tgtEl>
                                          <p:spTgt spid="19"/>
                                        </p:tgtEl>
                                        <p:attrNameLst>
                                          <p:attrName>ppt_w</p:attrName>
                                        </p:attrNameLst>
                                      </p:cBhvr>
                                      <p:tavLst>
                                        <p:tav tm="0">
                                          <p:val>
                                            <p:fltVal val="0"/>
                                          </p:val>
                                        </p:tav>
                                        <p:tav tm="100000">
                                          <p:val>
                                            <p:strVal val="#ppt_w"/>
                                          </p:val>
                                        </p:tav>
                                      </p:tavLst>
                                    </p:anim>
                                    <p:anim calcmode="lin" valueType="num">
                                      <p:cBhvr>
                                        <p:cTn id="33" dur="500" fill="hold"/>
                                        <p:tgtEl>
                                          <p:spTgt spid="19"/>
                                        </p:tgtEl>
                                        <p:attrNameLst>
                                          <p:attrName>ppt_h</p:attrName>
                                        </p:attrNameLst>
                                      </p:cBhvr>
                                      <p:tavLst>
                                        <p:tav tm="0">
                                          <p:val>
                                            <p:fltVal val="0"/>
                                          </p:val>
                                        </p:tav>
                                        <p:tav tm="100000">
                                          <p:val>
                                            <p:strVal val="#ppt_h"/>
                                          </p:val>
                                        </p:tav>
                                      </p:tavLst>
                                    </p:anim>
                                    <p:animEffect transition="in" filter="fade">
                                      <p:cBhvr>
                                        <p:cTn id="34" dur="500"/>
                                        <p:tgtEl>
                                          <p:spTgt spid="19"/>
                                        </p:tgtEl>
                                      </p:cBhvr>
                                    </p:animEffect>
                                  </p:childTnLst>
                                </p:cTn>
                              </p:par>
                              <p:par>
                                <p:cTn id="35" presetID="22" presetClass="entr" presetSubtype="1"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wipe(up)">
                                      <p:cBhvr>
                                        <p:cTn id="3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9" grpId="0" animBg="1"/>
      <p:bldP spid="49" grpId="0" animBg="1"/>
      <p:bldP spid="53" grpId="0" animBg="1"/>
      <p:bldP spid="54" grpId="0" animBg="1"/>
      <p:bldP spid="5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可行性分析</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1" name="文本框 4"/>
          <p:cNvSpPr txBox="1">
            <a:spLocks noChangeArrowheads="1"/>
          </p:cNvSpPr>
          <p:nvPr/>
        </p:nvSpPr>
        <p:spPr bwMode="auto">
          <a:xfrm>
            <a:off x="-1888859" y="635027"/>
            <a:ext cx="7915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3600" b="1" dirty="0" smtClean="0">
                <a:latin typeface="微软雅黑" pitchFamily="34" charset="-122"/>
                <a:ea typeface="微软雅黑" pitchFamily="34" charset="-122"/>
              </a:rPr>
              <a:t>操作可行性：</a:t>
            </a:r>
            <a:endParaRPr lang="zh-CN" altLang="en-US" sz="3600" b="1" dirty="0">
              <a:latin typeface="微软雅黑" pitchFamily="34" charset="-122"/>
              <a:ea typeface="微软雅黑" pitchFamily="34" charset="-122"/>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902" y="1363908"/>
            <a:ext cx="2714342" cy="4825498"/>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4797" y="635027"/>
            <a:ext cx="3211114" cy="5708650"/>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34464" y="769911"/>
            <a:ext cx="3084908" cy="5484284"/>
          </a:xfrm>
          <a:prstGeom prst="rect">
            <a:avLst/>
          </a:prstGeom>
        </p:spPr>
      </p:pic>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511" y="1348800"/>
            <a:ext cx="2714342" cy="4825498"/>
          </a:xfrm>
          <a:prstGeom prst="rect">
            <a:avLst/>
          </a:prstGeom>
          <a:ln>
            <a:solidFill>
              <a:schemeClr val="tx1"/>
            </a:solidFill>
          </a:ln>
        </p:spPr>
      </p:pic>
      <p:pic>
        <p:nvPicPr>
          <p:cNvPr id="16" name="图片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2406" y="619919"/>
            <a:ext cx="3211114" cy="5708650"/>
          </a:xfrm>
          <a:prstGeom prst="rect">
            <a:avLst/>
          </a:prstGeom>
          <a:ln>
            <a:solidFill>
              <a:schemeClr val="tx1"/>
            </a:solidFill>
          </a:ln>
        </p:spPr>
      </p:pic>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34464" y="599054"/>
            <a:ext cx="3260126" cy="5795782"/>
          </a:xfrm>
          <a:prstGeom prst="rect">
            <a:avLst/>
          </a:prstGeom>
          <a:ln>
            <a:solidFill>
              <a:schemeClr val="tx1"/>
            </a:solidFill>
          </a:ln>
        </p:spPr>
      </p:pic>
    </p:spTree>
    <p:extLst>
      <p:ext uri="{BB962C8B-B14F-4D97-AF65-F5344CB8AC3E}">
        <p14:creationId xmlns:p14="http://schemas.microsoft.com/office/powerpoint/2010/main" val="8953184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4</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4800" b="1" dirty="0">
                <a:solidFill>
                  <a:schemeClr val="bg1"/>
                </a:solidFill>
                <a:latin typeface="微软雅黑" pitchFamily="34" charset="-122"/>
                <a:ea typeface="微软雅黑" pitchFamily="34" charset="-122"/>
              </a:rPr>
              <a:t>需求分析</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right)">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53" presetClass="entr" presetSubtype="16" fill="hold" grpId="0" nodeType="withEffect">
                                  <p:stCondLst>
                                    <p:cond delay="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a:solidFill>
                    <a:srgbClr val="044875"/>
                  </a:solidFill>
                  <a:latin typeface="微软雅黑" pitchFamily="34" charset="-122"/>
                  <a:ea typeface="微软雅黑" pitchFamily="34" charset="-122"/>
                </a:rPr>
                <a:t>需求分析</a:t>
              </a:r>
              <a:endParaRPr lang="zh-CN" altLang="en-US" b="1" dirty="0">
                <a:solidFill>
                  <a:srgbClr val="044875"/>
                </a:solidFill>
                <a:latin typeface="微软雅黑" pitchFamily="34" charset="-122"/>
                <a:ea typeface="微软雅黑"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5" name="文本框 4"/>
          <p:cNvSpPr txBox="1"/>
          <p:nvPr/>
        </p:nvSpPr>
        <p:spPr>
          <a:xfrm>
            <a:off x="550863" y="2935747"/>
            <a:ext cx="11315918" cy="1815882"/>
          </a:xfrm>
          <a:prstGeom prst="rect">
            <a:avLst/>
          </a:prstGeom>
          <a:noFill/>
        </p:spPr>
        <p:txBody>
          <a:bodyPr wrap="none" rtlCol="0">
            <a:spAutoFit/>
          </a:bodyPr>
          <a:lstStyle/>
          <a:p>
            <a:r>
              <a:rPr lang="zh-CN" altLang="zh-CN" sz="2800" dirty="0">
                <a:latin typeface="黑体" panose="02010609060101010101" pitchFamily="49" charset="-122"/>
                <a:ea typeface="黑体" panose="02010609060101010101" pitchFamily="49" charset="-122"/>
              </a:rPr>
              <a:t>微信小程序主要的用户为班干部，典型代表为班长。</a:t>
            </a:r>
            <a:endParaRPr lang="en-US" altLang="zh-CN" sz="2800" dirty="0">
              <a:latin typeface="黑体" panose="02010609060101010101" pitchFamily="49" charset="-122"/>
              <a:ea typeface="黑体" panose="02010609060101010101" pitchFamily="49" charset="-122"/>
            </a:endParaRPr>
          </a:p>
          <a:p>
            <a:endParaRPr lang="zh-CN" altLang="zh-CN" sz="2800" dirty="0">
              <a:latin typeface="黑体" panose="02010609060101010101" pitchFamily="49" charset="-122"/>
              <a:ea typeface="黑体" panose="02010609060101010101" pitchFamily="49" charset="-122"/>
            </a:endParaRPr>
          </a:p>
          <a:p>
            <a:r>
              <a:rPr lang="zh-CN" altLang="zh-CN" sz="2800" dirty="0">
                <a:latin typeface="黑体" panose="02010609060101010101" pitchFamily="49" charset="-122"/>
                <a:ea typeface="黑体" panose="02010609060101010101" pitchFamily="49" charset="-122"/>
              </a:rPr>
              <a:t>微信服务号的主要用户为在读大学生，典型代表为各个班级内的同学。</a:t>
            </a:r>
          </a:p>
          <a:p>
            <a:endParaRPr lang="zh-CN" altLang="en-US" sz="2800" dirty="0">
              <a:latin typeface="黑体" panose="02010609060101010101" pitchFamily="49" charset="-122"/>
              <a:ea typeface="黑体" panose="02010609060101010101" pitchFamily="49" charset="-122"/>
            </a:endParaRPr>
          </a:p>
        </p:txBody>
      </p:sp>
      <p:sp>
        <p:nvSpPr>
          <p:cNvPr id="11" name="文本框 10"/>
          <p:cNvSpPr txBox="1"/>
          <p:nvPr/>
        </p:nvSpPr>
        <p:spPr>
          <a:xfrm>
            <a:off x="550863" y="1924976"/>
            <a:ext cx="3877985" cy="646331"/>
          </a:xfrm>
          <a:prstGeom prst="rect">
            <a:avLst/>
          </a:prstGeom>
          <a:noFill/>
        </p:spPr>
        <p:txBody>
          <a:bodyPr wrap="none" rtlCol="0">
            <a:spAutoFit/>
          </a:bodyPr>
          <a:lstStyle/>
          <a:p>
            <a:r>
              <a:rPr lang="zh-CN" altLang="en-US" sz="3600" b="1" dirty="0">
                <a:latin typeface="微软雅黑" panose="020B0503020204020204" pitchFamily="34" charset="-122"/>
                <a:ea typeface="微软雅黑" panose="020B0503020204020204" pitchFamily="34" charset="-122"/>
              </a:rPr>
              <a:t>用户类别与代表：</a:t>
            </a:r>
          </a:p>
        </p:txBody>
      </p:sp>
    </p:spTree>
    <p:extLst>
      <p:ext uri="{BB962C8B-B14F-4D97-AF65-F5344CB8AC3E}">
        <p14:creationId xmlns:p14="http://schemas.microsoft.com/office/powerpoint/2010/main" val="27790714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108"/>
          <p:cNvSpPr txBox="1">
            <a:spLocks noChangeArrowheads="1"/>
          </p:cNvSpPr>
          <p:nvPr/>
        </p:nvSpPr>
        <p:spPr bwMode="auto">
          <a:xfrm>
            <a:off x="496795" y="450301"/>
            <a:ext cx="326243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4000" b="1" dirty="0">
                <a:solidFill>
                  <a:schemeClr val="tx1">
                    <a:lumMod val="75000"/>
                    <a:lumOff val="25000"/>
                  </a:schemeClr>
                </a:solidFill>
                <a:latin typeface="微软雅黑" pitchFamily="34" charset="-122"/>
                <a:ea typeface="微软雅黑" pitchFamily="34" charset="-122"/>
              </a:rPr>
              <a:t>班干部注册：</a:t>
            </a:r>
            <a:endParaRPr lang="en-US" altLang="zh-CN" sz="4000" dirty="0">
              <a:solidFill>
                <a:prstClr val="black"/>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1871531" y="1222692"/>
            <a:ext cx="3083712" cy="5626072"/>
          </a:xfrm>
          <a:prstGeom prst="rect">
            <a:avLst/>
          </a:prstGeom>
          <a:ln>
            <a:solidFill>
              <a:schemeClr val="tx1"/>
            </a:solidFill>
          </a:ln>
        </p:spPr>
      </p:pic>
      <p:pic>
        <p:nvPicPr>
          <p:cNvPr id="8" name="图片 7"/>
          <p:cNvPicPr>
            <a:picLocks noChangeAspect="1"/>
          </p:cNvPicPr>
          <p:nvPr/>
        </p:nvPicPr>
        <p:blipFill rotWithShape="1">
          <a:blip r:embed="rId4"/>
          <a:srcRect t="427" b="2845"/>
          <a:stretch/>
        </p:blipFill>
        <p:spPr>
          <a:xfrm>
            <a:off x="6288022" y="1208127"/>
            <a:ext cx="3041229" cy="5608309"/>
          </a:xfrm>
          <a:prstGeom prst="rect">
            <a:avLst/>
          </a:prstGeom>
          <a:ln>
            <a:solidFill>
              <a:schemeClr val="tx1"/>
            </a:solidFill>
          </a:ln>
        </p:spPr>
      </p:pic>
      <p:sp>
        <p:nvSpPr>
          <p:cNvPr id="17" name="矩形 16"/>
          <p:cNvSpPr/>
          <p:nvPr/>
        </p:nvSpPr>
        <p:spPr>
          <a:xfrm>
            <a:off x="0" y="69274"/>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17"/>
          <p:cNvSpPr/>
          <p:nvPr/>
        </p:nvSpPr>
        <p:spPr>
          <a:xfrm>
            <a:off x="3810000" y="69274"/>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9" name="组合 18"/>
          <p:cNvGrpSpPr>
            <a:grpSpLocks/>
          </p:cNvGrpSpPr>
          <p:nvPr/>
        </p:nvGrpSpPr>
        <p:grpSpPr bwMode="auto">
          <a:xfrm>
            <a:off x="550863" y="-102176"/>
            <a:ext cx="3541712" cy="585788"/>
            <a:chOff x="551544" y="82976"/>
            <a:chExt cx="3540396" cy="584775"/>
          </a:xfrm>
        </p:grpSpPr>
        <p:sp>
          <p:nvSpPr>
            <p:cNvPr id="2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界面原型</a:t>
              </a:r>
            </a:p>
          </p:txBody>
        </p:sp>
        <p:sp>
          <p:nvSpPr>
            <p:cNvPr id="21" name="文本框 20"/>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22" name="矩形 21"/>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矩形 22"/>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文本框 23"/>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Tree>
    <p:extLst>
      <p:ext uri="{BB962C8B-B14F-4D97-AF65-F5344CB8AC3E}">
        <p14:creationId xmlns:p14="http://schemas.microsoft.com/office/powerpoint/2010/main" val="4979469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3"/>
                                        </p:tgtEl>
                                        <p:attrNameLst>
                                          <p:attrName>style.visibility</p:attrName>
                                        </p:attrNameLst>
                                      </p:cBhvr>
                                      <p:to>
                                        <p:strVal val="visible"/>
                                      </p:to>
                                    </p:set>
                                    <p:anim calcmode="lin" valueType="num">
                                      <p:cBhvr>
                                        <p:cTn id="7" dur="4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33"/>
                                        </p:tgtEl>
                                        <p:attrNameLst>
                                          <p:attrName>ppt_y</p:attrName>
                                        </p:attrNameLst>
                                      </p:cBhvr>
                                      <p:tavLst>
                                        <p:tav tm="0">
                                          <p:val>
                                            <p:strVal val="#ppt_y"/>
                                          </p:val>
                                        </p:tav>
                                        <p:tav tm="100000">
                                          <p:val>
                                            <p:strVal val="#ppt_y"/>
                                          </p:val>
                                        </p:tav>
                                      </p:tavLst>
                                    </p:anim>
                                    <p:anim calcmode="lin" valueType="num">
                                      <p:cBhvr>
                                        <p:cTn id="9" dur="4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33"/>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left)">
                                      <p:cBhvr>
                                        <p:cTn id="14" dur="500"/>
                                        <p:tgtEl>
                                          <p:spTgt spid="17"/>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right)">
                                      <p:cBhvr>
                                        <p:cTn id="17" dur="500"/>
                                        <p:tgtEl>
                                          <p:spTgt spid="18"/>
                                        </p:tgtEl>
                                      </p:cBhvr>
                                    </p:animEffect>
                                  </p:childTnLst>
                                </p:cTn>
                              </p:par>
                              <p:par>
                                <p:cTn id="18" presetID="10" presetClass="entr" presetSubtype="0"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right)">
                                      <p:cBhvr>
                                        <p:cTn id="26" dur="500"/>
                                        <p:tgtEl>
                                          <p:spTgt spid="2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7" grpId="0" animBg="1"/>
      <p:bldP spid="18" grpId="0" animBg="1"/>
      <p:bldP spid="22" grpId="0" animBg="1"/>
      <p:bldP spid="23" grpId="0" animBg="1"/>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108"/>
          <p:cNvSpPr txBox="1">
            <a:spLocks noChangeArrowheads="1"/>
          </p:cNvSpPr>
          <p:nvPr/>
        </p:nvSpPr>
        <p:spPr bwMode="auto">
          <a:xfrm>
            <a:off x="1060529" y="494844"/>
            <a:ext cx="274947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4000" b="1" dirty="0">
                <a:solidFill>
                  <a:schemeClr val="tx1">
                    <a:lumMod val="75000"/>
                    <a:lumOff val="25000"/>
                  </a:schemeClr>
                </a:solidFill>
                <a:latin typeface="微软雅黑" pitchFamily="34" charset="-122"/>
                <a:ea typeface="微软雅黑" pitchFamily="34" charset="-122"/>
              </a:rPr>
              <a:t>发送通知：</a:t>
            </a:r>
            <a:endParaRPr lang="en-US" altLang="zh-CN" sz="4000" dirty="0">
              <a:solidFill>
                <a:prstClr val="black"/>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4463819" y="1054584"/>
            <a:ext cx="3019723" cy="5803416"/>
          </a:xfrm>
          <a:prstGeom prst="rect">
            <a:avLst/>
          </a:prstGeom>
          <a:ln>
            <a:solidFill>
              <a:schemeClr val="tx1"/>
            </a:solidFill>
          </a:ln>
        </p:spPr>
      </p:pic>
      <p:sp>
        <p:nvSpPr>
          <p:cNvPr id="15" name="矩形 14"/>
          <p:cNvSpPr/>
          <p:nvPr/>
        </p:nvSpPr>
        <p:spPr>
          <a:xfrm>
            <a:off x="0" y="69274"/>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3810000" y="69274"/>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7" name="组合 16"/>
          <p:cNvGrpSpPr>
            <a:grpSpLocks/>
          </p:cNvGrpSpPr>
          <p:nvPr/>
        </p:nvGrpSpPr>
        <p:grpSpPr bwMode="auto">
          <a:xfrm>
            <a:off x="550863" y="-102176"/>
            <a:ext cx="3541712" cy="585788"/>
            <a:chOff x="551544" y="82976"/>
            <a:chExt cx="3540396" cy="584775"/>
          </a:xfrm>
        </p:grpSpPr>
        <p:sp>
          <p:nvSpPr>
            <p:cNvPr id="18"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界面原型</a:t>
              </a:r>
            </a:p>
          </p:txBody>
        </p:sp>
        <p:sp>
          <p:nvSpPr>
            <p:cNvPr id="19" name="文本框 18"/>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20" name="矩形 19"/>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矩形 20"/>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文本框 21"/>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Tree>
    <p:extLst>
      <p:ext uri="{BB962C8B-B14F-4D97-AF65-F5344CB8AC3E}">
        <p14:creationId xmlns:p14="http://schemas.microsoft.com/office/powerpoint/2010/main" val="12702247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3"/>
                                        </p:tgtEl>
                                        <p:attrNameLst>
                                          <p:attrName>style.visibility</p:attrName>
                                        </p:attrNameLst>
                                      </p:cBhvr>
                                      <p:to>
                                        <p:strVal val="visible"/>
                                      </p:to>
                                    </p:set>
                                    <p:anim calcmode="lin" valueType="num">
                                      <p:cBhvr>
                                        <p:cTn id="7" dur="4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33"/>
                                        </p:tgtEl>
                                        <p:attrNameLst>
                                          <p:attrName>ppt_y</p:attrName>
                                        </p:attrNameLst>
                                      </p:cBhvr>
                                      <p:tavLst>
                                        <p:tav tm="0">
                                          <p:val>
                                            <p:strVal val="#ppt_y"/>
                                          </p:val>
                                        </p:tav>
                                        <p:tav tm="100000">
                                          <p:val>
                                            <p:strVal val="#ppt_y"/>
                                          </p:val>
                                        </p:tav>
                                      </p:tavLst>
                                    </p:anim>
                                    <p:anim calcmode="lin" valueType="num">
                                      <p:cBhvr>
                                        <p:cTn id="9" dur="4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33"/>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right)">
                                      <p:cBhvr>
                                        <p:cTn id="17" dur="500"/>
                                        <p:tgtEl>
                                          <p:spTgt spid="16"/>
                                        </p:tgtEl>
                                      </p:cBhvr>
                                    </p:animEffect>
                                  </p:childTnLst>
                                </p:cTn>
                              </p:par>
                              <p:par>
                                <p:cTn id="18" presetID="10" presetClass="entr" presetSubtype="0"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right)">
                                      <p:cBhvr>
                                        <p:cTn id="26" dur="500"/>
                                        <p:tgtEl>
                                          <p:spTgt spid="2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5" grpId="0" animBg="1"/>
      <p:bldP spid="16" grpId="0" animBg="1"/>
      <p:bldP spid="20" grpId="0" animBg="1"/>
      <p:bldP spid="21" grpId="0" animBg="1"/>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108"/>
          <p:cNvSpPr txBox="1">
            <a:spLocks noChangeArrowheads="1"/>
          </p:cNvSpPr>
          <p:nvPr/>
        </p:nvSpPr>
        <p:spPr bwMode="auto">
          <a:xfrm>
            <a:off x="652675" y="363083"/>
            <a:ext cx="274947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4000" b="1" dirty="0">
                <a:solidFill>
                  <a:schemeClr val="tx1">
                    <a:lumMod val="75000"/>
                    <a:lumOff val="25000"/>
                  </a:schemeClr>
                </a:solidFill>
                <a:latin typeface="微软雅黑" pitchFamily="34" charset="-122"/>
                <a:ea typeface="微软雅黑" pitchFamily="34" charset="-122"/>
              </a:rPr>
              <a:t>成员管理：</a:t>
            </a:r>
            <a:endParaRPr lang="en-US" altLang="zh-CN" sz="4000" dirty="0">
              <a:solidFill>
                <a:prstClr val="black"/>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652675" y="1104280"/>
            <a:ext cx="3059525" cy="5794864"/>
          </a:xfrm>
          <a:prstGeom prst="rect">
            <a:avLst/>
          </a:prstGeom>
          <a:ln>
            <a:solidFill>
              <a:schemeClr val="tx1"/>
            </a:solidFill>
          </a:ln>
        </p:spPr>
      </p:pic>
      <p:pic>
        <p:nvPicPr>
          <p:cNvPr id="7" name="图片 6"/>
          <p:cNvPicPr>
            <a:picLocks noChangeAspect="1"/>
          </p:cNvPicPr>
          <p:nvPr/>
        </p:nvPicPr>
        <p:blipFill>
          <a:blip r:embed="rId4"/>
          <a:stretch>
            <a:fillRect/>
          </a:stretch>
        </p:blipFill>
        <p:spPr>
          <a:xfrm>
            <a:off x="4419580" y="1100004"/>
            <a:ext cx="3159229" cy="5803416"/>
          </a:xfrm>
          <a:prstGeom prst="rect">
            <a:avLst/>
          </a:prstGeom>
          <a:ln>
            <a:solidFill>
              <a:schemeClr val="tx1"/>
            </a:solidFill>
          </a:ln>
        </p:spPr>
      </p:pic>
      <p:pic>
        <p:nvPicPr>
          <p:cNvPr id="8" name="图片 7"/>
          <p:cNvPicPr>
            <a:picLocks/>
          </p:cNvPicPr>
          <p:nvPr/>
        </p:nvPicPr>
        <p:blipFill>
          <a:blip r:embed="rId5"/>
          <a:stretch>
            <a:fillRect/>
          </a:stretch>
        </p:blipFill>
        <p:spPr>
          <a:xfrm>
            <a:off x="8400256" y="1100004"/>
            <a:ext cx="3158400" cy="5803200"/>
          </a:xfrm>
          <a:prstGeom prst="rect">
            <a:avLst/>
          </a:prstGeom>
          <a:ln>
            <a:solidFill>
              <a:schemeClr val="tx1"/>
            </a:solidFill>
          </a:ln>
        </p:spPr>
      </p:pic>
      <p:sp>
        <p:nvSpPr>
          <p:cNvPr id="17" name="矩形 16"/>
          <p:cNvSpPr/>
          <p:nvPr/>
        </p:nvSpPr>
        <p:spPr>
          <a:xfrm>
            <a:off x="0" y="69274"/>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17"/>
          <p:cNvSpPr/>
          <p:nvPr/>
        </p:nvSpPr>
        <p:spPr>
          <a:xfrm>
            <a:off x="3810000" y="69274"/>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9" name="组合 18"/>
          <p:cNvGrpSpPr>
            <a:grpSpLocks/>
          </p:cNvGrpSpPr>
          <p:nvPr/>
        </p:nvGrpSpPr>
        <p:grpSpPr bwMode="auto">
          <a:xfrm>
            <a:off x="550863" y="-102176"/>
            <a:ext cx="3541712" cy="585788"/>
            <a:chOff x="551544" y="82976"/>
            <a:chExt cx="3540396" cy="584775"/>
          </a:xfrm>
        </p:grpSpPr>
        <p:sp>
          <p:nvSpPr>
            <p:cNvPr id="2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界面原型</a:t>
              </a:r>
            </a:p>
          </p:txBody>
        </p:sp>
        <p:sp>
          <p:nvSpPr>
            <p:cNvPr id="21" name="文本框 20"/>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22" name="矩形 21"/>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矩形 22"/>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文本框 23"/>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Tree>
    <p:extLst>
      <p:ext uri="{BB962C8B-B14F-4D97-AF65-F5344CB8AC3E}">
        <p14:creationId xmlns:p14="http://schemas.microsoft.com/office/powerpoint/2010/main" val="5913131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3"/>
                                        </p:tgtEl>
                                        <p:attrNameLst>
                                          <p:attrName>style.visibility</p:attrName>
                                        </p:attrNameLst>
                                      </p:cBhvr>
                                      <p:to>
                                        <p:strVal val="visible"/>
                                      </p:to>
                                    </p:set>
                                    <p:anim calcmode="lin" valueType="num">
                                      <p:cBhvr>
                                        <p:cTn id="7" dur="4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33"/>
                                        </p:tgtEl>
                                        <p:attrNameLst>
                                          <p:attrName>ppt_y</p:attrName>
                                        </p:attrNameLst>
                                      </p:cBhvr>
                                      <p:tavLst>
                                        <p:tav tm="0">
                                          <p:val>
                                            <p:strVal val="#ppt_y"/>
                                          </p:val>
                                        </p:tav>
                                        <p:tav tm="100000">
                                          <p:val>
                                            <p:strVal val="#ppt_y"/>
                                          </p:val>
                                        </p:tav>
                                      </p:tavLst>
                                    </p:anim>
                                    <p:anim calcmode="lin" valueType="num">
                                      <p:cBhvr>
                                        <p:cTn id="9" dur="4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33"/>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left)">
                                      <p:cBhvr>
                                        <p:cTn id="14" dur="500"/>
                                        <p:tgtEl>
                                          <p:spTgt spid="17"/>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right)">
                                      <p:cBhvr>
                                        <p:cTn id="17" dur="500"/>
                                        <p:tgtEl>
                                          <p:spTgt spid="18"/>
                                        </p:tgtEl>
                                      </p:cBhvr>
                                    </p:animEffect>
                                  </p:childTnLst>
                                </p:cTn>
                              </p:par>
                              <p:par>
                                <p:cTn id="18" presetID="10" presetClass="entr" presetSubtype="0"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right)">
                                      <p:cBhvr>
                                        <p:cTn id="26" dur="500"/>
                                        <p:tgtEl>
                                          <p:spTgt spid="2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7" grpId="0" animBg="1"/>
      <p:bldP spid="18" grpId="0" animBg="1"/>
      <p:bldP spid="22" grpId="0" animBg="1"/>
      <p:bldP spid="23" grpId="0" animBg="1"/>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108"/>
          <p:cNvSpPr txBox="1">
            <a:spLocks noChangeArrowheads="1"/>
          </p:cNvSpPr>
          <p:nvPr/>
        </p:nvSpPr>
        <p:spPr bwMode="auto">
          <a:xfrm>
            <a:off x="625477" y="330590"/>
            <a:ext cx="32624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4800" b="1" dirty="0">
                <a:solidFill>
                  <a:schemeClr val="tx1">
                    <a:lumMod val="75000"/>
                    <a:lumOff val="25000"/>
                  </a:schemeClr>
                </a:solidFill>
                <a:latin typeface="微软雅黑" pitchFamily="34" charset="-122"/>
                <a:ea typeface="微软雅黑" pitchFamily="34" charset="-122"/>
              </a:rPr>
              <a:t>文件上传：</a:t>
            </a:r>
            <a:endParaRPr lang="en-US" altLang="zh-CN" sz="4800" dirty="0">
              <a:solidFill>
                <a:prstClr val="black"/>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rotWithShape="1">
          <a:blip r:embed="rId3"/>
          <a:srcRect b="2830"/>
          <a:stretch/>
        </p:blipFill>
        <p:spPr>
          <a:xfrm>
            <a:off x="4463819" y="1039621"/>
            <a:ext cx="3172208" cy="5845763"/>
          </a:xfrm>
          <a:prstGeom prst="rect">
            <a:avLst/>
          </a:prstGeom>
          <a:ln>
            <a:solidFill>
              <a:schemeClr val="tx1"/>
            </a:solidFill>
          </a:ln>
        </p:spPr>
      </p:pic>
      <p:sp>
        <p:nvSpPr>
          <p:cNvPr id="15" name="矩形 14"/>
          <p:cNvSpPr/>
          <p:nvPr/>
        </p:nvSpPr>
        <p:spPr>
          <a:xfrm>
            <a:off x="0" y="69274"/>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3810000" y="69274"/>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7" name="组合 16"/>
          <p:cNvGrpSpPr>
            <a:grpSpLocks/>
          </p:cNvGrpSpPr>
          <p:nvPr/>
        </p:nvGrpSpPr>
        <p:grpSpPr bwMode="auto">
          <a:xfrm>
            <a:off x="550863" y="-102176"/>
            <a:ext cx="3541712" cy="585788"/>
            <a:chOff x="551544" y="82976"/>
            <a:chExt cx="3540396" cy="584775"/>
          </a:xfrm>
        </p:grpSpPr>
        <p:sp>
          <p:nvSpPr>
            <p:cNvPr id="18"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界面原型</a:t>
              </a:r>
            </a:p>
          </p:txBody>
        </p:sp>
        <p:sp>
          <p:nvSpPr>
            <p:cNvPr id="19" name="文本框 18"/>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20" name="矩形 19"/>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矩形 20"/>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文本框 21"/>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Tree>
    <p:extLst>
      <p:ext uri="{BB962C8B-B14F-4D97-AF65-F5344CB8AC3E}">
        <p14:creationId xmlns:p14="http://schemas.microsoft.com/office/powerpoint/2010/main" val="13726584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3"/>
                                        </p:tgtEl>
                                        <p:attrNameLst>
                                          <p:attrName>style.visibility</p:attrName>
                                        </p:attrNameLst>
                                      </p:cBhvr>
                                      <p:to>
                                        <p:strVal val="visible"/>
                                      </p:to>
                                    </p:set>
                                    <p:anim calcmode="lin" valueType="num">
                                      <p:cBhvr>
                                        <p:cTn id="7" dur="4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33"/>
                                        </p:tgtEl>
                                        <p:attrNameLst>
                                          <p:attrName>ppt_y</p:attrName>
                                        </p:attrNameLst>
                                      </p:cBhvr>
                                      <p:tavLst>
                                        <p:tav tm="0">
                                          <p:val>
                                            <p:strVal val="#ppt_y"/>
                                          </p:val>
                                        </p:tav>
                                        <p:tav tm="100000">
                                          <p:val>
                                            <p:strVal val="#ppt_y"/>
                                          </p:val>
                                        </p:tav>
                                      </p:tavLst>
                                    </p:anim>
                                    <p:anim calcmode="lin" valueType="num">
                                      <p:cBhvr>
                                        <p:cTn id="9" dur="4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33"/>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right)">
                                      <p:cBhvr>
                                        <p:cTn id="17" dur="500"/>
                                        <p:tgtEl>
                                          <p:spTgt spid="16"/>
                                        </p:tgtEl>
                                      </p:cBhvr>
                                    </p:animEffect>
                                  </p:childTnLst>
                                </p:cTn>
                              </p:par>
                              <p:par>
                                <p:cTn id="18" presetID="10" presetClass="entr" presetSubtype="0"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right)">
                                      <p:cBhvr>
                                        <p:cTn id="26" dur="500"/>
                                        <p:tgtEl>
                                          <p:spTgt spid="2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5" grpId="0" animBg="1"/>
      <p:bldP spid="16" grpId="0" animBg="1"/>
      <p:bldP spid="20" grpId="0" animBg="1"/>
      <p:bldP spid="21" grpId="0" animBg="1"/>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108"/>
          <p:cNvSpPr txBox="1">
            <a:spLocks noChangeArrowheads="1"/>
          </p:cNvSpPr>
          <p:nvPr/>
        </p:nvSpPr>
        <p:spPr bwMode="auto">
          <a:xfrm>
            <a:off x="625476" y="312118"/>
            <a:ext cx="289534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4000" b="1" dirty="0">
                <a:solidFill>
                  <a:schemeClr val="tx1">
                    <a:lumMod val="75000"/>
                    <a:lumOff val="25000"/>
                  </a:schemeClr>
                </a:solidFill>
                <a:latin typeface="微软雅黑" pitchFamily="34" charset="-122"/>
                <a:ea typeface="微软雅黑" pitchFamily="34" charset="-122"/>
              </a:rPr>
              <a:t>管理员界面</a:t>
            </a:r>
            <a:r>
              <a:rPr lang="en-US" altLang="zh-CN" sz="4000" b="1" dirty="0">
                <a:solidFill>
                  <a:schemeClr val="tx1">
                    <a:lumMod val="75000"/>
                    <a:lumOff val="25000"/>
                  </a:schemeClr>
                </a:solidFill>
                <a:latin typeface="微软雅黑" pitchFamily="34" charset="-122"/>
                <a:ea typeface="微软雅黑" pitchFamily="34" charset="-122"/>
              </a:rPr>
              <a:t>:</a:t>
            </a:r>
            <a:endParaRPr lang="en-US" altLang="zh-CN" sz="4000" dirty="0">
              <a:solidFill>
                <a:prstClr val="black"/>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2681967" y="1050087"/>
            <a:ext cx="3002640" cy="5794861"/>
          </a:xfrm>
          <a:prstGeom prst="rect">
            <a:avLst/>
          </a:prstGeom>
          <a:ln>
            <a:solidFill>
              <a:schemeClr val="tx1"/>
            </a:solidFill>
          </a:ln>
        </p:spPr>
      </p:pic>
      <p:pic>
        <p:nvPicPr>
          <p:cNvPr id="8" name="图片 7"/>
          <p:cNvPicPr>
            <a:picLocks/>
          </p:cNvPicPr>
          <p:nvPr/>
        </p:nvPicPr>
        <p:blipFill>
          <a:blip r:embed="rId4"/>
          <a:stretch>
            <a:fillRect/>
          </a:stretch>
        </p:blipFill>
        <p:spPr>
          <a:xfrm>
            <a:off x="6384032" y="1063059"/>
            <a:ext cx="3120000" cy="5793600"/>
          </a:xfrm>
          <a:prstGeom prst="rect">
            <a:avLst/>
          </a:prstGeom>
          <a:ln>
            <a:solidFill>
              <a:schemeClr val="tx1"/>
            </a:solidFill>
          </a:ln>
        </p:spPr>
      </p:pic>
      <p:sp>
        <p:nvSpPr>
          <p:cNvPr id="17" name="矩形 16"/>
          <p:cNvSpPr/>
          <p:nvPr/>
        </p:nvSpPr>
        <p:spPr>
          <a:xfrm>
            <a:off x="0" y="69274"/>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17"/>
          <p:cNvSpPr/>
          <p:nvPr/>
        </p:nvSpPr>
        <p:spPr>
          <a:xfrm>
            <a:off x="3810000" y="69274"/>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9" name="组合 18"/>
          <p:cNvGrpSpPr>
            <a:grpSpLocks/>
          </p:cNvGrpSpPr>
          <p:nvPr/>
        </p:nvGrpSpPr>
        <p:grpSpPr bwMode="auto">
          <a:xfrm>
            <a:off x="550863" y="-102176"/>
            <a:ext cx="3541712" cy="585788"/>
            <a:chOff x="551544" y="82976"/>
            <a:chExt cx="3540396" cy="584775"/>
          </a:xfrm>
        </p:grpSpPr>
        <p:sp>
          <p:nvSpPr>
            <p:cNvPr id="2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界面原型</a:t>
              </a:r>
            </a:p>
          </p:txBody>
        </p:sp>
        <p:sp>
          <p:nvSpPr>
            <p:cNvPr id="21" name="文本框 20"/>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22" name="矩形 21"/>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矩形 22"/>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文本框 23"/>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Tree>
    <p:extLst>
      <p:ext uri="{BB962C8B-B14F-4D97-AF65-F5344CB8AC3E}">
        <p14:creationId xmlns:p14="http://schemas.microsoft.com/office/powerpoint/2010/main" val="5443995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3"/>
                                        </p:tgtEl>
                                        <p:attrNameLst>
                                          <p:attrName>style.visibility</p:attrName>
                                        </p:attrNameLst>
                                      </p:cBhvr>
                                      <p:to>
                                        <p:strVal val="visible"/>
                                      </p:to>
                                    </p:set>
                                    <p:anim calcmode="lin" valueType="num">
                                      <p:cBhvr>
                                        <p:cTn id="7" dur="4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33"/>
                                        </p:tgtEl>
                                        <p:attrNameLst>
                                          <p:attrName>ppt_y</p:attrName>
                                        </p:attrNameLst>
                                      </p:cBhvr>
                                      <p:tavLst>
                                        <p:tav tm="0">
                                          <p:val>
                                            <p:strVal val="#ppt_y"/>
                                          </p:val>
                                        </p:tav>
                                        <p:tav tm="100000">
                                          <p:val>
                                            <p:strVal val="#ppt_y"/>
                                          </p:val>
                                        </p:tav>
                                      </p:tavLst>
                                    </p:anim>
                                    <p:anim calcmode="lin" valueType="num">
                                      <p:cBhvr>
                                        <p:cTn id="9" dur="4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33"/>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left)">
                                      <p:cBhvr>
                                        <p:cTn id="14" dur="500"/>
                                        <p:tgtEl>
                                          <p:spTgt spid="17"/>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right)">
                                      <p:cBhvr>
                                        <p:cTn id="17" dur="500"/>
                                        <p:tgtEl>
                                          <p:spTgt spid="18"/>
                                        </p:tgtEl>
                                      </p:cBhvr>
                                    </p:animEffect>
                                  </p:childTnLst>
                                </p:cTn>
                              </p:par>
                              <p:par>
                                <p:cTn id="18" presetID="10" presetClass="entr" presetSubtype="0"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right)">
                                      <p:cBhvr>
                                        <p:cTn id="26" dur="500"/>
                                        <p:tgtEl>
                                          <p:spTgt spid="2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7" grpId="0" animBg="1"/>
      <p:bldP spid="18" grpId="0" animBg="1"/>
      <p:bldP spid="22" grpId="0" animBg="1"/>
      <p:bldP spid="23" grpId="0" animBg="1"/>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界面原型</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0" name="文本框 9"/>
          <p:cNvSpPr txBox="1"/>
          <p:nvPr/>
        </p:nvSpPr>
        <p:spPr>
          <a:xfrm>
            <a:off x="418386" y="635027"/>
            <a:ext cx="4801314" cy="646331"/>
          </a:xfrm>
          <a:prstGeom prst="rect">
            <a:avLst/>
          </a:prstGeom>
          <a:noFill/>
        </p:spPr>
        <p:txBody>
          <a:bodyPr wrap="none" rtlCol="0">
            <a:spAutoFit/>
          </a:bodyPr>
          <a:lstStyle/>
          <a:p>
            <a:r>
              <a:rPr lang="zh-CN" altLang="en-US" sz="3600" b="1" dirty="0">
                <a:latin typeface="微软雅黑" panose="020B0503020204020204" pitchFamily="34" charset="-122"/>
                <a:ea typeface="微软雅黑" panose="020B0503020204020204" pitchFamily="34" charset="-122"/>
              </a:rPr>
              <a:t>界面原型的用户确认：</a:t>
            </a:r>
          </a:p>
        </p:txBody>
      </p:sp>
      <p:pic>
        <p:nvPicPr>
          <p:cNvPr id="5" name="图片 4"/>
          <p:cNvPicPr>
            <a:picLocks noChangeAspect="1"/>
          </p:cNvPicPr>
          <p:nvPr/>
        </p:nvPicPr>
        <p:blipFill>
          <a:blip r:embed="rId3"/>
          <a:stretch>
            <a:fillRect/>
          </a:stretch>
        </p:blipFill>
        <p:spPr>
          <a:xfrm>
            <a:off x="5366332" y="652568"/>
            <a:ext cx="6550378" cy="5891002"/>
          </a:xfrm>
          <a:prstGeom prst="rect">
            <a:avLst/>
          </a:prstGeom>
        </p:spPr>
      </p:pic>
      <p:pic>
        <p:nvPicPr>
          <p:cNvPr id="2050" name="Picture 2" descr="获得客户确认"/>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4545" y="1359251"/>
            <a:ext cx="2872510" cy="50318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6130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界面原型</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0" name="文本框 9"/>
          <p:cNvSpPr txBox="1"/>
          <p:nvPr/>
        </p:nvSpPr>
        <p:spPr>
          <a:xfrm>
            <a:off x="418386" y="635027"/>
            <a:ext cx="4801314" cy="646331"/>
          </a:xfrm>
          <a:prstGeom prst="rect">
            <a:avLst/>
          </a:prstGeom>
          <a:noFill/>
        </p:spPr>
        <p:txBody>
          <a:bodyPr wrap="none" rtlCol="0">
            <a:spAutoFit/>
          </a:bodyPr>
          <a:lstStyle/>
          <a:p>
            <a:r>
              <a:rPr lang="zh-CN" altLang="en-US" sz="3600" b="1" dirty="0">
                <a:latin typeface="微软雅黑" panose="020B0503020204020204" pitchFamily="34" charset="-122"/>
                <a:ea typeface="微软雅黑" panose="020B0503020204020204" pitchFamily="34" charset="-122"/>
              </a:rPr>
              <a:t>界面原型的用户确认：</a:t>
            </a:r>
          </a:p>
        </p:txBody>
      </p:sp>
      <p:pic>
        <p:nvPicPr>
          <p:cNvPr id="11" name="图片 10"/>
          <p:cNvPicPr>
            <a:picLocks noChangeAspect="1"/>
          </p:cNvPicPr>
          <p:nvPr/>
        </p:nvPicPr>
        <p:blipFill>
          <a:blip r:embed="rId3"/>
          <a:stretch>
            <a:fillRect/>
          </a:stretch>
        </p:blipFill>
        <p:spPr>
          <a:xfrm>
            <a:off x="5784034" y="1344735"/>
            <a:ext cx="6407966" cy="5246734"/>
          </a:xfrm>
          <a:prstGeom prst="rect">
            <a:avLst/>
          </a:prstGeom>
          <a:ln>
            <a:solidFill>
              <a:srgbClr val="000000"/>
            </a:solidFill>
          </a:ln>
        </p:spPr>
      </p:pic>
      <p:pic>
        <p:nvPicPr>
          <p:cNvPr id="12" name="图片 11"/>
          <p:cNvPicPr>
            <a:picLocks noChangeAspect="1"/>
          </p:cNvPicPr>
          <p:nvPr/>
        </p:nvPicPr>
        <p:blipFill>
          <a:blip r:embed="rId4"/>
          <a:stretch>
            <a:fillRect/>
          </a:stretch>
        </p:blipFill>
        <p:spPr>
          <a:xfrm>
            <a:off x="66983" y="1629993"/>
            <a:ext cx="2825034" cy="4502668"/>
          </a:xfrm>
          <a:prstGeom prst="rect">
            <a:avLst/>
          </a:prstGeom>
          <a:ln>
            <a:solidFill>
              <a:srgbClr val="000000"/>
            </a:solidFill>
          </a:ln>
        </p:spPr>
      </p:pic>
      <p:pic>
        <p:nvPicPr>
          <p:cNvPr id="13" name="图片 12"/>
          <p:cNvPicPr>
            <a:picLocks noChangeAspect="1"/>
          </p:cNvPicPr>
          <p:nvPr/>
        </p:nvPicPr>
        <p:blipFill>
          <a:blip r:embed="rId5"/>
          <a:stretch>
            <a:fillRect/>
          </a:stretch>
        </p:blipFill>
        <p:spPr>
          <a:xfrm>
            <a:off x="2922298" y="1386283"/>
            <a:ext cx="2824792" cy="5152630"/>
          </a:xfrm>
          <a:prstGeom prst="rect">
            <a:avLst/>
          </a:prstGeom>
          <a:ln>
            <a:solidFill>
              <a:srgbClr val="000000"/>
            </a:solidFill>
          </a:ln>
        </p:spPr>
      </p:pic>
    </p:spTree>
    <p:extLst>
      <p:ext uri="{BB962C8B-B14F-4D97-AF65-F5344CB8AC3E}">
        <p14:creationId xmlns:p14="http://schemas.microsoft.com/office/powerpoint/2010/main" val="5026912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a:spLocks noChangeArrowheads="1"/>
          </p:cNvSpPr>
          <p:nvPr/>
        </p:nvSpPr>
        <p:spPr bwMode="auto">
          <a:xfrm>
            <a:off x="10264775" y="65135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grpSp>
        <p:nvGrpSpPr>
          <p:cNvPr id="70" name="组合 69"/>
          <p:cNvGrpSpPr>
            <a:grpSpLocks/>
          </p:cNvGrpSpPr>
          <p:nvPr/>
        </p:nvGrpSpPr>
        <p:grpSpPr bwMode="auto">
          <a:xfrm>
            <a:off x="312738" y="1727200"/>
            <a:ext cx="4843462" cy="712788"/>
            <a:chOff x="6298049" y="1397569"/>
            <a:chExt cx="4842391" cy="712882"/>
          </a:xfrm>
        </p:grpSpPr>
        <p:sp>
          <p:nvSpPr>
            <p:cNvPr id="20" name="Freeform 74"/>
            <p:cNvSpPr>
              <a:spLocks noEditPoints="1"/>
            </p:cNvSpPr>
            <p:nvPr/>
          </p:nvSpPr>
          <p:spPr bwMode="auto">
            <a:xfrm>
              <a:off x="7321760" y="1592858"/>
              <a:ext cx="538044" cy="350883"/>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156" name="文本框 20"/>
            <p:cNvSpPr txBox="1">
              <a:spLocks noChangeArrowheads="1"/>
            </p:cNvSpPr>
            <p:nvPr/>
          </p:nvSpPr>
          <p:spPr bwMode="auto">
            <a:xfrm>
              <a:off x="818121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前言</a:t>
              </a:r>
            </a:p>
          </p:txBody>
        </p:sp>
        <p:sp>
          <p:nvSpPr>
            <p:cNvPr id="18" name="矩形 1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23" name="直接连接符 22"/>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59" name="组合 68"/>
            <p:cNvGrpSpPr>
              <a:grpSpLocks/>
            </p:cNvGrpSpPr>
            <p:nvPr/>
          </p:nvGrpSpPr>
          <p:grpSpPr bwMode="auto">
            <a:xfrm>
              <a:off x="6298049" y="1397569"/>
              <a:ext cx="919239" cy="712882"/>
              <a:chOff x="6191369" y="1397569"/>
              <a:chExt cx="919239" cy="712882"/>
            </a:xfrm>
          </p:grpSpPr>
          <p:sp>
            <p:nvSpPr>
              <p:cNvPr id="68" name="矩形 6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61" name="文本框 1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01</a:t>
                </a:r>
                <a:endParaRPr lang="zh-CN" altLang="en-US" sz="3600">
                  <a:solidFill>
                    <a:srgbClr val="044875"/>
                  </a:solidFill>
                  <a:latin typeface="Impact" pitchFamily="34" charset="0"/>
                </a:endParaRPr>
              </a:p>
            </p:txBody>
          </p:sp>
        </p:grpSp>
      </p:grpSp>
      <p:grpSp>
        <p:nvGrpSpPr>
          <p:cNvPr id="17" name="组合 16"/>
          <p:cNvGrpSpPr>
            <a:grpSpLocks/>
          </p:cNvGrpSpPr>
          <p:nvPr/>
        </p:nvGrpSpPr>
        <p:grpSpPr bwMode="auto">
          <a:xfrm>
            <a:off x="312738" y="2819400"/>
            <a:ext cx="4843462" cy="712788"/>
            <a:chOff x="309691" y="3938645"/>
            <a:chExt cx="4842391" cy="712882"/>
          </a:xfrm>
        </p:grpSpPr>
        <p:grpSp>
          <p:nvGrpSpPr>
            <p:cNvPr id="4147" name="组合 79"/>
            <p:cNvGrpSpPr>
              <a:grpSpLocks/>
            </p:cNvGrpSpPr>
            <p:nvPr/>
          </p:nvGrpSpPr>
          <p:grpSpPr bwMode="auto">
            <a:xfrm>
              <a:off x="309691" y="3938645"/>
              <a:ext cx="4842391" cy="712882"/>
              <a:chOff x="6298049" y="1397569"/>
              <a:chExt cx="4842391" cy="712882"/>
            </a:xfrm>
          </p:grpSpPr>
          <p:sp>
            <p:nvSpPr>
              <p:cNvPr id="4149" name="文本框 81"/>
              <p:cNvSpPr txBox="1">
                <a:spLocks noChangeArrowheads="1"/>
              </p:cNvSpPr>
              <p:nvPr/>
            </p:nvSpPr>
            <p:spPr bwMode="auto">
              <a:xfrm>
                <a:off x="8170885" y="1496732"/>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可行性分析</a:t>
                </a:r>
              </a:p>
            </p:txBody>
          </p:sp>
          <p:sp>
            <p:nvSpPr>
              <p:cNvPr id="83" name="矩形 82"/>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84" name="直接连接符 83"/>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52" name="组合 84"/>
              <p:cNvGrpSpPr>
                <a:grpSpLocks/>
              </p:cNvGrpSpPr>
              <p:nvPr/>
            </p:nvGrpSpPr>
            <p:grpSpPr bwMode="auto">
              <a:xfrm>
                <a:off x="6298049" y="1397569"/>
                <a:ext cx="919239" cy="712882"/>
                <a:chOff x="6191369" y="1397569"/>
                <a:chExt cx="919239" cy="712882"/>
              </a:xfrm>
            </p:grpSpPr>
            <p:sp>
              <p:nvSpPr>
                <p:cNvPr id="86" name="矩形 85"/>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54" name="文本框 86"/>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03</a:t>
                  </a:r>
                  <a:endParaRPr lang="zh-CN" altLang="en-US" sz="3600">
                    <a:solidFill>
                      <a:srgbClr val="044875"/>
                    </a:solidFill>
                    <a:latin typeface="Impact" pitchFamily="34" charset="0"/>
                  </a:endParaRPr>
                </a:p>
              </p:txBody>
            </p:sp>
          </p:grpSp>
        </p:grpSp>
        <p:sp>
          <p:nvSpPr>
            <p:cNvPr id="141" name="Freeform 71"/>
            <p:cNvSpPr>
              <a:spLocks noEditPoints="1"/>
            </p:cNvSpPr>
            <p:nvPr/>
          </p:nvSpPr>
          <p:spPr bwMode="auto">
            <a:xfrm>
              <a:off x="1344512" y="4024381"/>
              <a:ext cx="511062" cy="541409"/>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4" name="组合 23"/>
          <p:cNvGrpSpPr>
            <a:grpSpLocks/>
          </p:cNvGrpSpPr>
          <p:nvPr/>
        </p:nvGrpSpPr>
        <p:grpSpPr bwMode="auto">
          <a:xfrm>
            <a:off x="312738" y="3911600"/>
            <a:ext cx="4843462" cy="712788"/>
            <a:chOff x="6535248" y="4281002"/>
            <a:chExt cx="4842391" cy="712882"/>
          </a:xfrm>
        </p:grpSpPr>
        <p:grpSp>
          <p:nvGrpSpPr>
            <p:cNvPr id="4139" name="组合 116"/>
            <p:cNvGrpSpPr>
              <a:grpSpLocks/>
            </p:cNvGrpSpPr>
            <p:nvPr/>
          </p:nvGrpSpPr>
          <p:grpSpPr bwMode="auto">
            <a:xfrm>
              <a:off x="6535248" y="4281002"/>
              <a:ext cx="4842391" cy="712882"/>
              <a:chOff x="6298049" y="1397569"/>
              <a:chExt cx="4842391" cy="712882"/>
            </a:xfrm>
          </p:grpSpPr>
          <p:sp>
            <p:nvSpPr>
              <p:cNvPr id="4141" name="文本框 126"/>
              <p:cNvSpPr txBox="1">
                <a:spLocks noChangeArrowheads="1"/>
              </p:cNvSpPr>
              <p:nvPr/>
            </p:nvSpPr>
            <p:spPr bwMode="auto">
              <a:xfrm>
                <a:off x="820026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总体设计</a:t>
                </a:r>
              </a:p>
            </p:txBody>
          </p:sp>
          <p:sp>
            <p:nvSpPr>
              <p:cNvPr id="128" name="矩形 12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29" name="直接连接符 128"/>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44" name="组合 129"/>
              <p:cNvGrpSpPr>
                <a:grpSpLocks/>
              </p:cNvGrpSpPr>
              <p:nvPr/>
            </p:nvGrpSpPr>
            <p:grpSpPr bwMode="auto">
              <a:xfrm>
                <a:off x="6298049" y="1397569"/>
                <a:ext cx="919239" cy="712882"/>
                <a:chOff x="6191369" y="1397569"/>
                <a:chExt cx="919239" cy="712882"/>
              </a:xfrm>
            </p:grpSpPr>
            <p:sp>
              <p:nvSpPr>
                <p:cNvPr id="131" name="矩形 130"/>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46" name="文本框 131"/>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05</a:t>
                  </a:r>
                  <a:endParaRPr lang="zh-CN" altLang="en-US" sz="3600">
                    <a:solidFill>
                      <a:srgbClr val="044875"/>
                    </a:solidFill>
                    <a:latin typeface="Impact" pitchFamily="34" charset="0"/>
                  </a:endParaRPr>
                </a:p>
              </p:txBody>
            </p:sp>
          </p:grpSp>
        </p:grpSp>
        <p:sp>
          <p:nvSpPr>
            <p:cNvPr id="143" name="Freeform 306"/>
            <p:cNvSpPr>
              <a:spLocks noEditPoints="1"/>
            </p:cNvSpPr>
            <p:nvPr/>
          </p:nvSpPr>
          <p:spPr bwMode="auto">
            <a:xfrm>
              <a:off x="7582766" y="4390554"/>
              <a:ext cx="539631" cy="536646"/>
            </a:xfrm>
            <a:custGeom>
              <a:avLst/>
              <a:gdLst>
                <a:gd name="T0" fmla="*/ 60 w 99"/>
                <a:gd name="T1" fmla="*/ 9 h 99"/>
                <a:gd name="T2" fmla="*/ 81 w 99"/>
                <a:gd name="T3" fmla="*/ 10 h 99"/>
                <a:gd name="T4" fmla="*/ 79 w 99"/>
                <a:gd name="T5" fmla="*/ 20 h 99"/>
                <a:gd name="T6" fmla="*/ 96 w 99"/>
                <a:gd name="T7" fmla="*/ 31 h 99"/>
                <a:gd name="T8" fmla="*/ 90 w 99"/>
                <a:gd name="T9" fmla="*/ 38 h 99"/>
                <a:gd name="T10" fmla="*/ 99 w 99"/>
                <a:gd name="T11" fmla="*/ 57 h 99"/>
                <a:gd name="T12" fmla="*/ 90 w 99"/>
                <a:gd name="T13" fmla="*/ 60 h 99"/>
                <a:gd name="T14" fmla="*/ 89 w 99"/>
                <a:gd name="T15" fmla="*/ 81 h 99"/>
                <a:gd name="T16" fmla="*/ 80 w 99"/>
                <a:gd name="T17" fmla="*/ 79 h 99"/>
                <a:gd name="T18" fmla="*/ 68 w 99"/>
                <a:gd name="T19" fmla="*/ 97 h 99"/>
                <a:gd name="T20" fmla="*/ 61 w 99"/>
                <a:gd name="T21" fmla="*/ 90 h 99"/>
                <a:gd name="T22" fmla="*/ 42 w 99"/>
                <a:gd name="T23" fmla="*/ 99 h 99"/>
                <a:gd name="T24" fmla="*/ 39 w 99"/>
                <a:gd name="T25" fmla="*/ 91 h 99"/>
                <a:gd name="T26" fmla="*/ 18 w 99"/>
                <a:gd name="T27" fmla="*/ 89 h 99"/>
                <a:gd name="T28" fmla="*/ 20 w 99"/>
                <a:gd name="T29" fmla="*/ 80 h 99"/>
                <a:gd name="T30" fmla="*/ 3 w 99"/>
                <a:gd name="T31" fmla="*/ 68 h 99"/>
                <a:gd name="T32" fmla="*/ 9 w 99"/>
                <a:gd name="T33" fmla="*/ 61 h 99"/>
                <a:gd name="T34" fmla="*/ 0 w 99"/>
                <a:gd name="T35" fmla="*/ 42 h 99"/>
                <a:gd name="T36" fmla="*/ 9 w 99"/>
                <a:gd name="T37" fmla="*/ 39 h 99"/>
                <a:gd name="T38" fmla="*/ 10 w 99"/>
                <a:gd name="T39" fmla="*/ 18 h 99"/>
                <a:gd name="T40" fmla="*/ 19 w 99"/>
                <a:gd name="T41" fmla="*/ 20 h 99"/>
                <a:gd name="T42" fmla="*/ 31 w 99"/>
                <a:gd name="T43" fmla="*/ 3 h 99"/>
                <a:gd name="T44" fmla="*/ 38 w 99"/>
                <a:gd name="T45" fmla="*/ 9 h 99"/>
                <a:gd name="T46" fmla="*/ 57 w 99"/>
                <a:gd name="T47" fmla="*/ 0 h 99"/>
                <a:gd name="T48" fmla="*/ 36 w 99"/>
                <a:gd name="T49" fmla="*/ 58 h 99"/>
                <a:gd name="T50" fmla="*/ 45 w 99"/>
                <a:gd name="T51" fmla="*/ 47 h 99"/>
                <a:gd name="T52" fmla="*/ 58 w 99"/>
                <a:gd name="T53" fmla="*/ 55 h 99"/>
                <a:gd name="T54" fmla="*/ 64 w 99"/>
                <a:gd name="T55" fmla="*/ 56 h 99"/>
                <a:gd name="T56" fmla="*/ 54 w 99"/>
                <a:gd name="T57" fmla="*/ 54 h 99"/>
                <a:gd name="T58" fmla="*/ 58 w 99"/>
                <a:gd name="T59" fmla="*/ 69 h 99"/>
                <a:gd name="T60" fmla="*/ 71 w 99"/>
                <a:gd name="T61" fmla="*/ 71 h 99"/>
                <a:gd name="T62" fmla="*/ 71 w 99"/>
                <a:gd name="T63" fmla="*/ 28 h 99"/>
                <a:gd name="T64" fmla="*/ 28 w 99"/>
                <a:gd name="T65" fmla="*/ 28 h 99"/>
                <a:gd name="T66" fmla="*/ 28 w 99"/>
                <a:gd name="T67" fmla="*/ 71 h 99"/>
                <a:gd name="T68" fmla="*/ 55 w 99"/>
                <a:gd name="T69" fmla="*/ 79 h 99"/>
                <a:gd name="T70" fmla="*/ 48 w 99"/>
                <a:gd name="T71" fmla="*/ 66 h 99"/>
                <a:gd name="T72" fmla="*/ 35 w 99"/>
                <a:gd name="T73" fmla="*/ 75 h 99"/>
                <a:gd name="T74" fmla="*/ 42 w 99"/>
                <a:gd name="T75" fmla="*/ 71 h 99"/>
                <a:gd name="T76" fmla="*/ 45 w 99"/>
                <a:gd name="T77" fmla="*/ 52 h 99"/>
                <a:gd name="T78" fmla="*/ 38 w 99"/>
                <a:gd name="T79" fmla="*/ 59 h 99"/>
                <a:gd name="T80" fmla="*/ 51 w 99"/>
                <a:gd name="T81" fmla="*/ 37 h 99"/>
                <a:gd name="T82" fmla="*/ 51 w 99"/>
                <a:gd name="T83" fmla="*/ 46 h 99"/>
                <a:gd name="T84" fmla="*/ 51 w 99"/>
                <a:gd name="T85"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6" name="组合 15"/>
          <p:cNvGrpSpPr>
            <a:grpSpLocks/>
          </p:cNvGrpSpPr>
          <p:nvPr/>
        </p:nvGrpSpPr>
        <p:grpSpPr bwMode="auto">
          <a:xfrm>
            <a:off x="6916738" y="1727200"/>
            <a:ext cx="4843462" cy="712788"/>
            <a:chOff x="309691" y="2998271"/>
            <a:chExt cx="4842391" cy="712882"/>
          </a:xfrm>
        </p:grpSpPr>
        <p:grpSp>
          <p:nvGrpSpPr>
            <p:cNvPr id="4131" name="组合 71"/>
            <p:cNvGrpSpPr>
              <a:grpSpLocks/>
            </p:cNvGrpSpPr>
            <p:nvPr/>
          </p:nvGrpSpPr>
          <p:grpSpPr bwMode="auto">
            <a:xfrm>
              <a:off x="309691" y="2998271"/>
              <a:ext cx="4842391" cy="712882"/>
              <a:chOff x="6298049" y="1397569"/>
              <a:chExt cx="4842391" cy="712882"/>
            </a:xfrm>
          </p:grpSpPr>
          <p:sp>
            <p:nvSpPr>
              <p:cNvPr id="4133" name="文本框 73"/>
              <p:cNvSpPr txBox="1">
                <a:spLocks noChangeArrowheads="1"/>
              </p:cNvSpPr>
              <p:nvPr/>
            </p:nvSpPr>
            <p:spPr bwMode="auto">
              <a:xfrm>
                <a:off x="800976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项目计划</a:t>
                </a:r>
              </a:p>
            </p:txBody>
          </p:sp>
          <p:sp>
            <p:nvSpPr>
              <p:cNvPr id="75" name="矩形 7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6" name="直接连接符 75"/>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36" name="组合 76"/>
              <p:cNvGrpSpPr>
                <a:grpSpLocks/>
              </p:cNvGrpSpPr>
              <p:nvPr/>
            </p:nvGrpSpPr>
            <p:grpSpPr bwMode="auto">
              <a:xfrm>
                <a:off x="6298049" y="1397569"/>
                <a:ext cx="919239" cy="712882"/>
                <a:chOff x="6191369" y="1397569"/>
                <a:chExt cx="919239" cy="712882"/>
              </a:xfrm>
            </p:grpSpPr>
            <p:sp>
              <p:nvSpPr>
                <p:cNvPr id="78" name="矩形 7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38" name="文本框 7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02</a:t>
                  </a:r>
                  <a:endParaRPr lang="zh-CN" altLang="en-US" sz="3600">
                    <a:solidFill>
                      <a:srgbClr val="044875"/>
                    </a:solidFill>
                    <a:latin typeface="Impact" pitchFamily="34" charset="0"/>
                  </a:endParaRPr>
                </a:p>
              </p:txBody>
            </p:sp>
          </p:grpSp>
        </p:grpSp>
        <p:sp>
          <p:nvSpPr>
            <p:cNvPr id="140" name="Freeform 30"/>
            <p:cNvSpPr>
              <a:spLocks noEditPoints="1"/>
            </p:cNvSpPr>
            <p:nvPr/>
          </p:nvSpPr>
          <p:spPr bwMode="auto">
            <a:xfrm>
              <a:off x="1401649" y="3137989"/>
              <a:ext cx="401548" cy="528708"/>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2" name="组合 21"/>
          <p:cNvGrpSpPr>
            <a:grpSpLocks/>
          </p:cNvGrpSpPr>
          <p:nvPr/>
        </p:nvGrpSpPr>
        <p:grpSpPr bwMode="auto">
          <a:xfrm>
            <a:off x="6916738" y="2819400"/>
            <a:ext cx="4843462" cy="712788"/>
            <a:chOff x="6535248" y="3340628"/>
            <a:chExt cx="4842391" cy="712882"/>
          </a:xfrm>
        </p:grpSpPr>
        <p:grpSp>
          <p:nvGrpSpPr>
            <p:cNvPr id="4123" name="组合 115"/>
            <p:cNvGrpSpPr>
              <a:grpSpLocks/>
            </p:cNvGrpSpPr>
            <p:nvPr/>
          </p:nvGrpSpPr>
          <p:grpSpPr bwMode="auto">
            <a:xfrm>
              <a:off x="6535248" y="3340628"/>
              <a:ext cx="4842391" cy="712882"/>
              <a:chOff x="6298049" y="1397569"/>
              <a:chExt cx="4842391" cy="712882"/>
            </a:xfrm>
          </p:grpSpPr>
          <p:sp>
            <p:nvSpPr>
              <p:cNvPr id="4125" name="文本框 133"/>
              <p:cNvSpPr txBox="1">
                <a:spLocks noChangeArrowheads="1"/>
              </p:cNvSpPr>
              <p:nvPr/>
            </p:nvSpPr>
            <p:spPr bwMode="auto">
              <a:xfrm>
                <a:off x="8045500" y="150417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需求分析</a:t>
                </a:r>
              </a:p>
            </p:txBody>
          </p:sp>
          <p:sp>
            <p:nvSpPr>
              <p:cNvPr id="135" name="矩形 13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36" name="直接连接符 135"/>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28" name="组合 136"/>
              <p:cNvGrpSpPr>
                <a:grpSpLocks/>
              </p:cNvGrpSpPr>
              <p:nvPr/>
            </p:nvGrpSpPr>
            <p:grpSpPr bwMode="auto">
              <a:xfrm>
                <a:off x="6298049" y="1397569"/>
                <a:ext cx="919239" cy="712882"/>
                <a:chOff x="6191369" y="1397569"/>
                <a:chExt cx="919239" cy="712882"/>
              </a:xfrm>
            </p:grpSpPr>
            <p:sp>
              <p:nvSpPr>
                <p:cNvPr id="138" name="矩形 13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30" name="文本框 13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04</a:t>
                  </a:r>
                  <a:endParaRPr lang="zh-CN" altLang="en-US" sz="3600">
                    <a:solidFill>
                      <a:srgbClr val="044875"/>
                    </a:solidFill>
                    <a:latin typeface="Impact" pitchFamily="34" charset="0"/>
                  </a:endParaRPr>
                </a:p>
              </p:txBody>
            </p:sp>
          </p:grpSp>
        </p:grpSp>
        <p:sp>
          <p:nvSpPr>
            <p:cNvPr id="142" name="Freeform 59"/>
            <p:cNvSpPr>
              <a:spLocks noEditPoints="1"/>
            </p:cNvSpPr>
            <p:nvPr/>
          </p:nvSpPr>
          <p:spPr bwMode="auto">
            <a:xfrm>
              <a:off x="7538326" y="3469233"/>
              <a:ext cx="606291" cy="457260"/>
            </a:xfrm>
            <a:custGeom>
              <a:avLst/>
              <a:gdLst>
                <a:gd name="T0" fmla="*/ 17 w 111"/>
                <a:gd name="T1" fmla="*/ 2 h 84"/>
                <a:gd name="T2" fmla="*/ 29 w 111"/>
                <a:gd name="T3" fmla="*/ 4 h 84"/>
                <a:gd name="T4" fmla="*/ 20 w 111"/>
                <a:gd name="T5" fmla="*/ 51 h 84"/>
                <a:gd name="T6" fmla="*/ 5 w 111"/>
                <a:gd name="T7" fmla="*/ 48 h 84"/>
                <a:gd name="T8" fmla="*/ 17 w 111"/>
                <a:gd name="T9" fmla="*/ 2 h 84"/>
                <a:gd name="T10" fmla="*/ 20 w 111"/>
                <a:gd name="T11" fmla="*/ 68 h 84"/>
                <a:gd name="T12" fmla="*/ 17 w 111"/>
                <a:gd name="T13" fmla="*/ 76 h 84"/>
                <a:gd name="T14" fmla="*/ 107 w 111"/>
                <a:gd name="T15" fmla="*/ 76 h 84"/>
                <a:gd name="T16" fmla="*/ 111 w 111"/>
                <a:gd name="T17" fmla="*/ 76 h 84"/>
                <a:gd name="T18" fmla="*/ 111 w 111"/>
                <a:gd name="T19" fmla="*/ 72 h 84"/>
                <a:gd name="T20" fmla="*/ 111 w 111"/>
                <a:gd name="T21" fmla="*/ 27 h 84"/>
                <a:gd name="T22" fmla="*/ 111 w 111"/>
                <a:gd name="T23" fmla="*/ 26 h 84"/>
                <a:gd name="T24" fmla="*/ 110 w 111"/>
                <a:gd name="T25" fmla="*/ 24 h 84"/>
                <a:gd name="T26" fmla="*/ 96 w 111"/>
                <a:gd name="T27" fmla="*/ 11 h 84"/>
                <a:gd name="T28" fmla="*/ 95 w 111"/>
                <a:gd name="T29" fmla="*/ 10 h 84"/>
                <a:gd name="T30" fmla="*/ 93 w 111"/>
                <a:gd name="T31" fmla="*/ 10 h 84"/>
                <a:gd name="T32" fmla="*/ 33 w 111"/>
                <a:gd name="T33" fmla="*/ 10 h 84"/>
                <a:gd name="T34" fmla="*/ 33 w 111"/>
                <a:gd name="T35" fmla="*/ 17 h 84"/>
                <a:gd name="T36" fmla="*/ 89 w 111"/>
                <a:gd name="T37" fmla="*/ 17 h 84"/>
                <a:gd name="T38" fmla="*/ 88 w 111"/>
                <a:gd name="T39" fmla="*/ 29 h 84"/>
                <a:gd name="T40" fmla="*/ 88 w 111"/>
                <a:gd name="T41" fmla="*/ 31 h 84"/>
                <a:gd name="T42" fmla="*/ 90 w 111"/>
                <a:gd name="T43" fmla="*/ 31 h 84"/>
                <a:gd name="T44" fmla="*/ 104 w 111"/>
                <a:gd name="T45" fmla="*/ 31 h 84"/>
                <a:gd name="T46" fmla="*/ 104 w 111"/>
                <a:gd name="T47" fmla="*/ 68 h 84"/>
                <a:gd name="T48" fmla="*/ 20 w 111"/>
                <a:gd name="T49" fmla="*/ 68 h 84"/>
                <a:gd name="T50" fmla="*/ 102 w 111"/>
                <a:gd name="T51" fmla="*/ 27 h 84"/>
                <a:gd name="T52" fmla="*/ 92 w 111"/>
                <a:gd name="T53" fmla="*/ 27 h 84"/>
                <a:gd name="T54" fmla="*/ 93 w 111"/>
                <a:gd name="T55" fmla="*/ 19 h 84"/>
                <a:gd name="T56" fmla="*/ 102 w 111"/>
                <a:gd name="T57" fmla="*/ 27 h 84"/>
                <a:gd name="T58" fmla="*/ 34 w 111"/>
                <a:gd name="T59" fmla="*/ 45 h 84"/>
                <a:gd name="T60" fmla="*/ 79 w 111"/>
                <a:gd name="T61" fmla="*/ 45 h 84"/>
                <a:gd name="T62" fmla="*/ 79 w 111"/>
                <a:gd name="T63" fmla="*/ 48 h 84"/>
                <a:gd name="T64" fmla="*/ 34 w 111"/>
                <a:gd name="T65" fmla="*/ 48 h 84"/>
                <a:gd name="T66" fmla="*/ 34 w 111"/>
                <a:gd name="T67" fmla="*/ 45 h 84"/>
                <a:gd name="T68" fmla="*/ 34 w 111"/>
                <a:gd name="T69" fmla="*/ 34 h 84"/>
                <a:gd name="T70" fmla="*/ 75 w 111"/>
                <a:gd name="T71" fmla="*/ 34 h 84"/>
                <a:gd name="T72" fmla="*/ 75 w 111"/>
                <a:gd name="T73" fmla="*/ 37 h 84"/>
                <a:gd name="T74" fmla="*/ 34 w 111"/>
                <a:gd name="T75" fmla="*/ 37 h 84"/>
                <a:gd name="T76" fmla="*/ 34 w 111"/>
                <a:gd name="T77" fmla="*/ 34 h 84"/>
                <a:gd name="T78" fmla="*/ 34 w 111"/>
                <a:gd name="T79" fmla="*/ 23 h 84"/>
                <a:gd name="T80" fmla="*/ 75 w 111"/>
                <a:gd name="T81" fmla="*/ 23 h 84"/>
                <a:gd name="T82" fmla="*/ 75 w 111"/>
                <a:gd name="T83" fmla="*/ 26 h 84"/>
                <a:gd name="T84" fmla="*/ 34 w 111"/>
                <a:gd name="T85" fmla="*/ 26 h 84"/>
                <a:gd name="T86" fmla="*/ 34 w 111"/>
                <a:gd name="T87" fmla="*/ 23 h 84"/>
                <a:gd name="T88" fmla="*/ 4 w 111"/>
                <a:gd name="T89" fmla="*/ 70 h 84"/>
                <a:gd name="T90" fmla="*/ 10 w 111"/>
                <a:gd name="T91" fmla="*/ 72 h 84"/>
                <a:gd name="T92" fmla="*/ 10 w 111"/>
                <a:gd name="T93" fmla="*/ 79 h 84"/>
                <a:gd name="T94" fmla="*/ 5 w 111"/>
                <a:gd name="T95" fmla="*/ 84 h 84"/>
                <a:gd name="T96" fmla="*/ 2 w 111"/>
                <a:gd name="T97" fmla="*/ 83 h 84"/>
                <a:gd name="T98" fmla="*/ 0 w 111"/>
                <a:gd name="T99" fmla="*/ 76 h 84"/>
                <a:gd name="T100" fmla="*/ 4 w 111"/>
                <a:gd name="T101" fmla="*/ 70 h 84"/>
                <a:gd name="T102" fmla="*/ 4 w 111"/>
                <a:gd name="T103" fmla="*/ 51 h 84"/>
                <a:gd name="T104" fmla="*/ 2 w 111"/>
                <a:gd name="T105" fmla="*/ 68 h 84"/>
                <a:gd name="T106" fmla="*/ 13 w 111"/>
                <a:gd name="T107" fmla="*/ 71 h 84"/>
                <a:gd name="T108" fmla="*/ 18 w 111"/>
                <a:gd name="T109" fmla="*/ 54 h 84"/>
                <a:gd name="T110" fmla="*/ 4 w 111"/>
                <a:gd name="T111"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5" name="组合 24"/>
          <p:cNvGrpSpPr>
            <a:grpSpLocks/>
          </p:cNvGrpSpPr>
          <p:nvPr/>
        </p:nvGrpSpPr>
        <p:grpSpPr bwMode="auto">
          <a:xfrm>
            <a:off x="6916738" y="3911600"/>
            <a:ext cx="4843462" cy="712788"/>
            <a:chOff x="6535248" y="5221376"/>
            <a:chExt cx="4842391" cy="712882"/>
          </a:xfrm>
        </p:grpSpPr>
        <p:grpSp>
          <p:nvGrpSpPr>
            <p:cNvPr id="4115" name="组合 117"/>
            <p:cNvGrpSpPr>
              <a:grpSpLocks/>
            </p:cNvGrpSpPr>
            <p:nvPr/>
          </p:nvGrpSpPr>
          <p:grpSpPr bwMode="auto">
            <a:xfrm>
              <a:off x="6535248" y="5221376"/>
              <a:ext cx="4842391" cy="712882"/>
              <a:chOff x="6298049" y="1397569"/>
              <a:chExt cx="4842391" cy="712882"/>
            </a:xfrm>
          </p:grpSpPr>
          <p:sp>
            <p:nvSpPr>
              <p:cNvPr id="4117" name="文本框 119"/>
              <p:cNvSpPr txBox="1">
                <a:spLocks noChangeArrowheads="1"/>
              </p:cNvSpPr>
              <p:nvPr/>
            </p:nvSpPr>
            <p:spPr bwMode="auto">
              <a:xfrm>
                <a:off x="8045500" y="1489960"/>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详细设计</a:t>
                </a:r>
              </a:p>
            </p:txBody>
          </p:sp>
          <p:sp>
            <p:nvSpPr>
              <p:cNvPr id="121" name="矩形 120"/>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22" name="直接连接符 121"/>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20" name="组合 122"/>
              <p:cNvGrpSpPr>
                <a:grpSpLocks/>
              </p:cNvGrpSpPr>
              <p:nvPr/>
            </p:nvGrpSpPr>
            <p:grpSpPr bwMode="auto">
              <a:xfrm>
                <a:off x="6298049" y="1397569"/>
                <a:ext cx="919239" cy="712882"/>
                <a:chOff x="6191369" y="1397569"/>
                <a:chExt cx="919239" cy="712882"/>
              </a:xfrm>
            </p:grpSpPr>
            <p:sp>
              <p:nvSpPr>
                <p:cNvPr id="124" name="矩形 123"/>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22" name="文本框 124"/>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06</a:t>
                  </a:r>
                  <a:endParaRPr lang="zh-CN" altLang="en-US" sz="3600">
                    <a:solidFill>
                      <a:srgbClr val="044875"/>
                    </a:solidFill>
                    <a:latin typeface="Impact" pitchFamily="34" charset="0"/>
                  </a:endParaRPr>
                </a:p>
              </p:txBody>
            </p:sp>
          </p:grpSp>
        </p:grpSp>
        <p:sp>
          <p:nvSpPr>
            <p:cNvPr id="144" name="Freeform 48"/>
            <p:cNvSpPr>
              <a:spLocks noEditPoints="1"/>
            </p:cNvSpPr>
            <p:nvPr/>
          </p:nvSpPr>
          <p:spPr bwMode="auto">
            <a:xfrm>
              <a:off x="7670059" y="5303937"/>
              <a:ext cx="363458" cy="576339"/>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cxnSp>
        <p:nvCxnSpPr>
          <p:cNvPr id="108" name="直接连接符 107"/>
          <p:cNvCxnSpPr/>
          <p:nvPr/>
        </p:nvCxnSpPr>
        <p:spPr>
          <a:xfrm flipH="1">
            <a:off x="5534025" y="2089150"/>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a:off x="5534025" y="3167063"/>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H="1">
            <a:off x="5534025" y="4246563"/>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743200" y="287338"/>
            <a:ext cx="6688138" cy="1015663"/>
          </a:xfrm>
          <a:prstGeom prst="rect">
            <a:avLst/>
          </a:prstGeom>
          <a:noFill/>
        </p:spPr>
        <p:txBody>
          <a:bodyPr>
            <a:spAutoFit/>
          </a:bodyPr>
          <a:lstStyle/>
          <a:p>
            <a:pPr algn="ctr" eaLnBrk="1" fontAlgn="auto" hangingPunct="1">
              <a:spcBef>
                <a:spcPts val="0"/>
              </a:spcBef>
              <a:spcAft>
                <a:spcPts val="0"/>
              </a:spcAft>
              <a:defRPr/>
            </a:pPr>
            <a:r>
              <a:rPr lang="zh-CN" altLang="en-US" sz="6000" dirty="0">
                <a:solidFill>
                  <a:srgbClr val="044875"/>
                </a:solidFill>
                <a:latin typeface="黑体" panose="02010609060101010101" pitchFamily="49" charset="-122"/>
                <a:ea typeface="黑体" panose="02010609060101010101" pitchFamily="49" charset="-122"/>
              </a:rPr>
              <a:t>目录</a:t>
            </a:r>
          </a:p>
        </p:txBody>
      </p:sp>
      <p:cxnSp>
        <p:nvCxnSpPr>
          <p:cNvPr id="157" name="直接连接符 156"/>
          <p:cNvCxnSpPr/>
          <p:nvPr/>
        </p:nvCxnSpPr>
        <p:spPr bwMode="auto">
          <a:xfrm flipV="1">
            <a:off x="3700462" y="1392760"/>
            <a:ext cx="4773612"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H="1">
            <a:off x="5534025" y="5388109"/>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312738" y="5053146"/>
            <a:ext cx="4843462" cy="712788"/>
            <a:chOff x="312738" y="5053146"/>
            <a:chExt cx="4843462" cy="712788"/>
          </a:xfrm>
        </p:grpSpPr>
        <p:grpSp>
          <p:nvGrpSpPr>
            <p:cNvPr id="67" name="组合 116"/>
            <p:cNvGrpSpPr>
              <a:grpSpLocks/>
            </p:cNvGrpSpPr>
            <p:nvPr/>
          </p:nvGrpSpPr>
          <p:grpSpPr bwMode="auto">
            <a:xfrm>
              <a:off x="312738" y="5053146"/>
              <a:ext cx="4843462" cy="712788"/>
              <a:chOff x="6298049" y="1397569"/>
              <a:chExt cx="4842391" cy="712882"/>
            </a:xfrm>
          </p:grpSpPr>
          <p:sp>
            <p:nvSpPr>
              <p:cNvPr id="71" name="文本框 126"/>
              <p:cNvSpPr txBox="1">
                <a:spLocks noChangeArrowheads="1"/>
              </p:cNvSpPr>
              <p:nvPr/>
            </p:nvSpPr>
            <p:spPr bwMode="auto">
              <a:xfrm>
                <a:off x="8161362" y="1496958"/>
                <a:ext cx="2840404" cy="5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项目实现与测试</a:t>
                </a:r>
                <a:endParaRPr lang="en-US" altLang="zh-CN" b="1" dirty="0">
                  <a:solidFill>
                    <a:srgbClr val="044875"/>
                  </a:solidFill>
                  <a:latin typeface="微软雅黑" pitchFamily="34" charset="-122"/>
                  <a:ea typeface="微软雅黑" pitchFamily="34" charset="-122"/>
                </a:endParaRPr>
              </a:p>
            </p:txBody>
          </p:sp>
          <p:sp>
            <p:nvSpPr>
              <p:cNvPr id="72" name="矩形 71"/>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3" name="直接连接符 72"/>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74" name="组合 129"/>
              <p:cNvGrpSpPr>
                <a:grpSpLocks/>
              </p:cNvGrpSpPr>
              <p:nvPr/>
            </p:nvGrpSpPr>
            <p:grpSpPr bwMode="auto">
              <a:xfrm>
                <a:off x="6298049" y="1397569"/>
                <a:ext cx="919239" cy="712882"/>
                <a:chOff x="6191369" y="1397569"/>
                <a:chExt cx="919239" cy="712882"/>
              </a:xfrm>
            </p:grpSpPr>
            <p:sp>
              <p:nvSpPr>
                <p:cNvPr id="77" name="矩形 76"/>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9" name="文本框 131"/>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3600" dirty="0">
                      <a:solidFill>
                        <a:srgbClr val="044875"/>
                      </a:solidFill>
                      <a:latin typeface="Impact" pitchFamily="34" charset="0"/>
                    </a:rPr>
                    <a:t>07</a:t>
                  </a:r>
                  <a:endParaRPr lang="zh-CN" altLang="en-US" sz="3600" dirty="0">
                    <a:solidFill>
                      <a:srgbClr val="044875"/>
                    </a:solidFill>
                    <a:latin typeface="Impact" pitchFamily="34" charset="0"/>
                  </a:endParaRPr>
                </a:p>
              </p:txBody>
            </p:sp>
          </p:grpSp>
        </p:grpSp>
        <p:sp>
          <p:nvSpPr>
            <p:cNvPr id="93" name="Freeform 24"/>
            <p:cNvSpPr>
              <a:spLocks noEditPoints="1"/>
            </p:cNvSpPr>
            <p:nvPr/>
          </p:nvSpPr>
          <p:spPr bwMode="auto">
            <a:xfrm>
              <a:off x="1382447" y="5162047"/>
              <a:ext cx="477790" cy="536976"/>
            </a:xfrm>
            <a:custGeom>
              <a:avLst/>
              <a:gdLst>
                <a:gd name="T0" fmla="*/ 320573359 w 77"/>
                <a:gd name="T1" fmla="*/ 198690407 h 86"/>
                <a:gd name="T2" fmla="*/ 937054857 w 77"/>
                <a:gd name="T3" fmla="*/ 24838170 h 86"/>
                <a:gd name="T4" fmla="*/ 1454900308 w 77"/>
                <a:gd name="T5" fmla="*/ 322871288 h 86"/>
                <a:gd name="T6" fmla="*/ 1627517114 w 77"/>
                <a:gd name="T7" fmla="*/ 943770710 h 86"/>
                <a:gd name="T8" fmla="*/ 1430240055 w 77"/>
                <a:gd name="T9" fmla="*/ 1365984710 h 86"/>
                <a:gd name="T10" fmla="*/ 1578196608 w 77"/>
                <a:gd name="T11" fmla="*/ 1465327421 h 86"/>
                <a:gd name="T12" fmla="*/ 1824794173 w 77"/>
                <a:gd name="T13" fmla="*/ 1788198709 h 86"/>
                <a:gd name="T14" fmla="*/ 1800133920 w 77"/>
                <a:gd name="T15" fmla="*/ 2086231827 h 86"/>
                <a:gd name="T16" fmla="*/ 1800133920 w 77"/>
                <a:gd name="T17" fmla="*/ 2086231827 h 86"/>
                <a:gd name="T18" fmla="*/ 1528881068 w 77"/>
                <a:gd name="T19" fmla="*/ 2036560472 h 86"/>
                <a:gd name="T20" fmla="*/ 1257628215 w 77"/>
                <a:gd name="T21" fmla="*/ 1688855998 h 86"/>
                <a:gd name="T22" fmla="*/ 1208307709 w 77"/>
                <a:gd name="T23" fmla="*/ 1564675116 h 86"/>
                <a:gd name="T24" fmla="*/ 739782764 w 77"/>
                <a:gd name="T25" fmla="*/ 1639179658 h 86"/>
                <a:gd name="T26" fmla="*/ 197277059 w 77"/>
                <a:gd name="T27" fmla="*/ 1341146540 h 86"/>
                <a:gd name="T28" fmla="*/ 24660253 w 77"/>
                <a:gd name="T29" fmla="*/ 745080304 h 86"/>
                <a:gd name="T30" fmla="*/ 320573359 w 77"/>
                <a:gd name="T31" fmla="*/ 198690407 h 86"/>
                <a:gd name="T32" fmla="*/ 739782764 w 77"/>
                <a:gd name="T33" fmla="*/ 1216965659 h 86"/>
                <a:gd name="T34" fmla="*/ 937054857 w 77"/>
                <a:gd name="T35" fmla="*/ 1216965659 h 86"/>
                <a:gd name="T36" fmla="*/ 937054857 w 77"/>
                <a:gd name="T37" fmla="*/ 993442066 h 86"/>
                <a:gd name="T38" fmla="*/ 1158987203 w 77"/>
                <a:gd name="T39" fmla="*/ 993442066 h 86"/>
                <a:gd name="T40" fmla="*/ 1158987203 w 77"/>
                <a:gd name="T41" fmla="*/ 794756643 h 86"/>
                <a:gd name="T42" fmla="*/ 937054857 w 77"/>
                <a:gd name="T43" fmla="*/ 794756643 h 86"/>
                <a:gd name="T44" fmla="*/ 937054857 w 77"/>
                <a:gd name="T45" fmla="*/ 571228067 h 86"/>
                <a:gd name="T46" fmla="*/ 739782764 w 77"/>
                <a:gd name="T47" fmla="*/ 571228067 h 86"/>
                <a:gd name="T48" fmla="*/ 739782764 w 77"/>
                <a:gd name="T49" fmla="*/ 794756643 h 86"/>
                <a:gd name="T50" fmla="*/ 517845452 w 77"/>
                <a:gd name="T51" fmla="*/ 794756643 h 86"/>
                <a:gd name="T52" fmla="*/ 517845452 w 77"/>
                <a:gd name="T53" fmla="*/ 993442066 h 86"/>
                <a:gd name="T54" fmla="*/ 739782764 w 77"/>
                <a:gd name="T55" fmla="*/ 993442066 h 86"/>
                <a:gd name="T56" fmla="*/ 739782764 w 77"/>
                <a:gd name="T57" fmla="*/ 1216965659 h 86"/>
                <a:gd name="T58" fmla="*/ 443869658 w 77"/>
                <a:gd name="T59" fmla="*/ 894099355 h 86"/>
                <a:gd name="T60" fmla="*/ 1060351156 w 77"/>
                <a:gd name="T61" fmla="*/ 471885355 h 86"/>
                <a:gd name="T62" fmla="*/ 443869658 w 77"/>
                <a:gd name="T63" fmla="*/ 894099355 h 86"/>
                <a:gd name="T64" fmla="*/ 887734351 w 77"/>
                <a:gd name="T65" fmla="*/ 298033118 h 86"/>
                <a:gd name="T66" fmla="*/ 493185199 w 77"/>
                <a:gd name="T67" fmla="*/ 397375830 h 86"/>
                <a:gd name="T68" fmla="*/ 295913105 w 77"/>
                <a:gd name="T69" fmla="*/ 769918473 h 86"/>
                <a:gd name="T70" fmla="*/ 394549152 w 77"/>
                <a:gd name="T71" fmla="*/ 1167294303 h 86"/>
                <a:gd name="T72" fmla="*/ 764438051 w 77"/>
                <a:gd name="T73" fmla="*/ 1365984710 h 86"/>
                <a:gd name="T74" fmla="*/ 1158987203 w 77"/>
                <a:gd name="T75" fmla="*/ 1266641998 h 86"/>
                <a:gd name="T76" fmla="*/ 1356264262 w 77"/>
                <a:gd name="T77" fmla="*/ 894099355 h 86"/>
                <a:gd name="T78" fmla="*/ 1257628215 w 77"/>
                <a:gd name="T79" fmla="*/ 496723525 h 86"/>
                <a:gd name="T80" fmla="*/ 887734351 w 77"/>
                <a:gd name="T81" fmla="*/ 298033118 h 8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7" h="86">
                  <a:moveTo>
                    <a:pt x="13" y="8"/>
                  </a:moveTo>
                  <a:cubicBezTo>
                    <a:pt x="20" y="2"/>
                    <a:pt x="29" y="0"/>
                    <a:pt x="38" y="1"/>
                  </a:cubicBezTo>
                  <a:cubicBezTo>
                    <a:pt x="46" y="2"/>
                    <a:pt x="54" y="6"/>
                    <a:pt x="59" y="13"/>
                  </a:cubicBezTo>
                  <a:cubicBezTo>
                    <a:pt x="65" y="21"/>
                    <a:pt x="67" y="29"/>
                    <a:pt x="66" y="38"/>
                  </a:cubicBezTo>
                  <a:cubicBezTo>
                    <a:pt x="65" y="44"/>
                    <a:pt x="63" y="50"/>
                    <a:pt x="58" y="55"/>
                  </a:cubicBezTo>
                  <a:cubicBezTo>
                    <a:pt x="60" y="56"/>
                    <a:pt x="62" y="57"/>
                    <a:pt x="64" y="59"/>
                  </a:cubicBezTo>
                  <a:cubicBezTo>
                    <a:pt x="74" y="72"/>
                    <a:pt x="74" y="72"/>
                    <a:pt x="74" y="72"/>
                  </a:cubicBezTo>
                  <a:cubicBezTo>
                    <a:pt x="77" y="76"/>
                    <a:pt x="76" y="81"/>
                    <a:pt x="73" y="84"/>
                  </a:cubicBezTo>
                  <a:cubicBezTo>
                    <a:pt x="73" y="84"/>
                    <a:pt x="73" y="84"/>
                    <a:pt x="73" y="84"/>
                  </a:cubicBezTo>
                  <a:cubicBezTo>
                    <a:pt x="69" y="86"/>
                    <a:pt x="64" y="86"/>
                    <a:pt x="62" y="82"/>
                  </a:cubicBezTo>
                  <a:cubicBezTo>
                    <a:pt x="51" y="68"/>
                    <a:pt x="51" y="68"/>
                    <a:pt x="51" y="68"/>
                  </a:cubicBezTo>
                  <a:cubicBezTo>
                    <a:pt x="50" y="67"/>
                    <a:pt x="49" y="65"/>
                    <a:pt x="49" y="63"/>
                  </a:cubicBezTo>
                  <a:cubicBezTo>
                    <a:pt x="43" y="66"/>
                    <a:pt x="36" y="67"/>
                    <a:pt x="30" y="66"/>
                  </a:cubicBezTo>
                  <a:cubicBezTo>
                    <a:pt x="21" y="65"/>
                    <a:pt x="13" y="61"/>
                    <a:pt x="8" y="54"/>
                  </a:cubicBezTo>
                  <a:cubicBezTo>
                    <a:pt x="2" y="47"/>
                    <a:pt x="0" y="38"/>
                    <a:pt x="1" y="30"/>
                  </a:cubicBezTo>
                  <a:cubicBezTo>
                    <a:pt x="2" y="21"/>
                    <a:pt x="6" y="13"/>
                    <a:pt x="13" y="8"/>
                  </a:cubicBezTo>
                  <a:close/>
                  <a:moveTo>
                    <a:pt x="30" y="49"/>
                  </a:moveTo>
                  <a:cubicBezTo>
                    <a:pt x="38" y="49"/>
                    <a:pt x="38" y="49"/>
                    <a:pt x="38" y="49"/>
                  </a:cubicBezTo>
                  <a:cubicBezTo>
                    <a:pt x="38" y="40"/>
                    <a:pt x="38" y="40"/>
                    <a:pt x="38" y="40"/>
                  </a:cubicBezTo>
                  <a:cubicBezTo>
                    <a:pt x="47" y="40"/>
                    <a:pt x="47" y="40"/>
                    <a:pt x="47" y="40"/>
                  </a:cubicBezTo>
                  <a:cubicBezTo>
                    <a:pt x="47" y="32"/>
                    <a:pt x="47" y="32"/>
                    <a:pt x="47" y="32"/>
                  </a:cubicBezTo>
                  <a:cubicBezTo>
                    <a:pt x="38" y="32"/>
                    <a:pt x="38" y="32"/>
                    <a:pt x="38" y="32"/>
                  </a:cubicBezTo>
                  <a:cubicBezTo>
                    <a:pt x="38" y="23"/>
                    <a:pt x="38" y="23"/>
                    <a:pt x="38" y="23"/>
                  </a:cubicBezTo>
                  <a:cubicBezTo>
                    <a:pt x="30" y="23"/>
                    <a:pt x="30" y="23"/>
                    <a:pt x="30" y="23"/>
                  </a:cubicBezTo>
                  <a:cubicBezTo>
                    <a:pt x="30" y="32"/>
                    <a:pt x="30" y="32"/>
                    <a:pt x="30" y="32"/>
                  </a:cubicBezTo>
                  <a:cubicBezTo>
                    <a:pt x="21" y="32"/>
                    <a:pt x="21" y="32"/>
                    <a:pt x="21" y="32"/>
                  </a:cubicBezTo>
                  <a:cubicBezTo>
                    <a:pt x="21" y="40"/>
                    <a:pt x="21" y="40"/>
                    <a:pt x="21" y="40"/>
                  </a:cubicBezTo>
                  <a:cubicBezTo>
                    <a:pt x="30" y="40"/>
                    <a:pt x="30" y="40"/>
                    <a:pt x="30" y="40"/>
                  </a:cubicBezTo>
                  <a:cubicBezTo>
                    <a:pt x="30" y="49"/>
                    <a:pt x="30" y="49"/>
                    <a:pt x="30" y="49"/>
                  </a:cubicBezTo>
                  <a:close/>
                  <a:moveTo>
                    <a:pt x="18" y="36"/>
                  </a:moveTo>
                  <a:cubicBezTo>
                    <a:pt x="22" y="26"/>
                    <a:pt x="31" y="21"/>
                    <a:pt x="43" y="19"/>
                  </a:cubicBezTo>
                  <a:cubicBezTo>
                    <a:pt x="31" y="11"/>
                    <a:pt x="16" y="22"/>
                    <a:pt x="18" y="36"/>
                  </a:cubicBezTo>
                  <a:close/>
                  <a:moveTo>
                    <a:pt x="36" y="12"/>
                  </a:moveTo>
                  <a:cubicBezTo>
                    <a:pt x="31" y="11"/>
                    <a:pt x="25" y="13"/>
                    <a:pt x="20" y="16"/>
                  </a:cubicBezTo>
                  <a:cubicBezTo>
                    <a:pt x="15" y="20"/>
                    <a:pt x="13" y="25"/>
                    <a:pt x="12" y="31"/>
                  </a:cubicBezTo>
                  <a:cubicBezTo>
                    <a:pt x="11" y="37"/>
                    <a:pt x="13" y="42"/>
                    <a:pt x="16" y="47"/>
                  </a:cubicBezTo>
                  <a:cubicBezTo>
                    <a:pt x="20" y="52"/>
                    <a:pt x="25" y="55"/>
                    <a:pt x="31" y="55"/>
                  </a:cubicBezTo>
                  <a:cubicBezTo>
                    <a:pt x="36" y="56"/>
                    <a:pt x="42" y="55"/>
                    <a:pt x="47" y="51"/>
                  </a:cubicBezTo>
                  <a:cubicBezTo>
                    <a:pt x="52" y="47"/>
                    <a:pt x="55" y="42"/>
                    <a:pt x="55" y="36"/>
                  </a:cubicBezTo>
                  <a:cubicBezTo>
                    <a:pt x="56" y="31"/>
                    <a:pt x="54" y="25"/>
                    <a:pt x="51" y="20"/>
                  </a:cubicBezTo>
                  <a:cubicBezTo>
                    <a:pt x="47" y="15"/>
                    <a:pt x="42" y="13"/>
                    <a:pt x="36" y="12"/>
                  </a:cubicBezTo>
                  <a:close/>
                </a:path>
              </a:pathLst>
            </a:custGeom>
            <a:solidFill>
              <a:schemeClr val="bg2">
                <a:lumMod val="25000"/>
              </a:schemeClr>
            </a:solidFill>
            <a:ln>
              <a:noFill/>
            </a:ln>
            <a:extLst/>
          </p:spPr>
          <p:txBody>
            <a:bodyPr/>
            <a:lstStyle/>
            <a:p>
              <a:endParaRPr lang="zh-CN" altLang="en-US"/>
            </a:p>
          </p:txBody>
        </p:sp>
      </p:grpSp>
      <p:grpSp>
        <p:nvGrpSpPr>
          <p:cNvPr id="8" name="组合 7"/>
          <p:cNvGrpSpPr/>
          <p:nvPr/>
        </p:nvGrpSpPr>
        <p:grpSpPr>
          <a:xfrm>
            <a:off x="6916738" y="5053146"/>
            <a:ext cx="4843462" cy="712788"/>
            <a:chOff x="6916738" y="5053146"/>
            <a:chExt cx="4843462" cy="712788"/>
          </a:xfrm>
        </p:grpSpPr>
        <p:grpSp>
          <p:nvGrpSpPr>
            <p:cNvPr id="81" name="组合 117"/>
            <p:cNvGrpSpPr>
              <a:grpSpLocks/>
            </p:cNvGrpSpPr>
            <p:nvPr/>
          </p:nvGrpSpPr>
          <p:grpSpPr bwMode="auto">
            <a:xfrm>
              <a:off x="6916738" y="5053146"/>
              <a:ext cx="4843462" cy="712788"/>
              <a:chOff x="6298049" y="1397569"/>
              <a:chExt cx="4842391" cy="712882"/>
            </a:xfrm>
          </p:grpSpPr>
          <p:sp>
            <p:nvSpPr>
              <p:cNvPr id="85" name="文本框 119"/>
              <p:cNvSpPr txBox="1">
                <a:spLocks noChangeArrowheads="1"/>
              </p:cNvSpPr>
              <p:nvPr/>
            </p:nvSpPr>
            <p:spPr bwMode="auto">
              <a:xfrm>
                <a:off x="8045500" y="1499504"/>
                <a:ext cx="2840404" cy="5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项目总结</a:t>
                </a:r>
                <a:endParaRPr lang="en-US" altLang="zh-CN" b="1" dirty="0">
                  <a:solidFill>
                    <a:srgbClr val="044875"/>
                  </a:solidFill>
                  <a:latin typeface="微软雅黑" pitchFamily="34" charset="-122"/>
                  <a:ea typeface="微软雅黑" pitchFamily="34" charset="-122"/>
                </a:endParaRPr>
              </a:p>
            </p:txBody>
          </p:sp>
          <p:sp>
            <p:nvSpPr>
              <p:cNvPr id="87" name="矩形 86"/>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88" name="直接连接符 87"/>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89" name="组合 122"/>
              <p:cNvGrpSpPr>
                <a:grpSpLocks/>
              </p:cNvGrpSpPr>
              <p:nvPr/>
            </p:nvGrpSpPr>
            <p:grpSpPr bwMode="auto">
              <a:xfrm>
                <a:off x="6298049" y="1397569"/>
                <a:ext cx="919239" cy="712882"/>
                <a:chOff x="6191369" y="1397569"/>
                <a:chExt cx="919239" cy="712882"/>
              </a:xfrm>
            </p:grpSpPr>
            <p:sp>
              <p:nvSpPr>
                <p:cNvPr id="90" name="矩形 89"/>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1" name="文本框 124"/>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3600" dirty="0">
                      <a:solidFill>
                        <a:srgbClr val="044875"/>
                      </a:solidFill>
                      <a:latin typeface="Impact" pitchFamily="34" charset="0"/>
                    </a:rPr>
                    <a:t>08</a:t>
                  </a:r>
                  <a:endParaRPr lang="zh-CN" altLang="en-US" sz="3600" dirty="0">
                    <a:solidFill>
                      <a:srgbClr val="044875"/>
                    </a:solidFill>
                    <a:latin typeface="Impact" pitchFamily="34" charset="0"/>
                  </a:endParaRPr>
                </a:p>
              </p:txBody>
            </p:sp>
          </p:grpSp>
        </p:grpSp>
        <p:sp>
          <p:nvSpPr>
            <p:cNvPr id="94" name="Freeform 283"/>
            <p:cNvSpPr>
              <a:spLocks noEditPoints="1"/>
            </p:cNvSpPr>
            <p:nvPr/>
          </p:nvSpPr>
          <p:spPr bwMode="auto">
            <a:xfrm>
              <a:off x="8008514" y="5162047"/>
              <a:ext cx="401468" cy="509262"/>
            </a:xfrm>
            <a:custGeom>
              <a:avLst/>
              <a:gdLst>
                <a:gd name="T0" fmla="*/ 2147483646 w 95"/>
                <a:gd name="T1" fmla="*/ 0 h 120"/>
                <a:gd name="T2" fmla="*/ 1788673769 w 95"/>
                <a:gd name="T3" fmla="*/ 434154132 h 120"/>
                <a:gd name="T4" fmla="*/ 1788673769 w 95"/>
                <a:gd name="T5" fmla="*/ 434154132 h 120"/>
                <a:gd name="T6" fmla="*/ 863499848 w 95"/>
                <a:gd name="T7" fmla="*/ 62018644 h 120"/>
                <a:gd name="T8" fmla="*/ 185037926 w 95"/>
                <a:gd name="T9" fmla="*/ 496172776 h 120"/>
                <a:gd name="T10" fmla="*/ 0 w 95"/>
                <a:gd name="T11" fmla="*/ 1302454522 h 120"/>
                <a:gd name="T12" fmla="*/ 185037926 w 95"/>
                <a:gd name="T13" fmla="*/ 2108736267 h 120"/>
                <a:gd name="T14" fmla="*/ 863499848 w 95"/>
                <a:gd name="T15" fmla="*/ 2147483646 h 120"/>
                <a:gd name="T16" fmla="*/ 1912037621 w 95"/>
                <a:gd name="T17" fmla="*/ 2147483646 h 120"/>
                <a:gd name="T18" fmla="*/ 2147483646 w 95"/>
                <a:gd name="T19" fmla="*/ 2147483646 h 120"/>
                <a:gd name="T20" fmla="*/ 2147483646 w 95"/>
                <a:gd name="T21" fmla="*/ 2147483646 h 120"/>
                <a:gd name="T22" fmla="*/ 2147483646 w 95"/>
                <a:gd name="T23" fmla="*/ 2147483646 h 120"/>
                <a:gd name="T24" fmla="*/ 2147483646 w 95"/>
                <a:gd name="T25" fmla="*/ 2147483646 h 120"/>
                <a:gd name="T26" fmla="*/ 2147483646 w 95"/>
                <a:gd name="T27" fmla="*/ 2147483646 h 120"/>
                <a:gd name="T28" fmla="*/ 2147483646 w 95"/>
                <a:gd name="T29" fmla="*/ 2147483646 h 120"/>
                <a:gd name="T30" fmla="*/ 2147483646 w 95"/>
                <a:gd name="T31" fmla="*/ 2147483646 h 120"/>
                <a:gd name="T32" fmla="*/ 2147483646 w 95"/>
                <a:gd name="T33" fmla="*/ 2147483646 h 120"/>
                <a:gd name="T34" fmla="*/ 2147483646 w 95"/>
                <a:gd name="T35" fmla="*/ 2147483646 h 120"/>
                <a:gd name="T36" fmla="*/ 2147483646 w 95"/>
                <a:gd name="T37" fmla="*/ 2147483646 h 120"/>
                <a:gd name="T38" fmla="*/ 2147483646 w 95"/>
                <a:gd name="T39" fmla="*/ 2147483646 h 120"/>
                <a:gd name="T40" fmla="*/ 2147483646 w 95"/>
                <a:gd name="T41" fmla="*/ 2147483646 h 120"/>
                <a:gd name="T42" fmla="*/ 2147483646 w 95"/>
                <a:gd name="T43" fmla="*/ 2147483646 h 120"/>
                <a:gd name="T44" fmla="*/ 2147483646 w 95"/>
                <a:gd name="T45" fmla="*/ 2147483646 h 120"/>
                <a:gd name="T46" fmla="*/ 2147483646 w 95"/>
                <a:gd name="T47" fmla="*/ 2147483646 h 120"/>
                <a:gd name="T48" fmla="*/ 2147483646 w 95"/>
                <a:gd name="T49" fmla="*/ 2147483646 h 120"/>
                <a:gd name="T50" fmla="*/ 2147483646 w 95"/>
                <a:gd name="T51" fmla="*/ 2147483646 h 120"/>
                <a:gd name="T52" fmla="*/ 2147483646 w 95"/>
                <a:gd name="T53" fmla="*/ 1612563491 h 120"/>
                <a:gd name="T54" fmla="*/ 2147483646 w 95"/>
                <a:gd name="T55" fmla="*/ 868300389 h 120"/>
                <a:gd name="T56" fmla="*/ 2147483646 w 95"/>
                <a:gd name="T57" fmla="*/ 1116390715 h 120"/>
                <a:gd name="T58" fmla="*/ 2147483646 w 95"/>
                <a:gd name="T59" fmla="*/ 124045163 h 120"/>
                <a:gd name="T60" fmla="*/ 2147483646 w 95"/>
                <a:gd name="T61" fmla="*/ 0 h 120"/>
                <a:gd name="T62" fmla="*/ 2147483646 w 95"/>
                <a:gd name="T63" fmla="*/ 2147483646 h 120"/>
                <a:gd name="T64" fmla="*/ 2147483646 w 95"/>
                <a:gd name="T65" fmla="*/ 2147483646 h 120"/>
                <a:gd name="T66" fmla="*/ 2147483646 w 95"/>
                <a:gd name="T67" fmla="*/ 2147483646 h 120"/>
                <a:gd name="T68" fmla="*/ 2147483646 w 95"/>
                <a:gd name="T69" fmla="*/ 2147483646 h 120"/>
                <a:gd name="T70" fmla="*/ 2147483646 w 95"/>
                <a:gd name="T71" fmla="*/ 2147483646 h 120"/>
                <a:gd name="T72" fmla="*/ 616787850 w 95"/>
                <a:gd name="T73" fmla="*/ 744263102 h 120"/>
                <a:gd name="T74" fmla="*/ 863499848 w 95"/>
                <a:gd name="T75" fmla="*/ 558191420 h 120"/>
                <a:gd name="T76" fmla="*/ 1110211846 w 95"/>
                <a:gd name="T77" fmla="*/ 744263102 h 120"/>
                <a:gd name="T78" fmla="*/ 1295249772 w 95"/>
                <a:gd name="T79" fmla="*/ 1302454522 h 120"/>
                <a:gd name="T80" fmla="*/ 1110211846 w 95"/>
                <a:gd name="T81" fmla="*/ 1860653817 h 120"/>
                <a:gd name="T82" fmla="*/ 863499848 w 95"/>
                <a:gd name="T83" fmla="*/ 1984691105 h 120"/>
                <a:gd name="T84" fmla="*/ 616787850 w 95"/>
                <a:gd name="T85" fmla="*/ 1860653817 h 120"/>
                <a:gd name="T86" fmla="*/ 431749924 w 95"/>
                <a:gd name="T87" fmla="*/ 1302454522 h 120"/>
                <a:gd name="T88" fmla="*/ 616787850 w 95"/>
                <a:gd name="T89" fmla="*/ 744263102 h 120"/>
                <a:gd name="T90" fmla="*/ 2147483646 w 95"/>
                <a:gd name="T91" fmla="*/ 682236583 h 120"/>
                <a:gd name="T92" fmla="*/ 2147483646 w 95"/>
                <a:gd name="T93" fmla="*/ 496172776 h 120"/>
                <a:gd name="T94" fmla="*/ 2147483646 w 95"/>
                <a:gd name="T95" fmla="*/ 682236583 h 120"/>
                <a:gd name="T96" fmla="*/ 2147483646 w 95"/>
                <a:gd name="T97" fmla="*/ 1302454522 h 120"/>
                <a:gd name="T98" fmla="*/ 2147483646 w 95"/>
                <a:gd name="T99" fmla="*/ 1860653817 h 120"/>
                <a:gd name="T100" fmla="*/ 2147483646 w 95"/>
                <a:gd name="T101" fmla="*/ 2108736267 h 120"/>
                <a:gd name="T102" fmla="*/ 2147483646 w 95"/>
                <a:gd name="T103" fmla="*/ 1860653817 h 120"/>
                <a:gd name="T104" fmla="*/ 2035393621 w 95"/>
                <a:gd name="T105" fmla="*/ 1302454522 h 120"/>
                <a:gd name="T106" fmla="*/ 2147483646 w 95"/>
                <a:gd name="T107" fmla="*/ 682236583 h 1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5" h="120">
                  <a:moveTo>
                    <a:pt x="41" y="0"/>
                  </a:moveTo>
                  <a:cubicBezTo>
                    <a:pt x="37" y="0"/>
                    <a:pt x="32" y="2"/>
                    <a:pt x="29" y="7"/>
                  </a:cubicBezTo>
                  <a:cubicBezTo>
                    <a:pt x="29" y="7"/>
                    <a:pt x="29" y="7"/>
                    <a:pt x="29" y="7"/>
                  </a:cubicBezTo>
                  <a:cubicBezTo>
                    <a:pt x="25" y="6"/>
                    <a:pt x="18" y="1"/>
                    <a:pt x="14" y="1"/>
                  </a:cubicBezTo>
                  <a:cubicBezTo>
                    <a:pt x="10" y="1"/>
                    <a:pt x="6" y="4"/>
                    <a:pt x="3" y="8"/>
                  </a:cubicBezTo>
                  <a:cubicBezTo>
                    <a:pt x="1" y="11"/>
                    <a:pt x="0" y="16"/>
                    <a:pt x="0" y="21"/>
                  </a:cubicBezTo>
                  <a:cubicBezTo>
                    <a:pt x="0" y="26"/>
                    <a:pt x="1" y="30"/>
                    <a:pt x="3" y="34"/>
                  </a:cubicBezTo>
                  <a:cubicBezTo>
                    <a:pt x="6" y="38"/>
                    <a:pt x="10" y="40"/>
                    <a:pt x="14" y="40"/>
                  </a:cubicBezTo>
                  <a:cubicBezTo>
                    <a:pt x="18" y="40"/>
                    <a:pt x="27" y="38"/>
                    <a:pt x="31" y="37"/>
                  </a:cubicBezTo>
                  <a:cubicBezTo>
                    <a:pt x="34" y="40"/>
                    <a:pt x="38" y="41"/>
                    <a:pt x="41" y="41"/>
                  </a:cubicBezTo>
                  <a:cubicBezTo>
                    <a:pt x="42" y="41"/>
                    <a:pt x="43" y="41"/>
                    <a:pt x="43" y="41"/>
                  </a:cubicBezTo>
                  <a:cubicBezTo>
                    <a:pt x="57" y="56"/>
                    <a:pt x="57" y="56"/>
                    <a:pt x="57" y="56"/>
                  </a:cubicBezTo>
                  <a:cubicBezTo>
                    <a:pt x="68" y="58"/>
                    <a:pt x="68" y="58"/>
                    <a:pt x="68" y="58"/>
                  </a:cubicBezTo>
                  <a:cubicBezTo>
                    <a:pt x="66" y="78"/>
                    <a:pt x="66" y="78"/>
                    <a:pt x="66" y="78"/>
                  </a:cubicBezTo>
                  <a:cubicBezTo>
                    <a:pt x="65" y="120"/>
                    <a:pt x="65" y="120"/>
                    <a:pt x="65" y="120"/>
                  </a:cubicBezTo>
                  <a:cubicBezTo>
                    <a:pt x="75" y="120"/>
                    <a:pt x="75" y="120"/>
                    <a:pt x="75" y="120"/>
                  </a:cubicBezTo>
                  <a:cubicBezTo>
                    <a:pt x="77" y="84"/>
                    <a:pt x="77" y="84"/>
                    <a:pt x="77" y="84"/>
                  </a:cubicBezTo>
                  <a:cubicBezTo>
                    <a:pt x="82" y="84"/>
                    <a:pt x="82" y="84"/>
                    <a:pt x="82" y="84"/>
                  </a:cubicBezTo>
                  <a:cubicBezTo>
                    <a:pt x="84" y="120"/>
                    <a:pt x="84" y="120"/>
                    <a:pt x="84" y="120"/>
                  </a:cubicBezTo>
                  <a:cubicBezTo>
                    <a:pt x="95" y="120"/>
                    <a:pt x="95" y="120"/>
                    <a:pt x="95" y="120"/>
                  </a:cubicBezTo>
                  <a:cubicBezTo>
                    <a:pt x="92" y="78"/>
                    <a:pt x="92" y="78"/>
                    <a:pt x="92" y="78"/>
                  </a:cubicBezTo>
                  <a:cubicBezTo>
                    <a:pt x="94" y="41"/>
                    <a:pt x="94" y="41"/>
                    <a:pt x="94" y="41"/>
                  </a:cubicBezTo>
                  <a:cubicBezTo>
                    <a:pt x="74" y="41"/>
                    <a:pt x="74" y="41"/>
                    <a:pt x="74" y="41"/>
                  </a:cubicBezTo>
                  <a:cubicBezTo>
                    <a:pt x="70" y="35"/>
                    <a:pt x="70" y="35"/>
                    <a:pt x="70" y="35"/>
                  </a:cubicBezTo>
                  <a:cubicBezTo>
                    <a:pt x="71" y="35"/>
                    <a:pt x="71" y="35"/>
                    <a:pt x="71" y="35"/>
                  </a:cubicBezTo>
                  <a:cubicBezTo>
                    <a:pt x="73" y="37"/>
                    <a:pt x="76" y="38"/>
                    <a:pt x="79" y="38"/>
                  </a:cubicBezTo>
                  <a:cubicBezTo>
                    <a:pt x="86" y="38"/>
                    <a:pt x="91" y="33"/>
                    <a:pt x="91" y="26"/>
                  </a:cubicBezTo>
                  <a:cubicBezTo>
                    <a:pt x="91" y="19"/>
                    <a:pt x="86" y="14"/>
                    <a:pt x="79" y="14"/>
                  </a:cubicBezTo>
                  <a:cubicBezTo>
                    <a:pt x="76" y="14"/>
                    <a:pt x="73" y="15"/>
                    <a:pt x="71" y="18"/>
                  </a:cubicBezTo>
                  <a:cubicBezTo>
                    <a:pt x="48" y="2"/>
                    <a:pt x="48" y="2"/>
                    <a:pt x="48" y="2"/>
                  </a:cubicBezTo>
                  <a:cubicBezTo>
                    <a:pt x="46" y="1"/>
                    <a:pt x="44" y="0"/>
                    <a:pt x="41" y="0"/>
                  </a:cubicBezTo>
                  <a:close/>
                  <a:moveTo>
                    <a:pt x="65" y="43"/>
                  </a:moveTo>
                  <a:cubicBezTo>
                    <a:pt x="58" y="46"/>
                    <a:pt x="58" y="46"/>
                    <a:pt x="58" y="46"/>
                  </a:cubicBezTo>
                  <a:cubicBezTo>
                    <a:pt x="51" y="39"/>
                    <a:pt x="51" y="39"/>
                    <a:pt x="51" y="39"/>
                  </a:cubicBezTo>
                  <a:cubicBezTo>
                    <a:pt x="62" y="37"/>
                    <a:pt x="62" y="37"/>
                    <a:pt x="62" y="37"/>
                  </a:cubicBezTo>
                  <a:cubicBezTo>
                    <a:pt x="65" y="43"/>
                    <a:pt x="65" y="43"/>
                    <a:pt x="65" y="43"/>
                  </a:cubicBezTo>
                  <a:close/>
                  <a:moveTo>
                    <a:pt x="10" y="12"/>
                  </a:moveTo>
                  <a:cubicBezTo>
                    <a:pt x="11" y="10"/>
                    <a:pt x="12" y="9"/>
                    <a:pt x="14" y="9"/>
                  </a:cubicBezTo>
                  <a:cubicBezTo>
                    <a:pt x="16" y="9"/>
                    <a:pt x="17" y="10"/>
                    <a:pt x="18" y="12"/>
                  </a:cubicBezTo>
                  <a:cubicBezTo>
                    <a:pt x="20" y="14"/>
                    <a:pt x="21" y="17"/>
                    <a:pt x="21" y="21"/>
                  </a:cubicBezTo>
                  <a:cubicBezTo>
                    <a:pt x="21" y="24"/>
                    <a:pt x="20" y="27"/>
                    <a:pt x="18" y="30"/>
                  </a:cubicBezTo>
                  <a:cubicBezTo>
                    <a:pt x="17" y="31"/>
                    <a:pt x="16" y="32"/>
                    <a:pt x="14" y="32"/>
                  </a:cubicBezTo>
                  <a:cubicBezTo>
                    <a:pt x="12" y="32"/>
                    <a:pt x="11" y="31"/>
                    <a:pt x="10" y="30"/>
                  </a:cubicBezTo>
                  <a:cubicBezTo>
                    <a:pt x="8" y="27"/>
                    <a:pt x="7" y="24"/>
                    <a:pt x="7" y="21"/>
                  </a:cubicBezTo>
                  <a:cubicBezTo>
                    <a:pt x="7" y="17"/>
                    <a:pt x="8" y="14"/>
                    <a:pt x="10" y="12"/>
                  </a:cubicBezTo>
                  <a:close/>
                  <a:moveTo>
                    <a:pt x="35" y="11"/>
                  </a:moveTo>
                  <a:cubicBezTo>
                    <a:pt x="37" y="9"/>
                    <a:pt x="39" y="8"/>
                    <a:pt x="41" y="8"/>
                  </a:cubicBezTo>
                  <a:cubicBezTo>
                    <a:pt x="43" y="8"/>
                    <a:pt x="45" y="9"/>
                    <a:pt x="47" y="11"/>
                  </a:cubicBezTo>
                  <a:cubicBezTo>
                    <a:pt x="49" y="13"/>
                    <a:pt x="50" y="17"/>
                    <a:pt x="50" y="21"/>
                  </a:cubicBezTo>
                  <a:cubicBezTo>
                    <a:pt x="50" y="24"/>
                    <a:pt x="49" y="28"/>
                    <a:pt x="47" y="30"/>
                  </a:cubicBezTo>
                  <a:cubicBezTo>
                    <a:pt x="45" y="32"/>
                    <a:pt x="43" y="34"/>
                    <a:pt x="41" y="34"/>
                  </a:cubicBezTo>
                  <a:cubicBezTo>
                    <a:pt x="39" y="34"/>
                    <a:pt x="37" y="32"/>
                    <a:pt x="35" y="30"/>
                  </a:cubicBezTo>
                  <a:cubicBezTo>
                    <a:pt x="34" y="28"/>
                    <a:pt x="33" y="24"/>
                    <a:pt x="33" y="21"/>
                  </a:cubicBezTo>
                  <a:cubicBezTo>
                    <a:pt x="33" y="17"/>
                    <a:pt x="34" y="13"/>
                    <a:pt x="35" y="11"/>
                  </a:cubicBezTo>
                  <a:close/>
                </a:path>
              </a:pathLst>
            </a:custGeom>
            <a:solidFill>
              <a:schemeClr val="tx1">
                <a:lumMod val="75000"/>
                <a:lumOff val="25000"/>
              </a:schemeClr>
            </a:solidFill>
            <a:ln>
              <a:noFill/>
            </a:ln>
            <a:extLst/>
          </p:spPr>
          <p:txBody>
            <a:bodyPr/>
            <a:lstStyle/>
            <a:p>
              <a:endParaRPr lang="zh-CN" altLang="en-US"/>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53" presetClass="entr" presetSubtype="16" fill="hold" grpId="0" nodeType="withEffect">
                                  <p:stCondLst>
                                    <p:cond delay="0"/>
                                  </p:stCondLst>
                                  <p:iterate type="lt">
                                    <p:tmPct val="10000"/>
                                  </p:iterate>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par>
                                <p:cTn id="22" presetID="22" presetClass="entr" presetSubtype="4" fill="hold" nodeType="with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wipe(down)">
                                      <p:cBhvr>
                                        <p:cTn id="24" dur="500"/>
                                        <p:tgtEl>
                                          <p:spTgt spid="70"/>
                                        </p:tgtEl>
                                      </p:cBhvr>
                                    </p:animEffect>
                                  </p:childTnLst>
                                </p:cTn>
                              </p:par>
                              <p:par>
                                <p:cTn id="25" presetID="22" presetClass="entr" presetSubtype="8" fill="hold" nodeType="withEffect">
                                  <p:stCondLst>
                                    <p:cond delay="0"/>
                                  </p:stCondLst>
                                  <p:childTnLst>
                                    <p:set>
                                      <p:cBhvr>
                                        <p:cTn id="26" dur="1" fill="hold">
                                          <p:stCondLst>
                                            <p:cond delay="0"/>
                                          </p:stCondLst>
                                        </p:cTn>
                                        <p:tgtEl>
                                          <p:spTgt spid="108"/>
                                        </p:tgtEl>
                                        <p:attrNameLst>
                                          <p:attrName>style.visibility</p:attrName>
                                        </p:attrNameLst>
                                      </p:cBhvr>
                                      <p:to>
                                        <p:strVal val="visible"/>
                                      </p:to>
                                    </p:set>
                                    <p:animEffect transition="in" filter="wipe(left)">
                                      <p:cBhvr>
                                        <p:cTn id="27" dur="500"/>
                                        <p:tgtEl>
                                          <p:spTgt spid="108"/>
                                        </p:tgtEl>
                                      </p:cBhvr>
                                    </p:animEffect>
                                  </p:childTnLst>
                                </p:cTn>
                              </p:par>
                              <p:par>
                                <p:cTn id="28" presetID="22" presetClass="entr" presetSubtype="4"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down)">
                                      <p:cBhvr>
                                        <p:cTn id="30" dur="500"/>
                                        <p:tgtEl>
                                          <p:spTgt spid="16"/>
                                        </p:tgtEl>
                                      </p:cBhvr>
                                    </p:animEffect>
                                  </p:childTnLst>
                                </p:cTn>
                              </p:par>
                              <p:par>
                                <p:cTn id="31" presetID="22" presetClass="entr" presetSubtype="4"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down)">
                                      <p:cBhvr>
                                        <p:cTn id="33" dur="500"/>
                                        <p:tgtEl>
                                          <p:spTgt spid="17"/>
                                        </p:tgtEl>
                                      </p:cBhvr>
                                    </p:animEffect>
                                  </p:childTnLst>
                                </p:cTn>
                              </p:par>
                              <p:par>
                                <p:cTn id="34" presetID="22" presetClass="entr" presetSubtype="8" fill="hold" nodeType="withEffect">
                                  <p:stCondLst>
                                    <p:cond delay="0"/>
                                  </p:stCondLst>
                                  <p:childTnLst>
                                    <p:set>
                                      <p:cBhvr>
                                        <p:cTn id="35" dur="1" fill="hold">
                                          <p:stCondLst>
                                            <p:cond delay="0"/>
                                          </p:stCondLst>
                                        </p:cTn>
                                        <p:tgtEl>
                                          <p:spTgt spid="133"/>
                                        </p:tgtEl>
                                        <p:attrNameLst>
                                          <p:attrName>style.visibility</p:attrName>
                                        </p:attrNameLst>
                                      </p:cBhvr>
                                      <p:to>
                                        <p:strVal val="visible"/>
                                      </p:to>
                                    </p:set>
                                    <p:animEffect transition="in" filter="wipe(left)">
                                      <p:cBhvr>
                                        <p:cTn id="36" dur="500"/>
                                        <p:tgtEl>
                                          <p:spTgt spid="133"/>
                                        </p:tgtEl>
                                      </p:cBhvr>
                                    </p:animEffect>
                                  </p:childTnLst>
                                </p:cTn>
                              </p:par>
                              <p:par>
                                <p:cTn id="37" presetID="22" presetClass="entr" presetSubtype="4"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down)">
                                      <p:cBhvr>
                                        <p:cTn id="39" dur="500"/>
                                        <p:tgtEl>
                                          <p:spTgt spid="22"/>
                                        </p:tgtEl>
                                      </p:cBhvr>
                                    </p:animEffect>
                                  </p:childTnLst>
                                </p:cTn>
                              </p:par>
                              <p:par>
                                <p:cTn id="40" presetID="22" presetClass="entr" presetSubtype="4" fill="hold"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down)">
                                      <p:cBhvr>
                                        <p:cTn id="42" dur="500"/>
                                        <p:tgtEl>
                                          <p:spTgt spid="24"/>
                                        </p:tgtEl>
                                      </p:cBhvr>
                                    </p:animEffect>
                                  </p:childTnLst>
                                </p:cTn>
                              </p:par>
                              <p:par>
                                <p:cTn id="43" presetID="22" presetClass="entr" presetSubtype="8" fill="hold" nodeType="withEffect">
                                  <p:stCondLst>
                                    <p:cond delay="0"/>
                                  </p:stCondLst>
                                  <p:childTnLst>
                                    <p:set>
                                      <p:cBhvr>
                                        <p:cTn id="44" dur="1" fill="hold">
                                          <p:stCondLst>
                                            <p:cond delay="0"/>
                                          </p:stCondLst>
                                        </p:cTn>
                                        <p:tgtEl>
                                          <p:spTgt spid="147"/>
                                        </p:tgtEl>
                                        <p:attrNameLst>
                                          <p:attrName>style.visibility</p:attrName>
                                        </p:attrNameLst>
                                      </p:cBhvr>
                                      <p:to>
                                        <p:strVal val="visible"/>
                                      </p:to>
                                    </p:set>
                                    <p:animEffect transition="in" filter="wipe(left)">
                                      <p:cBhvr>
                                        <p:cTn id="45" dur="500"/>
                                        <p:tgtEl>
                                          <p:spTgt spid="147"/>
                                        </p:tgtEl>
                                      </p:cBhvr>
                                    </p:animEffect>
                                  </p:childTnLst>
                                </p:cTn>
                              </p:par>
                              <p:par>
                                <p:cTn id="46" presetID="22" presetClass="entr" presetSubtype="4" fill="hold"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down)">
                                      <p:cBhvr>
                                        <p:cTn id="48" dur="500"/>
                                        <p:tgtEl>
                                          <p:spTgt spid="25"/>
                                        </p:tgtEl>
                                      </p:cBhvr>
                                    </p:animEffect>
                                  </p:childTnLst>
                                </p:cTn>
                              </p:par>
                              <p:par>
                                <p:cTn id="49" presetID="22" presetClass="entr" presetSubtype="8" fill="hold" nodeType="withEffect">
                                  <p:stCondLst>
                                    <p:cond delay="0"/>
                                  </p:stCondLst>
                                  <p:childTnLst>
                                    <p:set>
                                      <p:cBhvr>
                                        <p:cTn id="50" dur="1" fill="hold">
                                          <p:stCondLst>
                                            <p:cond delay="0"/>
                                          </p:stCondLst>
                                        </p:cTn>
                                        <p:tgtEl>
                                          <p:spTgt spid="92"/>
                                        </p:tgtEl>
                                        <p:attrNameLst>
                                          <p:attrName>style.visibility</p:attrName>
                                        </p:attrNameLst>
                                      </p:cBhvr>
                                      <p:to>
                                        <p:strVal val="visible"/>
                                      </p:to>
                                    </p:set>
                                    <p:animEffect transition="in" filter="wipe(left)">
                                      <p:cBhvr>
                                        <p:cTn id="51" dur="500"/>
                                        <p:tgtEl>
                                          <p:spTgt spid="92"/>
                                        </p:tgtEl>
                                      </p:cBhvr>
                                    </p:animEffect>
                                  </p:childTnLst>
                                </p:cTn>
                              </p:par>
                              <p:par>
                                <p:cTn id="52" presetID="22" presetClass="entr" presetSubtype="4" fill="hold" nodeType="with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wipe(down)">
                                      <p:cBhvr>
                                        <p:cTn id="54" dur="500"/>
                                        <p:tgtEl>
                                          <p:spTgt spid="6"/>
                                        </p:tgtEl>
                                      </p:cBhvr>
                                    </p:animEffect>
                                  </p:childTnLst>
                                </p:cTn>
                              </p:par>
                              <p:par>
                                <p:cTn id="55" presetID="22" presetClass="entr" presetSubtype="4" fill="hold" nodeType="with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down)">
                                      <p:cBhvr>
                                        <p:cTn id="5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30104"/>
            <a:ext cx="3560185" cy="954107"/>
            <a:chOff x="551544" y="-29483"/>
            <a:chExt cx="3558862" cy="952457"/>
          </a:xfrm>
        </p:grpSpPr>
        <p:sp>
          <p:nvSpPr>
            <p:cNvPr id="6170" name="文本框 4"/>
            <p:cNvSpPr txBox="1">
              <a:spLocks noChangeArrowheads="1"/>
            </p:cNvSpPr>
            <p:nvPr/>
          </p:nvSpPr>
          <p:spPr bwMode="auto">
            <a:xfrm>
              <a:off x="818566" y="-29483"/>
              <a:ext cx="3291840" cy="952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功能需求</a:t>
              </a:r>
            </a:p>
            <a:p>
              <a:pPr algn="ctr" eaLnBrk="1" hangingPunct="1"/>
              <a:r>
                <a:rPr lang="zh-CN" altLang="en-US" b="1" dirty="0">
                  <a:solidFill>
                    <a:srgbClr val="044875"/>
                  </a:solidFill>
                  <a:latin typeface="微软雅黑" pitchFamily="34" charset="-122"/>
                  <a:ea typeface="微软雅黑" pitchFamily="34" charset="-122"/>
                </a:rPr>
                <a:t>与非功能需求</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9134334"/>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2" name="Shape 2022"/>
          <p:cNvSpPr/>
          <p:nvPr/>
        </p:nvSpPr>
        <p:spPr>
          <a:xfrm>
            <a:off x="609600" y="2149509"/>
            <a:ext cx="5024437" cy="4017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lstStyle>
            <a:lvl1pPr algn="l">
              <a:lnSpc>
                <a:spcPct val="120000"/>
              </a:lnSpc>
              <a:defRPr sz="3500">
                <a:solidFill>
                  <a:srgbClr val="53585F"/>
                </a:solidFill>
              </a:defRPr>
            </a:lvl1pPr>
          </a:lstStyle>
          <a:p>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班干部使用的微信小程序：</a:t>
            </a:r>
          </a:p>
        </p:txBody>
      </p:sp>
      <p:sp>
        <p:nvSpPr>
          <p:cNvPr id="13" name="Text Placeholder 5"/>
          <p:cNvSpPr txBox="1">
            <a:spLocks/>
          </p:cNvSpPr>
          <p:nvPr/>
        </p:nvSpPr>
        <p:spPr>
          <a:xfrm>
            <a:off x="1274763" y="1036657"/>
            <a:ext cx="2695984" cy="633865"/>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zh-CN" altLang="en-US" sz="4800" b="1" dirty="0">
                <a:latin typeface="微软雅黑" panose="020B0503020204020204" pitchFamily="34" charset="-122"/>
                <a:ea typeface="微软雅黑" panose="020B0503020204020204" pitchFamily="34" charset="-122"/>
              </a:rPr>
              <a:t>功能需求：</a:t>
            </a:r>
            <a:endParaRPr lang="en-GB" altLang="zh-CN" sz="4800" b="1" dirty="0">
              <a:latin typeface="微软雅黑" panose="020B0503020204020204" pitchFamily="34" charset="-122"/>
              <a:ea typeface="微软雅黑" panose="020B0503020204020204" pitchFamily="34" charset="-122"/>
            </a:endParaRPr>
          </a:p>
        </p:txBody>
      </p:sp>
      <p:sp>
        <p:nvSpPr>
          <p:cNvPr id="15" name="Shape 2022"/>
          <p:cNvSpPr/>
          <p:nvPr/>
        </p:nvSpPr>
        <p:spPr>
          <a:xfrm>
            <a:off x="6672990" y="2149509"/>
            <a:ext cx="5484374" cy="4017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lstStyle>
            <a:lvl1pPr algn="l">
              <a:lnSpc>
                <a:spcPct val="120000"/>
              </a:lnSpc>
              <a:defRPr sz="3500">
                <a:solidFill>
                  <a:srgbClr val="53585F"/>
                </a:solidFill>
              </a:defRPr>
            </a:lvl1pPr>
          </a:lstStyle>
          <a:p>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班级成员使用的微信服务号：</a:t>
            </a:r>
          </a:p>
        </p:txBody>
      </p:sp>
      <p:sp>
        <p:nvSpPr>
          <p:cNvPr id="16" name="文本框 15"/>
          <p:cNvSpPr txBox="1"/>
          <p:nvPr/>
        </p:nvSpPr>
        <p:spPr>
          <a:xfrm>
            <a:off x="7333046" y="2790857"/>
            <a:ext cx="3416320" cy="3108543"/>
          </a:xfrm>
          <a:prstGeom prst="rect">
            <a:avLst/>
          </a:prstGeom>
          <a:noFill/>
        </p:spPr>
        <p:txBody>
          <a:bodyPr wrap="none" rtlCol="0">
            <a:spAutoFit/>
          </a:bodyPr>
          <a:lstStyle/>
          <a:p>
            <a:r>
              <a:rPr lang="en-US" altLang="zh-CN" sz="2800" dirty="0">
                <a:latin typeface="黑体" panose="02010609060101010101" pitchFamily="49" charset="-122"/>
                <a:ea typeface="黑体" panose="02010609060101010101" pitchFamily="49" charset="-122"/>
              </a:rPr>
              <a:t>1.</a:t>
            </a:r>
            <a:r>
              <a:rPr lang="zh-CN" altLang="en-US" sz="2800" dirty="0">
                <a:latin typeface="黑体" panose="02010609060101010101" pitchFamily="49" charset="-122"/>
                <a:ea typeface="黑体" panose="02010609060101010101" pitchFamily="49" charset="-122"/>
              </a:rPr>
              <a:t>班级成员</a:t>
            </a:r>
            <a:r>
              <a:rPr lang="zh-CN" altLang="zh-CN" sz="2800" dirty="0">
                <a:latin typeface="黑体" panose="02010609060101010101" pitchFamily="49" charset="-122"/>
                <a:ea typeface="黑体" panose="02010609060101010101" pitchFamily="49" charset="-122"/>
              </a:rPr>
              <a:t>加入班级</a:t>
            </a:r>
            <a:endParaRPr lang="en-US" altLang="zh-CN" sz="2800" dirty="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2.</a:t>
            </a:r>
            <a:r>
              <a:rPr lang="zh-CN" altLang="en-US" sz="2800" dirty="0">
                <a:latin typeface="黑体" panose="02010609060101010101" pitchFamily="49" charset="-122"/>
                <a:ea typeface="黑体" panose="02010609060101010101" pitchFamily="49" charset="-122"/>
              </a:rPr>
              <a:t>接收通知</a:t>
            </a:r>
            <a:endParaRPr lang="en-US" altLang="zh-CN" sz="2800" dirty="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3.</a:t>
            </a:r>
            <a:r>
              <a:rPr lang="zh-CN" altLang="en-US" sz="2800" dirty="0">
                <a:latin typeface="黑体" panose="02010609060101010101" pitchFamily="49" charset="-122"/>
                <a:ea typeface="黑体" panose="02010609060101010101" pitchFamily="49" charset="-122"/>
              </a:rPr>
              <a:t>索要最近的通知</a:t>
            </a:r>
            <a:endParaRPr lang="en-US" altLang="zh-CN" sz="2800" dirty="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4.</a:t>
            </a:r>
            <a:r>
              <a:rPr lang="zh-CN" altLang="en-US" sz="2800" dirty="0">
                <a:latin typeface="黑体" panose="02010609060101010101" pitchFamily="49" charset="-122"/>
                <a:ea typeface="黑体" panose="02010609060101010101" pitchFamily="49" charset="-122"/>
              </a:rPr>
              <a:t>索要文件</a:t>
            </a:r>
            <a:endParaRPr lang="zh-CN" altLang="zh-CN" sz="2800" dirty="0">
              <a:latin typeface="黑体" panose="02010609060101010101" pitchFamily="49" charset="-122"/>
              <a:ea typeface="黑体" panose="02010609060101010101" pitchFamily="49" charset="-122"/>
            </a:endParaRPr>
          </a:p>
        </p:txBody>
      </p:sp>
      <p:sp>
        <p:nvSpPr>
          <p:cNvPr id="17" name="文本框 16"/>
          <p:cNvSpPr txBox="1"/>
          <p:nvPr/>
        </p:nvSpPr>
        <p:spPr>
          <a:xfrm>
            <a:off x="1415064" y="2790857"/>
            <a:ext cx="2695984" cy="3108543"/>
          </a:xfrm>
          <a:prstGeom prst="rect">
            <a:avLst/>
          </a:prstGeom>
          <a:noFill/>
        </p:spPr>
        <p:txBody>
          <a:bodyPr wrap="square" rtlCol="0">
            <a:spAutoFit/>
          </a:bodyPr>
          <a:lstStyle/>
          <a:p>
            <a:r>
              <a:rPr lang="en-US" altLang="zh-CN" sz="2800" dirty="0">
                <a:latin typeface="黑体" panose="02010609060101010101" pitchFamily="49" charset="-122"/>
                <a:ea typeface="黑体" panose="02010609060101010101" pitchFamily="49" charset="-122"/>
              </a:rPr>
              <a:t>1.</a:t>
            </a:r>
            <a:r>
              <a:rPr lang="zh-CN" altLang="en-US" sz="2800" dirty="0">
                <a:latin typeface="黑体" panose="02010609060101010101" pitchFamily="49" charset="-122"/>
                <a:ea typeface="黑体" panose="02010609060101010101" pitchFamily="49" charset="-122"/>
              </a:rPr>
              <a:t>班干部注册</a:t>
            </a:r>
            <a:endParaRPr lang="en-US" altLang="zh-CN" sz="2800"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2.</a:t>
            </a:r>
            <a:r>
              <a:rPr lang="zh-CN" altLang="en-US" sz="2800" dirty="0">
                <a:latin typeface="黑体" panose="02010609060101010101" pitchFamily="49" charset="-122"/>
                <a:ea typeface="黑体" panose="02010609060101010101" pitchFamily="49" charset="-122"/>
              </a:rPr>
              <a:t>发送通知</a:t>
            </a:r>
            <a:endParaRPr lang="en-US" altLang="zh-CN" sz="2800"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3.</a:t>
            </a:r>
            <a:r>
              <a:rPr lang="zh-CN" altLang="zh-CN" sz="2800" dirty="0">
                <a:latin typeface="黑体" panose="02010609060101010101" pitchFamily="49" charset="-122"/>
                <a:ea typeface="黑体" panose="02010609060101010101" pitchFamily="49" charset="-122"/>
              </a:rPr>
              <a:t>上传共享文件</a:t>
            </a:r>
            <a:endParaRPr lang="en-US" altLang="zh-CN" sz="2800"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5.</a:t>
            </a:r>
            <a:r>
              <a:rPr lang="zh-CN" altLang="zh-CN" sz="2800" dirty="0">
                <a:latin typeface="黑体" panose="02010609060101010101" pitchFamily="49" charset="-122"/>
                <a:ea typeface="黑体" panose="02010609060101010101" pitchFamily="49" charset="-122"/>
              </a:rPr>
              <a:t>创建分组</a:t>
            </a:r>
            <a:endParaRPr lang="en-US" altLang="zh-CN" sz="2800"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6.</a:t>
            </a:r>
            <a:r>
              <a:rPr lang="zh-CN" altLang="zh-CN" sz="2800" dirty="0">
                <a:latin typeface="黑体" panose="02010609060101010101" pitchFamily="49" charset="-122"/>
                <a:ea typeface="黑体" panose="02010609060101010101" pitchFamily="49" charset="-122"/>
              </a:rPr>
              <a:t>删除分组</a:t>
            </a:r>
            <a:endParaRPr lang="en-US" altLang="zh-CN" sz="2800"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7.</a:t>
            </a:r>
            <a:r>
              <a:rPr lang="zh-CN" altLang="zh-CN" sz="2800" dirty="0">
                <a:latin typeface="黑体" panose="02010609060101010101" pitchFamily="49" charset="-122"/>
                <a:ea typeface="黑体" panose="02010609060101010101" pitchFamily="49" charset="-122"/>
              </a:rPr>
              <a:t>班级成员添加</a:t>
            </a:r>
            <a:endParaRPr lang="en-US" altLang="zh-CN" sz="2800"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8.</a:t>
            </a:r>
            <a:r>
              <a:rPr lang="zh-CN" altLang="zh-CN" sz="2800" dirty="0">
                <a:latin typeface="黑体" panose="02010609060101010101" pitchFamily="49" charset="-122"/>
                <a:ea typeface="黑体" panose="02010609060101010101" pitchFamily="49" charset="-122"/>
              </a:rPr>
              <a:t>班级成员删除</a:t>
            </a:r>
            <a:endParaRPr lang="en-US" altLang="zh-CN" sz="2800" dirty="0">
              <a:latin typeface="黑体" panose="02010609060101010101" pitchFamily="49" charset="-122"/>
              <a:ea typeface="黑体" panose="02010609060101010101" pitchFamily="49" charset="-122"/>
            </a:endParaRPr>
          </a:p>
        </p:txBody>
      </p:sp>
      <p:cxnSp>
        <p:nvCxnSpPr>
          <p:cNvPr id="18" name="直接连接符 17"/>
          <p:cNvCxnSpPr/>
          <p:nvPr/>
        </p:nvCxnSpPr>
        <p:spPr>
          <a:xfrm flipH="1">
            <a:off x="6093479" y="668338"/>
            <a:ext cx="2521" cy="5745450"/>
          </a:xfrm>
          <a:prstGeom prst="line">
            <a:avLst/>
          </a:prstGeom>
          <a:ln w="635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Tree>
    <p:extLst>
      <p:ext uri="{BB962C8B-B14F-4D97-AF65-F5344CB8AC3E}">
        <p14:creationId xmlns:p14="http://schemas.microsoft.com/office/powerpoint/2010/main" val="41392571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2" grpId="0" animBg="1"/>
      <p:bldP spid="13" grpId="0"/>
      <p:bldP spid="15" grpId="0" animBg="1"/>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27999"/>
            <a:ext cx="3541712" cy="954107"/>
            <a:chOff x="551544" y="-27382"/>
            <a:chExt cx="3540396" cy="952457"/>
          </a:xfrm>
        </p:grpSpPr>
        <p:sp>
          <p:nvSpPr>
            <p:cNvPr id="6170" name="文本框 4"/>
            <p:cNvSpPr txBox="1">
              <a:spLocks noChangeArrowheads="1"/>
            </p:cNvSpPr>
            <p:nvPr/>
          </p:nvSpPr>
          <p:spPr bwMode="auto">
            <a:xfrm>
              <a:off x="800100" y="-27382"/>
              <a:ext cx="3291840" cy="952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功能需求</a:t>
              </a:r>
            </a:p>
            <a:p>
              <a:pPr algn="ctr" eaLnBrk="1" hangingPunct="1"/>
              <a:r>
                <a:rPr lang="zh-CN" altLang="en-US" b="1" dirty="0">
                  <a:solidFill>
                    <a:srgbClr val="044875"/>
                  </a:solidFill>
                  <a:latin typeface="微软雅黑" pitchFamily="34" charset="-122"/>
                  <a:ea typeface="微软雅黑" pitchFamily="34" charset="-122"/>
                </a:rPr>
                <a:t>与非功能需求</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1" name="Shape 2022"/>
          <p:cNvSpPr/>
          <p:nvPr/>
        </p:nvSpPr>
        <p:spPr>
          <a:xfrm>
            <a:off x="799511" y="1669517"/>
            <a:ext cx="5024437" cy="605435"/>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lstStyle>
            <a:lvl1pPr algn="l">
              <a:lnSpc>
                <a:spcPct val="120000"/>
              </a:lnSpc>
              <a:defRPr sz="3500">
                <a:solidFill>
                  <a:srgbClr val="53585F"/>
                </a:solidFill>
              </a:defRPr>
            </a:lvl1p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静态数量化需求：</a:t>
            </a:r>
          </a:p>
        </p:txBody>
      </p:sp>
      <p:sp>
        <p:nvSpPr>
          <p:cNvPr id="12" name="Text Placeholder 5"/>
          <p:cNvSpPr txBox="1">
            <a:spLocks/>
          </p:cNvSpPr>
          <p:nvPr/>
        </p:nvSpPr>
        <p:spPr>
          <a:xfrm>
            <a:off x="1274763" y="956847"/>
            <a:ext cx="2695984" cy="633865"/>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zh-CN" altLang="en-US" sz="4800" b="1" dirty="0">
                <a:latin typeface="微软雅黑" panose="020B0503020204020204" pitchFamily="34" charset="-122"/>
                <a:ea typeface="微软雅黑" panose="020B0503020204020204" pitchFamily="34" charset="-122"/>
              </a:rPr>
              <a:t>性能需求：</a:t>
            </a:r>
            <a:endParaRPr lang="en-GB" altLang="zh-CN" sz="4800" b="1" dirty="0">
              <a:latin typeface="微软雅黑" panose="020B0503020204020204" pitchFamily="34" charset="-122"/>
              <a:ea typeface="微软雅黑" panose="020B0503020204020204" pitchFamily="34" charset="-122"/>
            </a:endParaRPr>
          </a:p>
        </p:txBody>
      </p:sp>
      <p:sp>
        <p:nvSpPr>
          <p:cNvPr id="13" name="Shape 2022"/>
          <p:cNvSpPr/>
          <p:nvPr/>
        </p:nvSpPr>
        <p:spPr>
          <a:xfrm>
            <a:off x="6584266" y="1620790"/>
            <a:ext cx="5484374" cy="65416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lstStyle>
            <a:lvl1pPr algn="l">
              <a:lnSpc>
                <a:spcPct val="120000"/>
              </a:lnSpc>
              <a:defRPr sz="3500">
                <a:solidFill>
                  <a:srgbClr val="53585F"/>
                </a:solidFill>
              </a:defRPr>
            </a:lvl1p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动态数量化需求：</a:t>
            </a:r>
          </a:p>
        </p:txBody>
      </p:sp>
      <p:sp>
        <p:nvSpPr>
          <p:cNvPr id="14" name="文本框 13"/>
          <p:cNvSpPr txBox="1"/>
          <p:nvPr/>
        </p:nvSpPr>
        <p:spPr>
          <a:xfrm>
            <a:off x="6363010" y="2413844"/>
            <a:ext cx="5605213" cy="3785652"/>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班干部端：</a:t>
            </a:r>
          </a:p>
          <a:p>
            <a:pPr marL="457200" indent="-457200">
              <a:buAutoNum type="arabicPeriod"/>
            </a:pPr>
            <a:r>
              <a:rPr lang="zh-CN" altLang="en-US" sz="2400" dirty="0" smtClean="0">
                <a:latin typeface="黑体" panose="02010609060101010101" pitchFamily="49" charset="-122"/>
                <a:ea typeface="黑体" panose="02010609060101010101" pitchFamily="49" charset="-122"/>
              </a:rPr>
              <a:t>在</a:t>
            </a:r>
            <a:r>
              <a:rPr lang="zh-CN" altLang="en-US" sz="2400" dirty="0">
                <a:latin typeface="黑体" panose="02010609060101010101" pitchFamily="49" charset="-122"/>
                <a:ea typeface="黑体" panose="02010609060101010101" pitchFamily="49" charset="-122"/>
              </a:rPr>
              <a:t>两分钟之内完成对</a:t>
            </a:r>
            <a:r>
              <a:rPr lang="en-US" altLang="zh-CN" sz="2400" dirty="0">
                <a:latin typeface="黑体" panose="02010609060101010101" pitchFamily="49" charset="-122"/>
                <a:ea typeface="黑体" panose="02010609060101010101" pitchFamily="49" charset="-122"/>
              </a:rPr>
              <a:t>60</a:t>
            </a:r>
            <a:r>
              <a:rPr lang="zh-CN" altLang="en-US" sz="2400" dirty="0">
                <a:latin typeface="黑体" panose="02010609060101010101" pitchFamily="49" charset="-122"/>
                <a:ea typeface="黑体" panose="02010609060101010101" pitchFamily="49" charset="-122"/>
              </a:rPr>
              <a:t>个同学的通知派发                </a:t>
            </a:r>
          </a:p>
          <a:p>
            <a:pPr marL="457200" indent="-457200">
              <a:buAutoNum type="arabicPeriod"/>
            </a:pPr>
            <a:r>
              <a:rPr lang="zh-CN" altLang="en-US" sz="2400" dirty="0" smtClean="0">
                <a:latin typeface="黑体" panose="02010609060101010101" pitchFamily="49" charset="-122"/>
                <a:ea typeface="黑体" panose="02010609060101010101" pitchFamily="49" charset="-122"/>
              </a:rPr>
              <a:t>在</a:t>
            </a:r>
            <a:r>
              <a:rPr lang="en-US" altLang="zh-CN" sz="2400" dirty="0">
                <a:latin typeface="黑体" panose="02010609060101010101" pitchFamily="49" charset="-122"/>
                <a:ea typeface="黑体" panose="02010609060101010101" pitchFamily="49" charset="-122"/>
              </a:rPr>
              <a:t>20s</a:t>
            </a:r>
            <a:r>
              <a:rPr lang="zh-CN" altLang="en-US" sz="2400" dirty="0">
                <a:latin typeface="黑体" panose="02010609060101010101" pitchFamily="49" charset="-122"/>
                <a:ea typeface="黑体" panose="02010609060101010101" pitchFamily="49" charset="-122"/>
              </a:rPr>
              <a:t>之内完成</a:t>
            </a:r>
            <a:r>
              <a:rPr lang="en-US" altLang="zh-CN" sz="2400" dirty="0">
                <a:latin typeface="黑体" panose="02010609060101010101" pitchFamily="49" charset="-122"/>
                <a:ea typeface="黑体" panose="02010609060101010101" pitchFamily="49" charset="-122"/>
              </a:rPr>
              <a:t>10M</a:t>
            </a:r>
            <a:r>
              <a:rPr lang="zh-CN" altLang="en-US" sz="2400" dirty="0">
                <a:latin typeface="黑体" panose="02010609060101010101" pitchFamily="49" charset="-122"/>
                <a:ea typeface="黑体" panose="02010609060101010101" pitchFamily="49" charset="-122"/>
              </a:rPr>
              <a:t>以内的文件的上传</a:t>
            </a:r>
          </a:p>
          <a:p>
            <a:pPr marL="457200" indent="-457200">
              <a:buAutoNum type="arabicPeriod"/>
            </a:pPr>
            <a:r>
              <a:rPr lang="en-US" altLang="zh-CN" sz="2400" dirty="0" smtClean="0">
                <a:latin typeface="黑体" panose="02010609060101010101" pitchFamily="49" charset="-122"/>
                <a:ea typeface="黑体" panose="02010609060101010101" pitchFamily="49" charset="-122"/>
              </a:rPr>
              <a:t>5s</a:t>
            </a:r>
            <a:r>
              <a:rPr lang="zh-CN" altLang="en-US" sz="2400" dirty="0">
                <a:latin typeface="黑体" panose="02010609060101010101" pitchFamily="49" charset="-122"/>
                <a:ea typeface="黑体" panose="02010609060101010101" pitchFamily="49" charset="-122"/>
              </a:rPr>
              <a:t>之内完成对通知分组同学的添加，</a:t>
            </a:r>
            <a:r>
              <a:rPr lang="zh-CN" altLang="en-US" sz="2400" dirty="0" smtClean="0">
                <a:latin typeface="黑体" panose="02010609060101010101" pitchFamily="49" charset="-122"/>
                <a:ea typeface="黑体" panose="02010609060101010101" pitchFamily="49" charset="-122"/>
              </a:rPr>
              <a:t>删除</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班级</a:t>
            </a:r>
            <a:r>
              <a:rPr lang="zh-CN" altLang="en-US" sz="2400" dirty="0">
                <a:latin typeface="黑体" panose="02010609060101010101" pitchFamily="49" charset="-122"/>
                <a:ea typeface="黑体" panose="02010609060101010101" pitchFamily="49" charset="-122"/>
              </a:rPr>
              <a:t>成员</a:t>
            </a:r>
            <a:r>
              <a:rPr lang="zh-CN" altLang="en-US" sz="2400" dirty="0" smtClean="0">
                <a:latin typeface="黑体" panose="02010609060101010101" pitchFamily="49" charset="-122"/>
                <a:ea typeface="黑体" panose="02010609060101010101" pitchFamily="49" charset="-122"/>
              </a:rPr>
              <a:t>端：</a:t>
            </a:r>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一分钟之内获得上次</a:t>
            </a:r>
            <a:r>
              <a:rPr lang="zh-CN" altLang="en-US" sz="2400" dirty="0" smtClean="0">
                <a:latin typeface="黑体" panose="02010609060101010101" pitchFamily="49" charset="-122"/>
                <a:ea typeface="黑体" panose="02010609060101010101" pitchFamily="49" charset="-122"/>
              </a:rPr>
              <a:t>通知</a:t>
            </a:r>
            <a:endParaRPr lang="en-US" altLang="zh-CN" sz="2400" dirty="0" smtClean="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2. </a:t>
            </a:r>
            <a:r>
              <a:rPr lang="zh-CN" altLang="en-US" sz="2400" dirty="0">
                <a:latin typeface="黑体" panose="02010609060101010101" pitchFamily="49" charset="-122"/>
                <a:ea typeface="黑体" panose="02010609060101010101" pitchFamily="49" charset="-122"/>
              </a:rPr>
              <a:t>一分钟之内获得上次的文件</a:t>
            </a:r>
          </a:p>
        </p:txBody>
      </p:sp>
      <p:sp>
        <p:nvSpPr>
          <p:cNvPr id="15" name="文本框 14"/>
          <p:cNvSpPr txBox="1"/>
          <p:nvPr/>
        </p:nvSpPr>
        <p:spPr>
          <a:xfrm>
            <a:off x="317500" y="2223344"/>
            <a:ext cx="6604000" cy="4832092"/>
          </a:xfrm>
          <a:prstGeom prst="rect">
            <a:avLst/>
          </a:prstGeom>
          <a:noFill/>
        </p:spPr>
        <p:txBody>
          <a:bodyPr wrap="square" rtlCol="0">
            <a:spAutoFit/>
          </a:bodyPr>
          <a:lstStyle/>
          <a:p>
            <a:r>
              <a:rPr lang="en-US" altLang="zh-CN" sz="2800" dirty="0">
                <a:latin typeface="黑体" panose="02010609060101010101" pitchFamily="49" charset="-122"/>
                <a:ea typeface="黑体" panose="02010609060101010101" pitchFamily="49" charset="-122"/>
              </a:rPr>
              <a:t>1.</a:t>
            </a:r>
            <a:r>
              <a:rPr lang="zh-CN" altLang="en-US" sz="2800" dirty="0">
                <a:latin typeface="黑体" panose="02010609060101010101" pitchFamily="49" charset="-122"/>
                <a:ea typeface="黑体" panose="02010609060101010101" pitchFamily="49" charset="-122"/>
              </a:rPr>
              <a:t>支持的终端数量；</a:t>
            </a:r>
          </a:p>
          <a:p>
            <a:r>
              <a:rPr lang="zh-CN" altLang="en-US" sz="2800" dirty="0">
                <a:latin typeface="黑体" panose="02010609060101010101" pitchFamily="49" charset="-122"/>
                <a:ea typeface="黑体" panose="02010609060101010101" pitchFamily="49" charset="-122"/>
              </a:rPr>
              <a:t>初级阶段支持</a:t>
            </a:r>
            <a:r>
              <a:rPr lang="en-US" altLang="zh-CN" sz="2800" dirty="0">
                <a:latin typeface="黑体" panose="02010609060101010101" pitchFamily="49" charset="-122"/>
                <a:ea typeface="黑体" panose="02010609060101010101" pitchFamily="49" charset="-122"/>
              </a:rPr>
              <a:t>100</a:t>
            </a:r>
            <a:r>
              <a:rPr lang="zh-CN" altLang="en-US" sz="2800" dirty="0">
                <a:latin typeface="黑体" panose="02010609060101010101" pitchFamily="49" charset="-122"/>
                <a:ea typeface="黑体" panose="02010609060101010101" pitchFamily="49" charset="-122"/>
              </a:rPr>
              <a:t>台左右的终端。</a:t>
            </a:r>
            <a:endParaRPr lang="en-US" altLang="zh-CN" sz="2800" dirty="0">
              <a:latin typeface="黑体" panose="02010609060101010101" pitchFamily="49" charset="-122"/>
              <a:ea typeface="黑体" panose="02010609060101010101" pitchFamily="49" charset="-122"/>
            </a:endParaRPr>
          </a:p>
          <a:p>
            <a:endParaRPr lang="zh-CN" altLang="en-US" sz="2800"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2.</a:t>
            </a:r>
            <a:r>
              <a:rPr lang="zh-CN" altLang="en-US" sz="2800" dirty="0">
                <a:latin typeface="黑体" panose="02010609060101010101" pitchFamily="49" charset="-122"/>
                <a:ea typeface="黑体" panose="02010609060101010101" pitchFamily="49" charset="-122"/>
              </a:rPr>
              <a:t>支持同时运行的用户数量；</a:t>
            </a:r>
          </a:p>
          <a:p>
            <a:r>
              <a:rPr lang="zh-CN" altLang="en-US" sz="2800" dirty="0">
                <a:latin typeface="黑体" panose="02010609060101010101" pitchFamily="49" charset="-122"/>
                <a:ea typeface="黑体" panose="02010609060101010101" pitchFamily="49" charset="-122"/>
              </a:rPr>
              <a:t>初级阶段支持</a:t>
            </a:r>
            <a:r>
              <a:rPr lang="en-US" altLang="zh-CN" sz="2800" dirty="0">
                <a:latin typeface="黑体" panose="02010609060101010101" pitchFamily="49" charset="-122"/>
                <a:ea typeface="黑体" panose="02010609060101010101" pitchFamily="49" charset="-122"/>
              </a:rPr>
              <a:t>100</a:t>
            </a:r>
            <a:r>
              <a:rPr lang="zh-CN" altLang="en-US" sz="2800" dirty="0">
                <a:latin typeface="黑体" panose="02010609060101010101" pitchFamily="49" charset="-122"/>
                <a:ea typeface="黑体" panose="02010609060101010101" pitchFamily="49" charset="-122"/>
              </a:rPr>
              <a:t>位左右的用户。</a:t>
            </a:r>
            <a:endParaRPr lang="en-US" altLang="zh-CN" sz="2800" dirty="0">
              <a:latin typeface="黑体" panose="02010609060101010101" pitchFamily="49" charset="-122"/>
              <a:ea typeface="黑体" panose="02010609060101010101" pitchFamily="49" charset="-122"/>
            </a:endParaRPr>
          </a:p>
          <a:p>
            <a:endParaRPr lang="zh-CN" altLang="en-US" sz="2800"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3</a:t>
            </a:r>
            <a:r>
              <a:rPr lang="en-US" altLang="zh-CN" sz="2800" dirty="0" smtClean="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文本（一次通知消息</a:t>
            </a:r>
            <a:r>
              <a:rPr lang="en-US" altLang="zh-CN" sz="2800" dirty="0">
                <a:latin typeface="黑体" panose="02010609060101010101" pitchFamily="49" charset="-122"/>
                <a:ea typeface="黑体" panose="02010609060101010101" pitchFamily="49" charset="-122"/>
              </a:rPr>
              <a:t>120</a:t>
            </a:r>
            <a:r>
              <a:rPr lang="zh-CN" altLang="en-US" sz="2800" dirty="0">
                <a:latin typeface="黑体" panose="02010609060101010101" pitchFamily="49" charset="-122"/>
                <a:ea typeface="黑体" panose="02010609060101010101" pitchFamily="49" charset="-122"/>
              </a:rPr>
              <a:t>字以内</a:t>
            </a:r>
            <a:r>
              <a:rPr lang="zh-CN" altLang="en-US" sz="2800" dirty="0" smtClean="0">
                <a:latin typeface="黑体" panose="02010609060101010101" pitchFamily="49" charset="-122"/>
                <a:ea typeface="黑体" panose="02010609060101010101" pitchFamily="49" charset="-122"/>
              </a:rPr>
              <a:t>）</a:t>
            </a:r>
            <a:endParaRPr lang="en-US" altLang="zh-CN" sz="2800" dirty="0" smtClean="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r>
              <a:rPr lang="en-US" altLang="zh-CN" sz="2800" dirty="0" smtClean="0">
                <a:latin typeface="黑体" panose="02010609060101010101" pitchFamily="49" charset="-122"/>
                <a:ea typeface="黑体" panose="02010609060101010101" pitchFamily="49" charset="-122"/>
              </a:rPr>
              <a:t>4.</a:t>
            </a:r>
            <a:r>
              <a:rPr lang="zh-CN" altLang="en-US" sz="2800" dirty="0" smtClean="0">
                <a:latin typeface="黑体" panose="02010609060101010101" pitchFamily="49" charset="-122"/>
                <a:ea typeface="黑体" panose="02010609060101010101" pitchFamily="49" charset="-122"/>
              </a:rPr>
              <a:t>支持</a:t>
            </a:r>
            <a:r>
              <a:rPr lang="en-US" altLang="zh-CN" sz="2800" dirty="0" err="1" smtClean="0">
                <a:latin typeface="黑体" panose="02010609060101010101" pitchFamily="49" charset="-122"/>
                <a:ea typeface="黑体" panose="02010609060101010101" pitchFamily="49" charset="-122"/>
              </a:rPr>
              <a:t>doc,docx,xls,pptx,ppt,png</a:t>
            </a:r>
            <a:r>
              <a:rPr lang="en-US" altLang="zh-CN" sz="2800" dirty="0" smtClean="0">
                <a:latin typeface="黑体" panose="02010609060101010101" pitchFamily="49" charset="-122"/>
                <a:ea typeface="黑体" panose="02010609060101010101" pitchFamily="49" charset="-122"/>
              </a:rPr>
              <a:t>,</a:t>
            </a:r>
          </a:p>
          <a:p>
            <a:r>
              <a:rPr lang="en-US" altLang="zh-CN" sz="2800" dirty="0" smtClean="0">
                <a:latin typeface="黑体" panose="02010609060101010101" pitchFamily="49" charset="-122"/>
                <a:ea typeface="黑体" panose="02010609060101010101" pitchFamily="49" charset="-122"/>
              </a:rPr>
              <a:t>jpg</a:t>
            </a:r>
            <a:r>
              <a:rPr lang="zh-CN" altLang="en-US" sz="2800" dirty="0">
                <a:latin typeface="黑体" panose="02010609060101010101" pitchFamily="49" charset="-122"/>
                <a:ea typeface="黑体" panose="02010609060101010101" pitchFamily="49" charset="-122"/>
              </a:rPr>
              <a:t>格式文件上传</a:t>
            </a:r>
            <a:r>
              <a:rPr lang="en-US" altLang="zh-CN" sz="2800" dirty="0">
                <a:latin typeface="黑体" panose="02010609060101010101" pitchFamily="49" charset="-122"/>
                <a:ea typeface="黑体" panose="02010609060101010101" pitchFamily="49" charset="-122"/>
              </a:rPr>
              <a:t>(20M</a:t>
            </a:r>
            <a:r>
              <a:rPr lang="zh-CN" altLang="en-US" sz="2800" dirty="0">
                <a:latin typeface="黑体" panose="02010609060101010101" pitchFamily="49" charset="-122"/>
                <a:ea typeface="黑体" panose="02010609060101010101" pitchFamily="49" charset="-122"/>
              </a:rPr>
              <a:t>以内</a:t>
            </a:r>
            <a:r>
              <a:rPr lang="en-US" altLang="zh-CN" sz="2800" dirty="0">
                <a:latin typeface="黑体" panose="02010609060101010101" pitchFamily="49" charset="-122"/>
                <a:ea typeface="黑体" panose="02010609060101010101" pitchFamily="49" charset="-122"/>
              </a:rPr>
              <a:t>)</a:t>
            </a:r>
          </a:p>
          <a:p>
            <a:endParaRPr lang="zh-CN" altLang="en-US" sz="2800" dirty="0">
              <a:latin typeface="黑体" panose="02010609060101010101" pitchFamily="49" charset="-122"/>
              <a:ea typeface="黑体" panose="02010609060101010101" pitchFamily="49" charset="-122"/>
            </a:endParaRPr>
          </a:p>
        </p:txBody>
      </p:sp>
      <p:cxnSp>
        <p:nvCxnSpPr>
          <p:cNvPr id="16" name="直接连接符 15"/>
          <p:cNvCxnSpPr/>
          <p:nvPr/>
        </p:nvCxnSpPr>
        <p:spPr>
          <a:xfrm flipH="1">
            <a:off x="6093479" y="668338"/>
            <a:ext cx="2521" cy="5745450"/>
          </a:xfrm>
          <a:prstGeom prst="line">
            <a:avLst/>
          </a:prstGeom>
          <a:ln w="635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19222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1" grpId="0" animBg="1"/>
      <p:bldP spid="12" grpId="0"/>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数据字典</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pic>
        <p:nvPicPr>
          <p:cNvPr id="11" name="图片 10"/>
          <p:cNvPicPr>
            <a:picLocks noChangeAspect="1"/>
          </p:cNvPicPr>
          <p:nvPr/>
        </p:nvPicPr>
        <p:blipFill>
          <a:blip r:embed="rId3"/>
          <a:stretch>
            <a:fillRect/>
          </a:stretch>
        </p:blipFill>
        <p:spPr>
          <a:xfrm>
            <a:off x="2665303" y="619919"/>
            <a:ext cx="6884544" cy="5873750"/>
          </a:xfrm>
          <a:prstGeom prst="rect">
            <a:avLst/>
          </a:prstGeom>
          <a:ln>
            <a:solidFill>
              <a:schemeClr val="tx1">
                <a:lumMod val="65000"/>
                <a:lumOff val="35000"/>
              </a:schemeClr>
            </a:solidFill>
          </a:ln>
        </p:spPr>
      </p:pic>
    </p:spTree>
    <p:extLst>
      <p:ext uri="{BB962C8B-B14F-4D97-AF65-F5344CB8AC3E}">
        <p14:creationId xmlns:p14="http://schemas.microsoft.com/office/powerpoint/2010/main" val="17978592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数据字典</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pic>
        <p:nvPicPr>
          <p:cNvPr id="5" name="图片 4"/>
          <p:cNvPicPr>
            <a:picLocks noChangeAspect="1"/>
          </p:cNvPicPr>
          <p:nvPr/>
        </p:nvPicPr>
        <p:blipFill>
          <a:blip r:embed="rId3"/>
          <a:stretch>
            <a:fillRect/>
          </a:stretch>
        </p:blipFill>
        <p:spPr>
          <a:xfrm>
            <a:off x="2257063" y="649522"/>
            <a:ext cx="7538978" cy="5814544"/>
          </a:xfrm>
          <a:prstGeom prst="rect">
            <a:avLst/>
          </a:prstGeom>
          <a:ln>
            <a:solidFill>
              <a:schemeClr val="tx1">
                <a:lumMod val="65000"/>
                <a:lumOff val="35000"/>
              </a:schemeClr>
            </a:solidFill>
          </a:ln>
        </p:spPr>
      </p:pic>
    </p:spTree>
    <p:extLst>
      <p:ext uri="{BB962C8B-B14F-4D97-AF65-F5344CB8AC3E}">
        <p14:creationId xmlns:p14="http://schemas.microsoft.com/office/powerpoint/2010/main" val="20513490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数据字典</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pic>
        <p:nvPicPr>
          <p:cNvPr id="5" name="图片 4"/>
          <p:cNvPicPr>
            <a:picLocks noChangeAspect="1"/>
          </p:cNvPicPr>
          <p:nvPr/>
        </p:nvPicPr>
        <p:blipFill>
          <a:blip r:embed="rId3"/>
          <a:stretch>
            <a:fillRect/>
          </a:stretch>
        </p:blipFill>
        <p:spPr>
          <a:xfrm>
            <a:off x="3187559" y="635027"/>
            <a:ext cx="5816882" cy="5873750"/>
          </a:xfrm>
          <a:prstGeom prst="rect">
            <a:avLst/>
          </a:prstGeom>
          <a:ln>
            <a:solidFill>
              <a:schemeClr val="tx1">
                <a:lumMod val="65000"/>
                <a:lumOff val="35000"/>
              </a:schemeClr>
            </a:solidFill>
          </a:ln>
        </p:spPr>
      </p:pic>
    </p:spTree>
    <p:extLst>
      <p:ext uri="{BB962C8B-B14F-4D97-AF65-F5344CB8AC3E}">
        <p14:creationId xmlns:p14="http://schemas.microsoft.com/office/powerpoint/2010/main" val="18891784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b="1" dirty="0">
                  <a:solidFill>
                    <a:srgbClr val="044875"/>
                  </a:solidFill>
                  <a:latin typeface="微软雅黑" pitchFamily="34" charset="-122"/>
                  <a:ea typeface="微软雅黑" pitchFamily="34" charset="-122"/>
                </a:rPr>
                <a:t>ER</a:t>
              </a:r>
              <a:r>
                <a:rPr lang="zh-CN" altLang="en-US" b="1" dirty="0">
                  <a:solidFill>
                    <a:srgbClr val="044875"/>
                  </a:solidFill>
                  <a:latin typeface="微软雅黑" pitchFamily="34" charset="-122"/>
                  <a:ea typeface="微软雅黑" pitchFamily="34" charset="-122"/>
                </a:rPr>
                <a:t>图</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pic>
        <p:nvPicPr>
          <p:cNvPr id="10" name="图片 9" descr="C:\Users\zucc409\Documents\Tencent Files\1024654481\Image\C2C\BUTKAEQD%9XKSOFZY~B~71Y.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91898" y="717577"/>
            <a:ext cx="6484112" cy="5821336"/>
          </a:xfrm>
          <a:prstGeom prst="rect">
            <a:avLst/>
          </a:prstGeom>
          <a:noFill/>
          <a:ln>
            <a:solidFill>
              <a:schemeClr val="tx1">
                <a:lumMod val="65000"/>
                <a:lumOff val="35000"/>
              </a:schemeClr>
            </a:solidFill>
          </a:ln>
        </p:spPr>
      </p:pic>
    </p:spTree>
    <p:extLst>
      <p:ext uri="{BB962C8B-B14F-4D97-AF65-F5344CB8AC3E}">
        <p14:creationId xmlns:p14="http://schemas.microsoft.com/office/powerpoint/2010/main" val="16865475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b="1" dirty="0">
                  <a:solidFill>
                    <a:srgbClr val="044875"/>
                  </a:solidFill>
                  <a:latin typeface="微软雅黑" pitchFamily="34" charset="-122"/>
                  <a:ea typeface="微软雅黑" pitchFamily="34" charset="-122"/>
                </a:rPr>
                <a:t>ER</a:t>
              </a:r>
              <a:r>
                <a:rPr lang="zh-CN" altLang="en-US" b="1" dirty="0">
                  <a:solidFill>
                    <a:srgbClr val="044875"/>
                  </a:solidFill>
                  <a:latin typeface="微软雅黑" pitchFamily="34" charset="-122"/>
                  <a:ea typeface="微软雅黑" pitchFamily="34" charset="-122"/>
                </a:rPr>
                <a:t>图</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pic>
        <p:nvPicPr>
          <p:cNvPr id="11" name="图片 10" descr="C:\Users\zucc409\Documents\Tencent Files\1024654481\FileRecv\未命名文件 (12).png"/>
          <p:cNvPicPr preferRelativeResize="0">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84996" y="635027"/>
            <a:ext cx="5757520" cy="5760984"/>
          </a:xfrm>
          <a:prstGeom prst="rect">
            <a:avLst/>
          </a:prstGeom>
          <a:noFill/>
          <a:ln>
            <a:solidFill>
              <a:schemeClr val="tx1">
                <a:lumMod val="65000"/>
                <a:lumOff val="35000"/>
              </a:schemeClr>
            </a:solidFill>
          </a:ln>
        </p:spPr>
      </p:pic>
    </p:spTree>
    <p:extLst>
      <p:ext uri="{BB962C8B-B14F-4D97-AF65-F5344CB8AC3E}">
        <p14:creationId xmlns:p14="http://schemas.microsoft.com/office/powerpoint/2010/main" val="4435327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5</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4800" b="1" dirty="0">
                <a:solidFill>
                  <a:schemeClr val="bg1"/>
                </a:solidFill>
                <a:latin typeface="微软雅黑" pitchFamily="34" charset="-122"/>
                <a:ea typeface="微软雅黑" pitchFamily="34" charset="-122"/>
              </a:rPr>
              <a:t>总体设计</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right)">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53" presetClass="entr" presetSubtype="16" fill="hold" grpId="0" nodeType="withEffect">
                                  <p:stCondLst>
                                    <p:cond delay="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总体设计</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pic>
        <p:nvPicPr>
          <p:cNvPr id="1026" name="Picture 2" descr="HIP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75" y="2025569"/>
            <a:ext cx="12091306" cy="3361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Placeholder 5"/>
          <p:cNvSpPr txBox="1">
            <a:spLocks/>
          </p:cNvSpPr>
          <p:nvPr/>
        </p:nvSpPr>
        <p:spPr>
          <a:xfrm>
            <a:off x="1008544" y="1092210"/>
            <a:ext cx="3331961" cy="633865"/>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n-US" altLang="zh-CN" sz="4800" b="1" dirty="0">
                <a:latin typeface="微软雅黑" panose="020B0503020204020204" pitchFamily="34" charset="-122"/>
                <a:ea typeface="微软雅黑" panose="020B0503020204020204" pitchFamily="34" charset="-122"/>
              </a:rPr>
              <a:t>HIPO</a:t>
            </a:r>
            <a:r>
              <a:rPr lang="zh-CN" altLang="en-US" sz="4800" b="1" dirty="0">
                <a:latin typeface="微软雅黑" panose="020B0503020204020204" pitchFamily="34" charset="-122"/>
                <a:ea typeface="微软雅黑" panose="020B0503020204020204" pitchFamily="34" charset="-122"/>
              </a:rPr>
              <a:t>总图：</a:t>
            </a:r>
            <a:endParaRPr lang="en-GB" altLang="zh-CN" sz="4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32615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总体设计</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1" name="Text Placeholder 5"/>
          <p:cNvSpPr txBox="1">
            <a:spLocks/>
          </p:cNvSpPr>
          <p:nvPr/>
        </p:nvSpPr>
        <p:spPr>
          <a:xfrm>
            <a:off x="478039" y="632033"/>
            <a:ext cx="3331961" cy="633865"/>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n-US" altLang="zh-CN" sz="4000" b="1" dirty="0">
                <a:latin typeface="微软雅黑" panose="020B0503020204020204" pitchFamily="34" charset="-122"/>
                <a:ea typeface="微软雅黑" panose="020B0503020204020204" pitchFamily="34" charset="-122"/>
              </a:rPr>
              <a:t>HIPO</a:t>
            </a:r>
            <a:r>
              <a:rPr lang="zh-CN" altLang="en-US" sz="4000" b="1" dirty="0">
                <a:latin typeface="微软雅黑" panose="020B0503020204020204" pitchFamily="34" charset="-122"/>
                <a:ea typeface="微软雅黑" panose="020B0503020204020204" pitchFamily="34" charset="-122"/>
              </a:rPr>
              <a:t>分图：</a:t>
            </a:r>
            <a:endParaRPr lang="en-GB" altLang="zh-CN" sz="4000" b="1" dirty="0">
              <a:latin typeface="微软雅黑" panose="020B0503020204020204" pitchFamily="34" charset="-122"/>
              <a:ea typeface="微软雅黑" panose="020B0503020204020204" pitchFamily="34" charset="-122"/>
            </a:endParaRPr>
          </a:p>
        </p:txBody>
      </p:sp>
      <p:pic>
        <p:nvPicPr>
          <p:cNvPr id="2050" name="Picture 2" descr="HIPO-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6043" y="1327310"/>
            <a:ext cx="6826848" cy="5206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33101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文本框 7"/>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1</a:t>
            </a:r>
            <a:endParaRPr lang="zh-CN" altLang="en-US" sz="11500">
              <a:solidFill>
                <a:schemeClr val="bg1"/>
              </a:solidFill>
              <a:latin typeface="Impact" pitchFamily="34" charset="0"/>
            </a:endParaRPr>
          </a:p>
        </p:txBody>
      </p:sp>
      <p:sp>
        <p:nvSpPr>
          <p:cNvPr id="9" name="文本框 8"/>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10" name="矩形 9"/>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12" name="文本框 11"/>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4800" b="1" dirty="0">
                <a:solidFill>
                  <a:schemeClr val="bg1"/>
                </a:solidFill>
                <a:latin typeface="微软雅黑" pitchFamily="34" charset="-122"/>
                <a:ea typeface="微软雅黑" pitchFamily="34" charset="-122"/>
              </a:rPr>
              <a:t>前言</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right)">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53" presetClass="entr" presetSubtype="16" fill="hold" grpId="0" nodeType="withEffect">
                                  <p:stCondLst>
                                    <p:cond delay="0"/>
                                  </p:stCondLst>
                                  <p:iterate type="lt">
                                    <p:tmPct val="10000"/>
                                  </p:iterate>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p:bldP spid="10" grpId="0" animBg="1"/>
      <p:bldP spid="11"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总体设计</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1" name="Text Placeholder 5"/>
          <p:cNvSpPr txBox="1">
            <a:spLocks/>
          </p:cNvSpPr>
          <p:nvPr/>
        </p:nvSpPr>
        <p:spPr>
          <a:xfrm>
            <a:off x="478039" y="632033"/>
            <a:ext cx="3331961" cy="633865"/>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n-US" altLang="zh-CN" sz="4000" b="1" dirty="0">
                <a:latin typeface="微软雅黑" panose="020B0503020204020204" pitchFamily="34" charset="-122"/>
                <a:ea typeface="微软雅黑" panose="020B0503020204020204" pitchFamily="34" charset="-122"/>
              </a:rPr>
              <a:t>HIPO</a:t>
            </a:r>
            <a:r>
              <a:rPr lang="zh-CN" altLang="en-US" sz="4000" b="1" dirty="0">
                <a:latin typeface="微软雅黑" panose="020B0503020204020204" pitchFamily="34" charset="-122"/>
                <a:ea typeface="微软雅黑" panose="020B0503020204020204" pitchFamily="34" charset="-122"/>
              </a:rPr>
              <a:t>分图：</a:t>
            </a:r>
            <a:endParaRPr lang="en-GB" altLang="zh-CN" sz="4000" b="1" dirty="0">
              <a:latin typeface="微软雅黑" panose="020B0503020204020204" pitchFamily="34" charset="-122"/>
              <a:ea typeface="微软雅黑" panose="020B0503020204020204" pitchFamily="34" charset="-122"/>
            </a:endParaRPr>
          </a:p>
        </p:txBody>
      </p:sp>
      <p:pic>
        <p:nvPicPr>
          <p:cNvPr id="3074" name="Picture 2" descr="HIPO-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4019" y="1260341"/>
            <a:ext cx="7181048" cy="4878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55847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总体设计</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1" name="Text Placeholder 5"/>
          <p:cNvSpPr txBox="1">
            <a:spLocks/>
          </p:cNvSpPr>
          <p:nvPr/>
        </p:nvSpPr>
        <p:spPr>
          <a:xfrm>
            <a:off x="478039" y="632033"/>
            <a:ext cx="3331961" cy="633865"/>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n-US" altLang="zh-CN" sz="4000" b="1" dirty="0">
                <a:latin typeface="微软雅黑" panose="020B0503020204020204" pitchFamily="34" charset="-122"/>
                <a:ea typeface="微软雅黑" panose="020B0503020204020204" pitchFamily="34" charset="-122"/>
              </a:rPr>
              <a:t>HIPO</a:t>
            </a:r>
            <a:r>
              <a:rPr lang="zh-CN" altLang="en-US" sz="4000" b="1" dirty="0">
                <a:latin typeface="微软雅黑" panose="020B0503020204020204" pitchFamily="34" charset="-122"/>
                <a:ea typeface="微软雅黑" panose="020B0503020204020204" pitchFamily="34" charset="-122"/>
              </a:rPr>
              <a:t>分图：</a:t>
            </a:r>
            <a:endParaRPr lang="en-GB" altLang="zh-CN" sz="4000" b="1" dirty="0">
              <a:latin typeface="微软雅黑" panose="020B0503020204020204" pitchFamily="34" charset="-122"/>
              <a:ea typeface="微软雅黑" panose="020B0503020204020204" pitchFamily="34" charset="-122"/>
            </a:endParaRPr>
          </a:p>
        </p:txBody>
      </p:sp>
      <p:pic>
        <p:nvPicPr>
          <p:cNvPr id="4098" name="Picture 2" descr="HIPO-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3589" y="1275749"/>
            <a:ext cx="8341186" cy="520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59594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总体设计</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1" name="Text Placeholder 5"/>
          <p:cNvSpPr txBox="1">
            <a:spLocks/>
          </p:cNvSpPr>
          <p:nvPr/>
        </p:nvSpPr>
        <p:spPr>
          <a:xfrm>
            <a:off x="478039" y="632033"/>
            <a:ext cx="3331961" cy="633865"/>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zh-CN" altLang="en-US" sz="4000" b="1" dirty="0">
                <a:latin typeface="微软雅黑" panose="020B0503020204020204" pitchFamily="34" charset="-122"/>
                <a:ea typeface="微软雅黑" panose="020B0503020204020204" pitchFamily="34" charset="-122"/>
              </a:rPr>
              <a:t>业务流图：</a:t>
            </a:r>
            <a:endParaRPr lang="en-GB" altLang="zh-CN" sz="4000" b="1" dirty="0">
              <a:latin typeface="微软雅黑" panose="020B0503020204020204" pitchFamily="34" charset="-122"/>
              <a:ea typeface="微软雅黑" panose="020B0503020204020204" pitchFamily="34" charset="-122"/>
            </a:endParaRPr>
          </a:p>
        </p:txBody>
      </p:sp>
      <p:pic>
        <p:nvPicPr>
          <p:cNvPr id="1026" name="Picture 2" descr="`9_$Q}TYM)G0C9}VB%O7ZN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6993" y="524875"/>
            <a:ext cx="2510196" cy="606107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68245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6</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4800" b="1" dirty="0">
                <a:solidFill>
                  <a:schemeClr val="bg1"/>
                </a:solidFill>
                <a:latin typeface="微软雅黑" pitchFamily="34" charset="-122"/>
                <a:ea typeface="微软雅黑" pitchFamily="34" charset="-122"/>
              </a:rPr>
              <a:t>详细设计</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right)">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53" presetClass="entr" presetSubtype="16" fill="hold" grpId="0" nodeType="withEffect">
                                  <p:stCondLst>
                                    <p:cond delay="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数据库设计</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06</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pic>
        <p:nvPicPr>
          <p:cNvPr id="11" name="图片 10" descr="C:\Users\zucc409\Documents\Tencent Files\1024654481\FileRecv\未命名文件 (12).png"/>
          <p:cNvPicPr preferRelativeResize="0">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84996" y="635027"/>
            <a:ext cx="5757520" cy="5760984"/>
          </a:xfrm>
          <a:prstGeom prst="rect">
            <a:avLst/>
          </a:prstGeom>
          <a:noFill/>
          <a:ln>
            <a:solidFill>
              <a:schemeClr val="tx1">
                <a:lumMod val="65000"/>
                <a:lumOff val="35000"/>
              </a:schemeClr>
            </a:solidFill>
          </a:ln>
        </p:spPr>
      </p:pic>
    </p:spTree>
    <p:extLst>
      <p:ext uri="{BB962C8B-B14F-4D97-AF65-F5344CB8AC3E}">
        <p14:creationId xmlns:p14="http://schemas.microsoft.com/office/powerpoint/2010/main" val="41742092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界面设计</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06</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2" name="TextBox 108"/>
          <p:cNvSpPr txBox="1">
            <a:spLocks noChangeArrowheads="1"/>
          </p:cNvSpPr>
          <p:nvPr/>
        </p:nvSpPr>
        <p:spPr bwMode="auto">
          <a:xfrm>
            <a:off x="4734195" y="1617499"/>
            <a:ext cx="24929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600" b="1" dirty="0">
                <a:latin typeface="微软雅黑" pitchFamily="34" charset="-122"/>
                <a:ea typeface="微软雅黑" pitchFamily="34" charset="-122"/>
              </a:rPr>
              <a:t>界面设计：</a:t>
            </a:r>
            <a:endParaRPr lang="en-US" altLang="zh-CN" sz="3600" dirty="0">
              <a:latin typeface="微软雅黑" panose="020B0503020204020204" pitchFamily="34" charset="-122"/>
              <a:ea typeface="微软雅黑" panose="020B0503020204020204" pitchFamily="34" charset="-122"/>
            </a:endParaRPr>
          </a:p>
        </p:txBody>
      </p:sp>
      <p:pic>
        <p:nvPicPr>
          <p:cNvPr id="5" name="图片 4">
            <a:hlinkClick r:id="rId3" action="ppaction://hlinkfile"/>
          </p:cNvPr>
          <p:cNvPicPr>
            <a:picLocks noChangeAspect="1"/>
          </p:cNvPicPr>
          <p:nvPr/>
        </p:nvPicPr>
        <p:blipFill>
          <a:blip r:embed="rId4"/>
          <a:stretch>
            <a:fillRect/>
          </a:stretch>
        </p:blipFill>
        <p:spPr>
          <a:xfrm>
            <a:off x="4664364" y="2428940"/>
            <a:ext cx="2401454" cy="2420818"/>
          </a:xfrm>
          <a:prstGeom prst="rect">
            <a:avLst/>
          </a:prstGeom>
        </p:spPr>
      </p:pic>
    </p:spTree>
    <p:extLst>
      <p:ext uri="{BB962C8B-B14F-4D97-AF65-F5344CB8AC3E}">
        <p14:creationId xmlns:p14="http://schemas.microsoft.com/office/powerpoint/2010/main" val="2031010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12"/>
                                        </p:tgtEl>
                                        <p:attrNameLst>
                                          <p:attrName>style.visibility</p:attrName>
                                        </p:attrNameLst>
                                      </p:cBhvr>
                                      <p:to>
                                        <p:strVal val="visible"/>
                                      </p:to>
                                    </p:set>
                                    <p:anim calcmode="lin" valueType="num">
                                      <p:cBhvr>
                                        <p:cTn id="26" dur="4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7" dur="400" fill="hold"/>
                                        <p:tgtEl>
                                          <p:spTgt spid="12"/>
                                        </p:tgtEl>
                                        <p:attrNameLst>
                                          <p:attrName>ppt_y</p:attrName>
                                        </p:attrNameLst>
                                      </p:cBhvr>
                                      <p:tavLst>
                                        <p:tav tm="0">
                                          <p:val>
                                            <p:strVal val="#ppt_y"/>
                                          </p:val>
                                        </p:tav>
                                        <p:tav tm="100000">
                                          <p:val>
                                            <p:strVal val="#ppt_y"/>
                                          </p:val>
                                        </p:tav>
                                      </p:tavLst>
                                    </p:anim>
                                    <p:anim calcmode="lin" valueType="num">
                                      <p:cBhvr>
                                        <p:cTn id="28" dur="4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9" dur="4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30" dur="4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smtClean="0">
                  <a:solidFill>
                    <a:srgbClr val="044875"/>
                  </a:solidFill>
                  <a:latin typeface="微软雅黑" pitchFamily="34" charset="-122"/>
                  <a:ea typeface="微软雅黑" pitchFamily="34" charset="-122"/>
                </a:rPr>
                <a:t>关键算法设计</a:t>
              </a:r>
              <a:endParaRPr lang="zh-CN" altLang="en-US" b="1" dirty="0">
                <a:solidFill>
                  <a:srgbClr val="044875"/>
                </a:solidFill>
                <a:latin typeface="微软雅黑" pitchFamily="34" charset="-122"/>
                <a:ea typeface="微软雅黑"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06</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2" name="TextBox 108"/>
          <p:cNvSpPr txBox="1">
            <a:spLocks noChangeArrowheads="1"/>
          </p:cNvSpPr>
          <p:nvPr/>
        </p:nvSpPr>
        <p:spPr bwMode="auto">
          <a:xfrm>
            <a:off x="288524" y="651806"/>
            <a:ext cx="58384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3200" b="1" dirty="0" smtClean="0">
                <a:latin typeface="微软雅黑" pitchFamily="34" charset="-122"/>
                <a:ea typeface="微软雅黑" pitchFamily="34" charset="-122"/>
              </a:rPr>
              <a:t>关键算法设计</a:t>
            </a:r>
            <a:r>
              <a:rPr lang="en-US" altLang="zh-CN" sz="3200" b="1" dirty="0" smtClean="0">
                <a:latin typeface="微软雅黑" pitchFamily="34" charset="-122"/>
                <a:ea typeface="微软雅黑" pitchFamily="34" charset="-122"/>
              </a:rPr>
              <a:t>(</a:t>
            </a:r>
            <a:r>
              <a:rPr lang="zh-CN" altLang="en-US" sz="3200" b="1" dirty="0" smtClean="0">
                <a:latin typeface="微软雅黑" pitchFamily="34" charset="-122"/>
                <a:ea typeface="微软雅黑" pitchFamily="34" charset="-122"/>
              </a:rPr>
              <a:t>分组</a:t>
            </a:r>
            <a:r>
              <a:rPr lang="en-US" altLang="zh-CN" sz="3200" b="1" dirty="0">
                <a:latin typeface="微软雅黑" pitchFamily="34" charset="-122"/>
                <a:ea typeface="微软雅黑" pitchFamily="34" charset="-122"/>
              </a:rPr>
              <a:t>PDL</a:t>
            </a:r>
            <a:r>
              <a:rPr lang="zh-CN" altLang="en-US" sz="3200" b="1" dirty="0" smtClean="0">
                <a:latin typeface="微软雅黑" pitchFamily="34" charset="-122"/>
                <a:ea typeface="微软雅黑" pitchFamily="34" charset="-122"/>
              </a:rPr>
              <a:t>伪码</a:t>
            </a:r>
            <a:r>
              <a:rPr lang="en-US" altLang="zh-CN" sz="3200" b="1" dirty="0" smtClean="0">
                <a:latin typeface="微软雅黑" pitchFamily="34" charset="-122"/>
                <a:ea typeface="微软雅黑" pitchFamily="34" charset="-122"/>
              </a:rPr>
              <a:t>)</a:t>
            </a:r>
            <a:r>
              <a:rPr lang="zh-CN" altLang="en-US" sz="3200" b="1" dirty="0" smtClean="0">
                <a:latin typeface="微软雅黑" pitchFamily="34" charset="-122"/>
                <a:ea typeface="微软雅黑" pitchFamily="34" charset="-122"/>
              </a:rPr>
              <a:t>：</a:t>
            </a:r>
            <a:endParaRPr lang="en-US" altLang="zh-CN" sz="3200" dirty="0">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3"/>
          <a:stretch>
            <a:fillRect/>
          </a:stretch>
        </p:blipFill>
        <p:spPr>
          <a:xfrm>
            <a:off x="912813" y="1204283"/>
            <a:ext cx="4152374" cy="5367374"/>
          </a:xfrm>
          <a:prstGeom prst="rect">
            <a:avLst/>
          </a:prstGeom>
          <a:ln>
            <a:solidFill>
              <a:schemeClr val="tx1"/>
            </a:solidFill>
          </a:ln>
        </p:spPr>
      </p:pic>
      <p:pic>
        <p:nvPicPr>
          <p:cNvPr id="14" name="图片 13"/>
          <p:cNvPicPr>
            <a:picLocks noChangeAspect="1"/>
          </p:cNvPicPr>
          <p:nvPr/>
        </p:nvPicPr>
        <p:blipFill>
          <a:blip r:embed="rId4"/>
          <a:stretch>
            <a:fillRect/>
          </a:stretch>
        </p:blipFill>
        <p:spPr>
          <a:xfrm>
            <a:off x="6144145" y="588436"/>
            <a:ext cx="5704161" cy="5983860"/>
          </a:xfrm>
          <a:prstGeom prst="rect">
            <a:avLst/>
          </a:prstGeom>
          <a:ln>
            <a:solidFill>
              <a:schemeClr val="tx1"/>
            </a:solidFill>
          </a:ln>
        </p:spPr>
      </p:pic>
    </p:spTree>
    <p:extLst>
      <p:ext uri="{BB962C8B-B14F-4D97-AF65-F5344CB8AC3E}">
        <p14:creationId xmlns:p14="http://schemas.microsoft.com/office/powerpoint/2010/main" val="20225698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12"/>
                                        </p:tgtEl>
                                        <p:attrNameLst>
                                          <p:attrName>style.visibility</p:attrName>
                                        </p:attrNameLst>
                                      </p:cBhvr>
                                      <p:to>
                                        <p:strVal val="visible"/>
                                      </p:to>
                                    </p:set>
                                    <p:anim calcmode="lin" valueType="num">
                                      <p:cBhvr>
                                        <p:cTn id="26" dur="4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7" dur="400" fill="hold"/>
                                        <p:tgtEl>
                                          <p:spTgt spid="12"/>
                                        </p:tgtEl>
                                        <p:attrNameLst>
                                          <p:attrName>ppt_y</p:attrName>
                                        </p:attrNameLst>
                                      </p:cBhvr>
                                      <p:tavLst>
                                        <p:tav tm="0">
                                          <p:val>
                                            <p:strVal val="#ppt_y"/>
                                          </p:val>
                                        </p:tav>
                                        <p:tav tm="100000">
                                          <p:val>
                                            <p:strVal val="#ppt_y"/>
                                          </p:val>
                                        </p:tav>
                                      </p:tavLst>
                                    </p:anim>
                                    <p:anim calcmode="lin" valueType="num">
                                      <p:cBhvr>
                                        <p:cTn id="28" dur="4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9" dur="4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30" dur="4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11500" dirty="0">
                <a:solidFill>
                  <a:schemeClr val="bg1"/>
                </a:solidFill>
                <a:latin typeface="Impact" pitchFamily="34" charset="0"/>
              </a:rPr>
              <a:t>7</a:t>
            </a:r>
            <a:endParaRPr lang="zh-CN" altLang="en-US" sz="11500" dirty="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4800" b="1" dirty="0">
                <a:solidFill>
                  <a:schemeClr val="bg1"/>
                </a:solidFill>
                <a:latin typeface="微软雅黑" pitchFamily="34" charset="-122"/>
                <a:ea typeface="微软雅黑" pitchFamily="34" charset="-122"/>
              </a:rPr>
              <a:t>项目实现与测试</a:t>
            </a:r>
          </a:p>
        </p:txBody>
      </p:sp>
    </p:spTree>
    <p:extLst>
      <p:ext uri="{BB962C8B-B14F-4D97-AF65-F5344CB8AC3E}">
        <p14:creationId xmlns:p14="http://schemas.microsoft.com/office/powerpoint/2010/main" val="3636327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right)">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53" presetClass="entr" presetSubtype="16" fill="hold" grpId="0" nodeType="withEffect">
                                  <p:stCondLst>
                                    <p:cond delay="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94196"/>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94196"/>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77254"/>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项目实现与测试</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07</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1" name="TextBox 108"/>
          <p:cNvSpPr txBox="1">
            <a:spLocks noChangeArrowheads="1"/>
          </p:cNvSpPr>
          <p:nvPr/>
        </p:nvSpPr>
        <p:spPr bwMode="auto">
          <a:xfrm>
            <a:off x="1068520" y="522318"/>
            <a:ext cx="34163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600" b="1" dirty="0">
                <a:latin typeface="微软雅黑" pitchFamily="34" charset="-122"/>
                <a:ea typeface="微软雅黑" pitchFamily="34" charset="-122"/>
              </a:rPr>
              <a:t>部分代码规范：</a:t>
            </a:r>
            <a:endParaRPr lang="en-US" altLang="zh-CN" sz="3600"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a:stretch>
            <a:fillRect/>
          </a:stretch>
        </p:blipFill>
        <p:spPr>
          <a:xfrm>
            <a:off x="180072" y="1447061"/>
            <a:ext cx="4142068" cy="4641972"/>
          </a:xfrm>
          <a:prstGeom prst="rect">
            <a:avLst/>
          </a:prstGeom>
          <a:ln>
            <a:solidFill>
              <a:srgbClr val="000000"/>
            </a:solidFill>
          </a:ln>
        </p:spPr>
      </p:pic>
      <p:pic>
        <p:nvPicPr>
          <p:cNvPr id="13" name="图片 12"/>
          <p:cNvPicPr>
            <a:picLocks noChangeAspect="1"/>
          </p:cNvPicPr>
          <p:nvPr/>
        </p:nvPicPr>
        <p:blipFill>
          <a:blip r:embed="rId4"/>
          <a:stretch>
            <a:fillRect/>
          </a:stretch>
        </p:blipFill>
        <p:spPr>
          <a:xfrm>
            <a:off x="4506635" y="1586813"/>
            <a:ext cx="3741110" cy="4337664"/>
          </a:xfrm>
          <a:prstGeom prst="rect">
            <a:avLst/>
          </a:prstGeom>
          <a:ln>
            <a:solidFill>
              <a:srgbClr val="000000"/>
            </a:solidFill>
          </a:ln>
        </p:spPr>
      </p:pic>
      <p:pic>
        <p:nvPicPr>
          <p:cNvPr id="14" name="图片 13"/>
          <p:cNvPicPr>
            <a:picLocks noChangeAspect="1"/>
          </p:cNvPicPr>
          <p:nvPr/>
        </p:nvPicPr>
        <p:blipFill>
          <a:blip r:embed="rId5"/>
          <a:stretch>
            <a:fillRect/>
          </a:stretch>
        </p:blipFill>
        <p:spPr>
          <a:xfrm>
            <a:off x="8432246" y="1227865"/>
            <a:ext cx="3545150" cy="4975434"/>
          </a:xfrm>
          <a:prstGeom prst="rect">
            <a:avLst/>
          </a:prstGeom>
          <a:ln>
            <a:solidFill>
              <a:srgbClr val="000000"/>
            </a:solidFill>
          </a:ln>
        </p:spPr>
      </p:pic>
    </p:spTree>
    <p:extLst>
      <p:ext uri="{BB962C8B-B14F-4D97-AF65-F5344CB8AC3E}">
        <p14:creationId xmlns:p14="http://schemas.microsoft.com/office/powerpoint/2010/main" val="37205738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11"/>
                                        </p:tgtEl>
                                        <p:attrNameLst>
                                          <p:attrName>style.visibility</p:attrName>
                                        </p:attrNameLst>
                                      </p:cBhvr>
                                      <p:to>
                                        <p:strVal val="visible"/>
                                      </p:to>
                                    </p:set>
                                    <p:anim calcmode="lin" valueType="num">
                                      <p:cBhvr>
                                        <p:cTn id="26" dur="4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7" dur="400" fill="hold"/>
                                        <p:tgtEl>
                                          <p:spTgt spid="11"/>
                                        </p:tgtEl>
                                        <p:attrNameLst>
                                          <p:attrName>ppt_y</p:attrName>
                                        </p:attrNameLst>
                                      </p:cBhvr>
                                      <p:tavLst>
                                        <p:tav tm="0">
                                          <p:val>
                                            <p:strVal val="#ppt_y"/>
                                          </p:val>
                                        </p:tav>
                                        <p:tav tm="100000">
                                          <p:val>
                                            <p:strVal val="#ppt_y"/>
                                          </p:val>
                                        </p:tav>
                                      </p:tavLst>
                                    </p:anim>
                                    <p:anim calcmode="lin" valueType="num">
                                      <p:cBhvr>
                                        <p:cTn id="28" dur="4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9" dur="4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0" dur="4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94196"/>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94196"/>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77254"/>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项目实现与测试</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07</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8049" y="1494692"/>
            <a:ext cx="7695212" cy="3789485"/>
          </a:xfrm>
          <a:prstGeom prst="rect">
            <a:avLst/>
          </a:prstGeom>
        </p:spPr>
      </p:pic>
      <p:sp>
        <p:nvSpPr>
          <p:cNvPr id="12" name="TextBox 108"/>
          <p:cNvSpPr txBox="1">
            <a:spLocks noChangeArrowheads="1"/>
          </p:cNvSpPr>
          <p:nvPr/>
        </p:nvSpPr>
        <p:spPr bwMode="auto">
          <a:xfrm>
            <a:off x="912813" y="557773"/>
            <a:ext cx="24929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600" b="1" dirty="0" smtClean="0">
                <a:latin typeface="微软雅黑" pitchFamily="34" charset="-122"/>
                <a:ea typeface="微软雅黑" pitchFamily="34" charset="-122"/>
              </a:rPr>
              <a:t>代码样例：</a:t>
            </a:r>
            <a:endParaRPr lang="en-US" altLang="zh-CN"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190136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12"/>
                                        </p:tgtEl>
                                        <p:attrNameLst>
                                          <p:attrName>style.visibility</p:attrName>
                                        </p:attrNameLst>
                                      </p:cBhvr>
                                      <p:to>
                                        <p:strVal val="visible"/>
                                      </p:to>
                                    </p:set>
                                    <p:anim calcmode="lin" valueType="num">
                                      <p:cBhvr>
                                        <p:cTn id="26" dur="4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7" dur="400" fill="hold"/>
                                        <p:tgtEl>
                                          <p:spTgt spid="12"/>
                                        </p:tgtEl>
                                        <p:attrNameLst>
                                          <p:attrName>ppt_y</p:attrName>
                                        </p:attrNameLst>
                                      </p:cBhvr>
                                      <p:tavLst>
                                        <p:tav tm="0">
                                          <p:val>
                                            <p:strVal val="#ppt_y"/>
                                          </p:val>
                                        </p:tav>
                                        <p:tav tm="100000">
                                          <p:val>
                                            <p:strVal val="#ppt_y"/>
                                          </p:val>
                                        </p:tav>
                                      </p:tavLst>
                                    </p:anim>
                                    <p:anim calcmode="lin" valueType="num">
                                      <p:cBhvr>
                                        <p:cTn id="28" dur="4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9" dur="4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30" dur="4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前言</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38" name="Text Placeholder 4"/>
          <p:cNvSpPr txBox="1">
            <a:spLocks/>
          </p:cNvSpPr>
          <p:nvPr/>
        </p:nvSpPr>
        <p:spPr>
          <a:xfrm>
            <a:off x="784824" y="868159"/>
            <a:ext cx="3008380" cy="672075"/>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b="1" dirty="0">
                <a:solidFill>
                  <a:srgbClr val="044875"/>
                </a:solidFill>
                <a:latin typeface="微软雅黑" panose="020B0503020204020204" pitchFamily="34" charset="-122"/>
                <a:ea typeface="微软雅黑" panose="020B0503020204020204" pitchFamily="34" charset="-122"/>
              </a:rPr>
              <a:t>前言</a:t>
            </a:r>
            <a:r>
              <a:rPr lang="en-US" altLang="zh-CN" b="1" dirty="0">
                <a:solidFill>
                  <a:srgbClr val="044875"/>
                </a:solidFill>
                <a:latin typeface="微软雅黑" panose="020B0503020204020204" pitchFamily="34" charset="-122"/>
                <a:ea typeface="微软雅黑" panose="020B0503020204020204" pitchFamily="34" charset="-122"/>
              </a:rPr>
              <a:t>/</a:t>
            </a:r>
            <a:r>
              <a:rPr lang="en-US" altLang="zh-CN" sz="2400" b="1" dirty="0">
                <a:solidFill>
                  <a:srgbClr val="044875"/>
                </a:solidFill>
                <a:latin typeface="微软雅黑" panose="020B0503020204020204" pitchFamily="34" charset="-122"/>
                <a:ea typeface="微软雅黑" panose="020B0503020204020204" pitchFamily="34" charset="-122"/>
              </a:rPr>
              <a:t>PREFACE</a:t>
            </a:r>
            <a:endParaRPr lang="en-GB" sz="2400" b="1" dirty="0">
              <a:solidFill>
                <a:srgbClr val="044875"/>
              </a:solidFill>
              <a:latin typeface="微软雅黑" panose="020B0503020204020204" pitchFamily="34" charset="-122"/>
              <a:ea typeface="微软雅黑" panose="020B0503020204020204" pitchFamily="34" charset="-122"/>
            </a:endParaRPr>
          </a:p>
        </p:txBody>
      </p:sp>
      <p:sp>
        <p:nvSpPr>
          <p:cNvPr id="39" name="TextBox 4"/>
          <p:cNvSpPr txBox="1"/>
          <p:nvPr/>
        </p:nvSpPr>
        <p:spPr>
          <a:xfrm>
            <a:off x="933688" y="2259582"/>
            <a:ext cx="8109177" cy="2677656"/>
          </a:xfrm>
          <a:prstGeom prst="rect">
            <a:avLst/>
          </a:prstGeom>
          <a:noFill/>
        </p:spPr>
        <p:txBody>
          <a:bodyPr wrap="square" lIns="91443" tIns="45720" rIns="91443" bIns="45720" rtlCol="0">
            <a:spAutoFit/>
          </a:bodyPr>
          <a:lstStyle/>
          <a:p>
            <a:pPr algn="just">
              <a:lnSpc>
                <a:spcPct val="150000"/>
              </a:lnSpc>
            </a:pPr>
            <a:r>
              <a:rPr lang="en-US" altLang="zh-CN" sz="1600" dirty="0">
                <a:solidFill>
                  <a:srgbClr val="262626">
                    <a:lumMod val="85000"/>
                    <a:lumOff val="15000"/>
                  </a:srgbClr>
                </a:solidFill>
                <a:latin typeface="微软雅黑" pitchFamily="34" charset="-122"/>
                <a:ea typeface="微软雅黑" pitchFamily="34" charset="-122"/>
                <a:sym typeface="微软雅黑" pitchFamily="34" charset="-122"/>
              </a:rPr>
              <a:t>       </a:t>
            </a:r>
            <a:r>
              <a:rPr lang="zh-CN" altLang="en-US" sz="1600" dirty="0">
                <a:solidFill>
                  <a:srgbClr val="262626">
                    <a:lumMod val="85000"/>
                    <a:lumOff val="15000"/>
                  </a:srgbClr>
                </a:solidFill>
                <a:latin typeface="微软雅黑" pitchFamily="34" charset="-122"/>
                <a:ea typeface="微软雅黑" pitchFamily="34" charset="-122"/>
                <a:sym typeface="微软雅黑" pitchFamily="34" charset="-122"/>
              </a:rPr>
              <a:t>我们的小组成员中有管理班级事务的需求，在这个过程中遇到了各种问题和麻烦，比如：通知分发之后，班级中的同学不能及时的从班级群中接受到消息（原因有很多种：比如群中有太多的闲杂人员的灌水和聊天，班群被同学屏蔽了，等等）。</a:t>
            </a:r>
          </a:p>
          <a:p>
            <a:pPr algn="just">
              <a:lnSpc>
                <a:spcPct val="150000"/>
              </a:lnSpc>
            </a:pPr>
            <a:r>
              <a:rPr lang="zh-CN" altLang="en-US" sz="1600" dirty="0">
                <a:solidFill>
                  <a:srgbClr val="262626">
                    <a:lumMod val="85000"/>
                    <a:lumOff val="15000"/>
                  </a:srgbClr>
                </a:solidFill>
                <a:latin typeface="微软雅黑" pitchFamily="34" charset="-122"/>
                <a:ea typeface="微软雅黑" pitchFamily="34" charset="-122"/>
                <a:sym typeface="微软雅黑" pitchFamily="34" charset="-122"/>
              </a:rPr>
              <a:t>因此需要一个工具来代替</a:t>
            </a:r>
            <a:r>
              <a:rPr lang="en-US" altLang="zh-CN" sz="1600" dirty="0">
                <a:solidFill>
                  <a:srgbClr val="262626">
                    <a:lumMod val="85000"/>
                    <a:lumOff val="15000"/>
                  </a:srgbClr>
                </a:solidFill>
                <a:latin typeface="微软雅黑" pitchFamily="34" charset="-122"/>
                <a:ea typeface="微软雅黑" pitchFamily="34" charset="-122"/>
                <a:sym typeface="微软雅黑" pitchFamily="34" charset="-122"/>
              </a:rPr>
              <a:t>QQ</a:t>
            </a:r>
            <a:r>
              <a:rPr lang="zh-CN" altLang="en-US" sz="1600" dirty="0">
                <a:solidFill>
                  <a:srgbClr val="262626">
                    <a:lumMod val="85000"/>
                    <a:lumOff val="15000"/>
                  </a:srgbClr>
                </a:solidFill>
                <a:latin typeface="微软雅黑" pitchFamily="34" charset="-122"/>
                <a:ea typeface="微软雅黑" pitchFamily="34" charset="-122"/>
                <a:sym typeface="微软雅黑" pitchFamily="34" charset="-122"/>
              </a:rPr>
              <a:t>和微信来更加有效的发送消息和处理班级事务，在这个情况下，班级事务管理微信小程序的需求就应运而生了。</a:t>
            </a:r>
          </a:p>
          <a:p>
            <a:pPr algn="just">
              <a:lnSpc>
                <a:spcPct val="150000"/>
              </a:lnSpc>
            </a:pPr>
            <a:r>
              <a:rPr lang="zh-CN" altLang="en-US" sz="1600" dirty="0">
                <a:solidFill>
                  <a:srgbClr val="262626">
                    <a:lumMod val="85000"/>
                    <a:lumOff val="15000"/>
                  </a:srgbClr>
                </a:solidFill>
                <a:latin typeface="微软雅黑" pitchFamily="34" charset="-122"/>
                <a:ea typeface="微软雅黑" pitchFamily="34" charset="-122"/>
                <a:sym typeface="微软雅黑" pitchFamily="34" charset="-122"/>
              </a:rPr>
              <a:t>       我们计划该小程序可以实现：个性化的发送通知，可以分发</a:t>
            </a:r>
            <a:r>
              <a:rPr lang="zh-CN" altLang="en-US" sz="1600" dirty="0" smtClean="0">
                <a:solidFill>
                  <a:srgbClr val="262626">
                    <a:lumMod val="85000"/>
                    <a:lumOff val="15000"/>
                  </a:srgbClr>
                </a:solidFill>
                <a:latin typeface="微软雅黑" pitchFamily="34" charset="-122"/>
                <a:ea typeface="微软雅黑" pitchFamily="34" charset="-122"/>
                <a:sym typeface="微软雅黑" pitchFamily="34" charset="-122"/>
              </a:rPr>
              <a:t>文件。</a:t>
            </a:r>
            <a:endParaRPr lang="en-US" altLang="zh-CN" sz="1600" dirty="0" smtClean="0">
              <a:solidFill>
                <a:srgbClr val="262626">
                  <a:lumMod val="85000"/>
                  <a:lumOff val="15000"/>
                </a:srgbClr>
              </a:solidFill>
              <a:latin typeface="微软雅黑" pitchFamily="34" charset="-122"/>
              <a:ea typeface="微软雅黑" pitchFamily="34" charset="-122"/>
              <a:sym typeface="微软雅黑" pitchFamily="34" charset="-122"/>
            </a:endParaRPr>
          </a:p>
          <a:p>
            <a:pPr algn="just">
              <a:lnSpc>
                <a:spcPct val="150000"/>
              </a:lnSpc>
            </a:pPr>
            <a:r>
              <a:rPr lang="en-US" altLang="zh-CN" sz="1600" dirty="0" smtClean="0">
                <a:solidFill>
                  <a:srgbClr val="262626">
                    <a:lumMod val="85000"/>
                    <a:lumOff val="15000"/>
                  </a:srgbClr>
                </a:solidFill>
                <a:latin typeface="微软雅黑" pitchFamily="34" charset="-122"/>
                <a:ea typeface="微软雅黑" pitchFamily="34" charset="-122"/>
                <a:sym typeface="微软雅黑" pitchFamily="34" charset="-122"/>
              </a:rPr>
              <a:t>       </a:t>
            </a:r>
            <a:r>
              <a:rPr lang="zh-CN" altLang="en-US" sz="1600" dirty="0" smtClean="0">
                <a:solidFill>
                  <a:srgbClr val="262626">
                    <a:lumMod val="85000"/>
                    <a:lumOff val="15000"/>
                  </a:srgbClr>
                </a:solidFill>
                <a:latin typeface="微软雅黑" pitchFamily="34" charset="-122"/>
                <a:ea typeface="微软雅黑" pitchFamily="34" charset="-122"/>
                <a:sym typeface="微软雅黑" pitchFamily="34" charset="-122"/>
              </a:rPr>
              <a:t>最终</a:t>
            </a:r>
            <a:r>
              <a:rPr lang="zh-CN" altLang="en-US" sz="1600" dirty="0">
                <a:solidFill>
                  <a:srgbClr val="262626">
                    <a:lumMod val="85000"/>
                    <a:lumOff val="15000"/>
                  </a:srgbClr>
                </a:solidFill>
                <a:latin typeface="微软雅黑" pitchFamily="34" charset="-122"/>
                <a:ea typeface="微软雅黑" pitchFamily="34" charset="-122"/>
                <a:sym typeface="微软雅黑" pitchFamily="34" charset="-122"/>
              </a:rPr>
              <a:t>达到高效管理班级的目的。</a:t>
            </a:r>
          </a:p>
        </p:txBody>
      </p:sp>
      <p:sp>
        <p:nvSpPr>
          <p:cNvPr id="40" name="Parallelogram 22"/>
          <p:cNvSpPr/>
          <p:nvPr/>
        </p:nvSpPr>
        <p:spPr>
          <a:xfrm>
            <a:off x="9439275" y="1706123"/>
            <a:ext cx="2381250" cy="3218689"/>
          </a:xfrm>
          <a:prstGeom prst="parallelogram">
            <a:avLst/>
          </a:prstGeom>
          <a:solidFill>
            <a:srgbClr val="0070C0"/>
          </a:solidFill>
          <a:ln w="12700" cap="flat" cmpd="sng" algn="ctr">
            <a:noFill/>
            <a:prstDash val="solid"/>
            <a:miter lim="800000"/>
          </a:ln>
          <a:effectLst/>
        </p:spPr>
        <p:txBody>
          <a:bodyPr lIns="121917" tIns="60958" rIns="121917" bIns="60958"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cxnSp>
        <p:nvCxnSpPr>
          <p:cNvPr id="41" name="直接连接符 40"/>
          <p:cNvCxnSpPr/>
          <p:nvPr/>
        </p:nvCxnSpPr>
        <p:spPr>
          <a:xfrm>
            <a:off x="933688" y="1706123"/>
            <a:ext cx="9934337" cy="0"/>
          </a:xfrm>
          <a:prstGeom prst="line">
            <a:avLst/>
          </a:prstGeom>
          <a:noFill/>
          <a:ln w="6350" cap="flat" cmpd="sng" algn="ctr">
            <a:solidFill>
              <a:srgbClr val="0070C0"/>
            </a:solidFill>
            <a:prstDash val="solid"/>
            <a:miter lim="800000"/>
          </a:ln>
          <a:effectLst/>
        </p:spPr>
      </p:cxnSp>
      <p:sp>
        <p:nvSpPr>
          <p:cNvPr id="42" name="等腰三角形 4"/>
          <p:cNvSpPr/>
          <p:nvPr/>
        </p:nvSpPr>
        <p:spPr>
          <a:xfrm rot="746830">
            <a:off x="9152517" y="5488541"/>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等腰三角形 4"/>
          <p:cNvSpPr/>
          <p:nvPr/>
        </p:nvSpPr>
        <p:spPr>
          <a:xfrm rot="3834254">
            <a:off x="10667819" y="5714483"/>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1">
              <a:lumMod val="75000"/>
            </a:scheme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等腰三角形 4"/>
          <p:cNvSpPr/>
          <p:nvPr/>
        </p:nvSpPr>
        <p:spPr>
          <a:xfrm rot="3834254">
            <a:off x="8627879" y="5796364"/>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1">
              <a:lumMod val="75000"/>
            </a:scheme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等腰三角形 4"/>
          <p:cNvSpPr/>
          <p:nvPr/>
        </p:nvSpPr>
        <p:spPr>
          <a:xfrm rot="20057258">
            <a:off x="9883608" y="4977618"/>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等腰三角形 4"/>
          <p:cNvSpPr/>
          <p:nvPr/>
        </p:nvSpPr>
        <p:spPr>
          <a:xfrm rot="3834254">
            <a:off x="9774864" y="5683550"/>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1">
              <a:lumMod val="75000"/>
            </a:scheme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7" name="等腰三角形 4"/>
          <p:cNvSpPr/>
          <p:nvPr/>
        </p:nvSpPr>
        <p:spPr>
          <a:xfrm rot="1648580">
            <a:off x="10488249" y="4484008"/>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1">
              <a:lumMod val="60000"/>
              <a:lumOff val="40000"/>
            </a:scheme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38">
                                                <p:txEl>
                                                  <p:pRg st="0" end="0"/>
                                                </p:txEl>
                                              </p:spTgt>
                                            </p:tgtEl>
                                            <p:attrNameLst>
                                              <p:attrName>style.visibility</p:attrName>
                                            </p:attrNameLst>
                                          </p:cBhvr>
                                          <p:to>
                                            <p:strVal val="visible"/>
                                          </p:to>
                                        </p:set>
                                        <p:animEffect transition="in" filter="dissolve">
                                          <p:cBhvr>
                                            <p:cTn id="26" dur="500"/>
                                            <p:tgtEl>
                                              <p:spTgt spid="38">
                                                <p:txEl>
                                                  <p:pRg st="0" end="0"/>
                                                </p:txEl>
                                              </p:spTgt>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left)">
                                          <p:cBhvr>
                                            <p:cTn id="30" dur="500"/>
                                            <p:tgtEl>
                                              <p:spTgt spid="41"/>
                                            </p:tgtEl>
                                          </p:cBhvr>
                                        </p:animEffect>
                                      </p:childTnLst>
                                    </p:cTn>
                                  </p:par>
                                </p:childTnLst>
                              </p:cTn>
                            </p:par>
                            <p:par>
                              <p:cTn id="31" fill="hold">
                                <p:stCondLst>
                                  <p:cond delay="1500"/>
                                </p:stCondLst>
                                <p:childTnLst>
                                  <p:par>
                                    <p:cTn id="32" presetID="22" presetClass="entr" presetSubtype="8" fill="hold" grpId="0" nodeType="afterEffect">
                                      <p:stCondLst>
                                        <p:cond delay="0"/>
                                      </p:stCondLst>
                                      <p:iterate type="lt">
                                        <p:tmPct val="30000"/>
                                      </p:iterate>
                                      <p:childTnLst>
                                        <p:set>
                                          <p:cBhvr>
                                            <p:cTn id="33" dur="1" fill="hold">
                                              <p:stCondLst>
                                                <p:cond delay="0"/>
                                              </p:stCondLst>
                                            </p:cTn>
                                            <p:tgtEl>
                                              <p:spTgt spid="39"/>
                                            </p:tgtEl>
                                            <p:attrNameLst>
                                              <p:attrName>style.visibility</p:attrName>
                                            </p:attrNameLst>
                                          </p:cBhvr>
                                          <p:to>
                                            <p:strVal val="visible"/>
                                          </p:to>
                                        </p:set>
                                        <p:animEffect transition="in" filter="wipe(left)">
                                          <p:cBhvr>
                                            <p:cTn id="34" dur="100"/>
                                            <p:tgtEl>
                                              <p:spTgt spid="39"/>
                                            </p:tgtEl>
                                          </p:cBhvr>
                                        </p:animEffect>
                                      </p:childTnLst>
                                    </p:cTn>
                                  </p:par>
                                  <p:par>
                                    <p:cTn id="35" presetID="36" presetClass="emph" presetSubtype="0" fill="hold" grpId="1" nodeType="withEffect">
                                      <p:stCondLst>
                                        <p:cond delay="0"/>
                                      </p:stCondLst>
                                      <p:iterate type="lt">
                                        <p:tmPct val="30000"/>
                                      </p:iterate>
                                      <p:childTnLst>
                                        <p:animScale>
                                          <p:cBhvr>
                                            <p:cTn id="36" dur="50" autoRev="1" fill="hold">
                                              <p:stCondLst>
                                                <p:cond delay="0"/>
                                              </p:stCondLst>
                                            </p:cTn>
                                            <p:tgtEl>
                                              <p:spTgt spid="39"/>
                                            </p:tgtEl>
                                          </p:cBhvr>
                                          <p:to x="80000" y="100000"/>
                                        </p:animScale>
                                        <p:anim by="(#ppt_w*0.10)" calcmode="lin" valueType="num">
                                          <p:cBhvr>
                                            <p:cTn id="37" dur="50" autoRev="1" fill="hold">
                                              <p:stCondLst>
                                                <p:cond delay="0"/>
                                              </p:stCondLst>
                                            </p:cTn>
                                            <p:tgtEl>
                                              <p:spTgt spid="39"/>
                                            </p:tgtEl>
                                            <p:attrNameLst>
                                              <p:attrName>ppt_x</p:attrName>
                                            </p:attrNameLst>
                                          </p:cBhvr>
                                        </p:anim>
                                        <p:anim by="(-#ppt_w*0.10)" calcmode="lin" valueType="num">
                                          <p:cBhvr>
                                            <p:cTn id="38" dur="50" autoRev="1" fill="hold">
                                              <p:stCondLst>
                                                <p:cond delay="0"/>
                                              </p:stCondLst>
                                            </p:cTn>
                                            <p:tgtEl>
                                              <p:spTgt spid="39"/>
                                            </p:tgtEl>
                                            <p:attrNameLst>
                                              <p:attrName>ppt_y</p:attrName>
                                            </p:attrNameLst>
                                          </p:cBhvr>
                                        </p:anim>
                                        <p:animRot by="-480000">
                                          <p:cBhvr>
                                            <p:cTn id="39" dur="50" autoRev="1" fill="hold">
                                              <p:stCondLst>
                                                <p:cond delay="0"/>
                                              </p:stCondLst>
                                            </p:cTn>
                                            <p:tgtEl>
                                              <p:spTgt spid="39"/>
                                            </p:tgtEl>
                                            <p:attrNameLst>
                                              <p:attrName>r</p:attrName>
                                            </p:attrNameLst>
                                          </p:cBhvr>
                                        </p:animRot>
                                      </p:childTnLst>
                                    </p:cTn>
                                  </p:par>
                                  <p:par>
                                    <p:cTn id="40" presetID="2" presetClass="entr" presetSubtype="4"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500" fill="hold"/>
                                            <p:tgtEl>
                                              <p:spTgt spid="40"/>
                                            </p:tgtEl>
                                            <p:attrNameLst>
                                              <p:attrName>ppt_x</p:attrName>
                                            </p:attrNameLst>
                                          </p:cBhvr>
                                          <p:tavLst>
                                            <p:tav tm="0">
                                              <p:val>
                                                <p:strVal val="#ppt_x"/>
                                              </p:val>
                                            </p:tav>
                                            <p:tav tm="100000">
                                              <p:val>
                                                <p:strVal val="#ppt_x"/>
                                              </p:val>
                                            </p:tav>
                                          </p:tavLst>
                                        </p:anim>
                                        <p:anim calcmode="lin" valueType="num">
                                          <p:cBhvr additive="base">
                                            <p:cTn id="43" dur="500" fill="hold"/>
                                            <p:tgtEl>
                                              <p:spTgt spid="40"/>
                                            </p:tgtEl>
                                            <p:attrNameLst>
                                              <p:attrName>ppt_y</p:attrName>
                                            </p:attrNameLst>
                                          </p:cBhvr>
                                          <p:tavLst>
                                            <p:tav tm="0">
                                              <p:val>
                                                <p:strVal val="1+#ppt_h/2"/>
                                              </p:val>
                                            </p:tav>
                                            <p:tav tm="100000">
                                              <p:val>
                                                <p:strVal val="#ppt_y"/>
                                              </p:val>
                                            </p:tav>
                                          </p:tavLst>
                                        </p:anim>
                                      </p:childTnLst>
                                    </p:cTn>
                                  </p:par>
                                </p:childTnLst>
                              </p:cTn>
                            </p:par>
                            <p:par>
                              <p:cTn id="44" fill="hold">
                                <p:stCondLst>
                                  <p:cond delay="7930"/>
                                </p:stCondLst>
                                <p:childTnLst>
                                  <p:par>
                                    <p:cTn id="45" presetID="2" presetClass="entr" presetSubtype="4" fill="hold" grpId="0" nodeType="afterEffect" p14:presetBounceEnd="78000">
                                      <p:stCondLst>
                                        <p:cond delay="0"/>
                                      </p:stCondLst>
                                      <p:childTnLst>
                                        <p:set>
                                          <p:cBhvr>
                                            <p:cTn id="46" dur="1" fill="hold">
                                              <p:stCondLst>
                                                <p:cond delay="0"/>
                                              </p:stCondLst>
                                            </p:cTn>
                                            <p:tgtEl>
                                              <p:spTgt spid="42"/>
                                            </p:tgtEl>
                                            <p:attrNameLst>
                                              <p:attrName>style.visibility</p:attrName>
                                            </p:attrNameLst>
                                          </p:cBhvr>
                                          <p:to>
                                            <p:strVal val="visible"/>
                                          </p:to>
                                        </p:set>
                                        <p:anim calcmode="lin" valueType="num" p14:bounceEnd="78000">
                                          <p:cBhvr additive="base">
                                            <p:cTn id="47" dur="2000" fill="hold"/>
                                            <p:tgtEl>
                                              <p:spTgt spid="42"/>
                                            </p:tgtEl>
                                            <p:attrNameLst>
                                              <p:attrName>ppt_x</p:attrName>
                                            </p:attrNameLst>
                                          </p:cBhvr>
                                          <p:tavLst>
                                            <p:tav tm="0">
                                              <p:val>
                                                <p:strVal val="#ppt_x"/>
                                              </p:val>
                                            </p:tav>
                                            <p:tav tm="100000">
                                              <p:val>
                                                <p:strVal val="#ppt_x"/>
                                              </p:val>
                                            </p:tav>
                                          </p:tavLst>
                                        </p:anim>
                                        <p:anim calcmode="lin" valueType="num" p14:bounceEnd="78000">
                                          <p:cBhvr additive="base">
                                            <p:cTn id="48" dur="2000" fill="hold"/>
                                            <p:tgtEl>
                                              <p:spTgt spid="4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14:presetBounceEnd="78000">
                                      <p:stCondLst>
                                        <p:cond delay="0"/>
                                      </p:stCondLst>
                                      <p:childTnLst>
                                        <p:set>
                                          <p:cBhvr>
                                            <p:cTn id="50" dur="1" fill="hold">
                                              <p:stCondLst>
                                                <p:cond delay="0"/>
                                              </p:stCondLst>
                                            </p:cTn>
                                            <p:tgtEl>
                                              <p:spTgt spid="43"/>
                                            </p:tgtEl>
                                            <p:attrNameLst>
                                              <p:attrName>style.visibility</p:attrName>
                                            </p:attrNameLst>
                                          </p:cBhvr>
                                          <p:to>
                                            <p:strVal val="visible"/>
                                          </p:to>
                                        </p:set>
                                        <p:anim calcmode="lin" valueType="num" p14:bounceEnd="78000">
                                          <p:cBhvr additive="base">
                                            <p:cTn id="51" dur="2000" fill="hold"/>
                                            <p:tgtEl>
                                              <p:spTgt spid="43"/>
                                            </p:tgtEl>
                                            <p:attrNameLst>
                                              <p:attrName>ppt_x</p:attrName>
                                            </p:attrNameLst>
                                          </p:cBhvr>
                                          <p:tavLst>
                                            <p:tav tm="0">
                                              <p:val>
                                                <p:strVal val="#ppt_x"/>
                                              </p:val>
                                            </p:tav>
                                            <p:tav tm="100000">
                                              <p:val>
                                                <p:strVal val="#ppt_x"/>
                                              </p:val>
                                            </p:tav>
                                          </p:tavLst>
                                        </p:anim>
                                        <p:anim calcmode="lin" valueType="num" p14:bounceEnd="78000">
                                          <p:cBhvr additive="base">
                                            <p:cTn id="52" dur="2000" fill="hold"/>
                                            <p:tgtEl>
                                              <p:spTgt spid="4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14:presetBounceEnd="78000">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14:bounceEnd="78000">
                                          <p:cBhvr additive="base">
                                            <p:cTn id="55" dur="2000" fill="hold"/>
                                            <p:tgtEl>
                                              <p:spTgt spid="44"/>
                                            </p:tgtEl>
                                            <p:attrNameLst>
                                              <p:attrName>ppt_x</p:attrName>
                                            </p:attrNameLst>
                                          </p:cBhvr>
                                          <p:tavLst>
                                            <p:tav tm="0">
                                              <p:val>
                                                <p:strVal val="#ppt_x"/>
                                              </p:val>
                                            </p:tav>
                                            <p:tav tm="100000">
                                              <p:val>
                                                <p:strVal val="#ppt_x"/>
                                              </p:val>
                                            </p:tav>
                                          </p:tavLst>
                                        </p:anim>
                                        <p:anim calcmode="lin" valueType="num" p14:bounceEnd="78000">
                                          <p:cBhvr additive="base">
                                            <p:cTn id="56" dur="2000" fill="hold"/>
                                            <p:tgtEl>
                                              <p:spTgt spid="4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14:presetBounceEnd="78000">
                                      <p:stCondLst>
                                        <p:cond delay="0"/>
                                      </p:stCondLst>
                                      <p:childTnLst>
                                        <p:set>
                                          <p:cBhvr>
                                            <p:cTn id="58" dur="1" fill="hold">
                                              <p:stCondLst>
                                                <p:cond delay="0"/>
                                              </p:stCondLst>
                                            </p:cTn>
                                            <p:tgtEl>
                                              <p:spTgt spid="45"/>
                                            </p:tgtEl>
                                            <p:attrNameLst>
                                              <p:attrName>style.visibility</p:attrName>
                                            </p:attrNameLst>
                                          </p:cBhvr>
                                          <p:to>
                                            <p:strVal val="visible"/>
                                          </p:to>
                                        </p:set>
                                        <p:anim calcmode="lin" valueType="num" p14:bounceEnd="78000">
                                          <p:cBhvr additive="base">
                                            <p:cTn id="59" dur="2000" fill="hold"/>
                                            <p:tgtEl>
                                              <p:spTgt spid="45"/>
                                            </p:tgtEl>
                                            <p:attrNameLst>
                                              <p:attrName>ppt_x</p:attrName>
                                            </p:attrNameLst>
                                          </p:cBhvr>
                                          <p:tavLst>
                                            <p:tav tm="0">
                                              <p:val>
                                                <p:strVal val="#ppt_x"/>
                                              </p:val>
                                            </p:tav>
                                            <p:tav tm="100000">
                                              <p:val>
                                                <p:strVal val="#ppt_x"/>
                                              </p:val>
                                            </p:tav>
                                          </p:tavLst>
                                        </p:anim>
                                        <p:anim calcmode="lin" valueType="num" p14:bounceEnd="78000">
                                          <p:cBhvr additive="base">
                                            <p:cTn id="60" dur="2000" fill="hold"/>
                                            <p:tgtEl>
                                              <p:spTgt spid="4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14:presetBounceEnd="78000">
                                      <p:stCondLst>
                                        <p:cond delay="0"/>
                                      </p:stCondLst>
                                      <p:childTnLst>
                                        <p:set>
                                          <p:cBhvr>
                                            <p:cTn id="62" dur="1" fill="hold">
                                              <p:stCondLst>
                                                <p:cond delay="0"/>
                                              </p:stCondLst>
                                            </p:cTn>
                                            <p:tgtEl>
                                              <p:spTgt spid="46"/>
                                            </p:tgtEl>
                                            <p:attrNameLst>
                                              <p:attrName>style.visibility</p:attrName>
                                            </p:attrNameLst>
                                          </p:cBhvr>
                                          <p:to>
                                            <p:strVal val="visible"/>
                                          </p:to>
                                        </p:set>
                                        <p:anim calcmode="lin" valueType="num" p14:bounceEnd="78000">
                                          <p:cBhvr additive="base">
                                            <p:cTn id="63" dur="2000" fill="hold"/>
                                            <p:tgtEl>
                                              <p:spTgt spid="46"/>
                                            </p:tgtEl>
                                            <p:attrNameLst>
                                              <p:attrName>ppt_x</p:attrName>
                                            </p:attrNameLst>
                                          </p:cBhvr>
                                          <p:tavLst>
                                            <p:tav tm="0">
                                              <p:val>
                                                <p:strVal val="#ppt_x"/>
                                              </p:val>
                                            </p:tav>
                                            <p:tav tm="100000">
                                              <p:val>
                                                <p:strVal val="#ppt_x"/>
                                              </p:val>
                                            </p:tav>
                                          </p:tavLst>
                                        </p:anim>
                                        <p:anim calcmode="lin" valueType="num" p14:bounceEnd="78000">
                                          <p:cBhvr additive="base">
                                            <p:cTn id="64" dur="2000" fill="hold"/>
                                            <p:tgtEl>
                                              <p:spTgt spid="4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14:presetBounceEnd="78000">
                                      <p:stCondLst>
                                        <p:cond delay="0"/>
                                      </p:stCondLst>
                                      <p:childTnLst>
                                        <p:set>
                                          <p:cBhvr>
                                            <p:cTn id="66" dur="1" fill="hold">
                                              <p:stCondLst>
                                                <p:cond delay="0"/>
                                              </p:stCondLst>
                                            </p:cTn>
                                            <p:tgtEl>
                                              <p:spTgt spid="47"/>
                                            </p:tgtEl>
                                            <p:attrNameLst>
                                              <p:attrName>style.visibility</p:attrName>
                                            </p:attrNameLst>
                                          </p:cBhvr>
                                          <p:to>
                                            <p:strVal val="visible"/>
                                          </p:to>
                                        </p:set>
                                        <p:anim calcmode="lin" valueType="num" p14:bounceEnd="78000">
                                          <p:cBhvr additive="base">
                                            <p:cTn id="67" dur="2000" fill="hold"/>
                                            <p:tgtEl>
                                              <p:spTgt spid="47"/>
                                            </p:tgtEl>
                                            <p:attrNameLst>
                                              <p:attrName>ppt_x</p:attrName>
                                            </p:attrNameLst>
                                          </p:cBhvr>
                                          <p:tavLst>
                                            <p:tav tm="0">
                                              <p:val>
                                                <p:strVal val="#ppt_x"/>
                                              </p:val>
                                            </p:tav>
                                            <p:tav tm="100000">
                                              <p:val>
                                                <p:strVal val="#ppt_x"/>
                                              </p:val>
                                            </p:tav>
                                          </p:tavLst>
                                        </p:anim>
                                        <p:anim calcmode="lin" valueType="num" p14:bounceEnd="78000">
                                          <p:cBhvr additive="base">
                                            <p:cTn id="68" dur="20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38" grpId="0" build="p"/>
          <p:bldP spid="39" grpId="0"/>
          <p:bldP spid="39" grpId="1"/>
          <p:bldP spid="40" grpId="0" animBg="1"/>
          <p:bldP spid="42" grpId="0" animBg="1"/>
          <p:bldP spid="43" grpId="0" animBg="1"/>
          <p:bldP spid="44" grpId="0" animBg="1"/>
          <p:bldP spid="45" grpId="0" animBg="1"/>
          <p:bldP spid="46" grpId="0" animBg="1"/>
          <p:bldP spid="47" grpId="0" animBg="1"/>
        </p:bldLst>
      </p:timing>
    </mc:Choice>
    <mc:Fallback xmlns="">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38">
                                                <p:txEl>
                                                  <p:pRg st="0" end="0"/>
                                                </p:txEl>
                                              </p:spTgt>
                                            </p:tgtEl>
                                            <p:attrNameLst>
                                              <p:attrName>style.visibility</p:attrName>
                                            </p:attrNameLst>
                                          </p:cBhvr>
                                          <p:to>
                                            <p:strVal val="visible"/>
                                          </p:to>
                                        </p:set>
                                        <p:animEffect transition="in" filter="dissolve">
                                          <p:cBhvr>
                                            <p:cTn id="26" dur="500"/>
                                            <p:tgtEl>
                                              <p:spTgt spid="38">
                                                <p:txEl>
                                                  <p:pRg st="0" end="0"/>
                                                </p:txEl>
                                              </p:spTgt>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left)">
                                          <p:cBhvr>
                                            <p:cTn id="30" dur="500"/>
                                            <p:tgtEl>
                                              <p:spTgt spid="41"/>
                                            </p:tgtEl>
                                          </p:cBhvr>
                                        </p:animEffect>
                                      </p:childTnLst>
                                    </p:cTn>
                                  </p:par>
                                </p:childTnLst>
                              </p:cTn>
                            </p:par>
                            <p:par>
                              <p:cTn id="31" fill="hold">
                                <p:stCondLst>
                                  <p:cond delay="1500"/>
                                </p:stCondLst>
                                <p:childTnLst>
                                  <p:par>
                                    <p:cTn id="32" presetID="22" presetClass="entr" presetSubtype="8" fill="hold" grpId="0" nodeType="afterEffect">
                                      <p:stCondLst>
                                        <p:cond delay="0"/>
                                      </p:stCondLst>
                                      <p:iterate type="lt">
                                        <p:tmPct val="30000"/>
                                      </p:iterate>
                                      <p:childTnLst>
                                        <p:set>
                                          <p:cBhvr>
                                            <p:cTn id="33" dur="1" fill="hold">
                                              <p:stCondLst>
                                                <p:cond delay="0"/>
                                              </p:stCondLst>
                                            </p:cTn>
                                            <p:tgtEl>
                                              <p:spTgt spid="39"/>
                                            </p:tgtEl>
                                            <p:attrNameLst>
                                              <p:attrName>style.visibility</p:attrName>
                                            </p:attrNameLst>
                                          </p:cBhvr>
                                          <p:to>
                                            <p:strVal val="visible"/>
                                          </p:to>
                                        </p:set>
                                        <p:animEffect transition="in" filter="wipe(left)">
                                          <p:cBhvr>
                                            <p:cTn id="34" dur="100"/>
                                            <p:tgtEl>
                                              <p:spTgt spid="39"/>
                                            </p:tgtEl>
                                          </p:cBhvr>
                                        </p:animEffect>
                                      </p:childTnLst>
                                    </p:cTn>
                                  </p:par>
                                  <p:par>
                                    <p:cTn id="35" presetID="36" presetClass="emph" presetSubtype="0" fill="hold" grpId="1" nodeType="withEffect">
                                      <p:stCondLst>
                                        <p:cond delay="0"/>
                                      </p:stCondLst>
                                      <p:iterate type="lt">
                                        <p:tmPct val="30000"/>
                                      </p:iterate>
                                      <p:childTnLst>
                                        <p:animScale>
                                          <p:cBhvr>
                                            <p:cTn id="36" dur="50" autoRev="1" fill="hold">
                                              <p:stCondLst>
                                                <p:cond delay="0"/>
                                              </p:stCondLst>
                                            </p:cTn>
                                            <p:tgtEl>
                                              <p:spTgt spid="39"/>
                                            </p:tgtEl>
                                          </p:cBhvr>
                                          <p:to x="80000" y="100000"/>
                                        </p:animScale>
                                        <p:anim by="(#ppt_w*0.10)" calcmode="lin" valueType="num">
                                          <p:cBhvr>
                                            <p:cTn id="37" dur="50" autoRev="1" fill="hold">
                                              <p:stCondLst>
                                                <p:cond delay="0"/>
                                              </p:stCondLst>
                                            </p:cTn>
                                            <p:tgtEl>
                                              <p:spTgt spid="39"/>
                                            </p:tgtEl>
                                            <p:attrNameLst>
                                              <p:attrName>ppt_x</p:attrName>
                                            </p:attrNameLst>
                                          </p:cBhvr>
                                        </p:anim>
                                        <p:anim by="(-#ppt_w*0.10)" calcmode="lin" valueType="num">
                                          <p:cBhvr>
                                            <p:cTn id="38" dur="50" autoRev="1" fill="hold">
                                              <p:stCondLst>
                                                <p:cond delay="0"/>
                                              </p:stCondLst>
                                            </p:cTn>
                                            <p:tgtEl>
                                              <p:spTgt spid="39"/>
                                            </p:tgtEl>
                                            <p:attrNameLst>
                                              <p:attrName>ppt_y</p:attrName>
                                            </p:attrNameLst>
                                          </p:cBhvr>
                                        </p:anim>
                                        <p:animRot by="-480000">
                                          <p:cBhvr>
                                            <p:cTn id="39" dur="50" autoRev="1" fill="hold">
                                              <p:stCondLst>
                                                <p:cond delay="0"/>
                                              </p:stCondLst>
                                            </p:cTn>
                                            <p:tgtEl>
                                              <p:spTgt spid="39"/>
                                            </p:tgtEl>
                                            <p:attrNameLst>
                                              <p:attrName>r</p:attrName>
                                            </p:attrNameLst>
                                          </p:cBhvr>
                                        </p:animRot>
                                      </p:childTnLst>
                                    </p:cTn>
                                  </p:par>
                                  <p:par>
                                    <p:cTn id="40" presetID="2" presetClass="entr" presetSubtype="4"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500" fill="hold"/>
                                            <p:tgtEl>
                                              <p:spTgt spid="40"/>
                                            </p:tgtEl>
                                            <p:attrNameLst>
                                              <p:attrName>ppt_x</p:attrName>
                                            </p:attrNameLst>
                                          </p:cBhvr>
                                          <p:tavLst>
                                            <p:tav tm="0">
                                              <p:val>
                                                <p:strVal val="#ppt_x"/>
                                              </p:val>
                                            </p:tav>
                                            <p:tav tm="100000">
                                              <p:val>
                                                <p:strVal val="#ppt_x"/>
                                              </p:val>
                                            </p:tav>
                                          </p:tavLst>
                                        </p:anim>
                                        <p:anim calcmode="lin" valueType="num">
                                          <p:cBhvr additive="base">
                                            <p:cTn id="43" dur="500" fill="hold"/>
                                            <p:tgtEl>
                                              <p:spTgt spid="40"/>
                                            </p:tgtEl>
                                            <p:attrNameLst>
                                              <p:attrName>ppt_y</p:attrName>
                                            </p:attrNameLst>
                                          </p:cBhvr>
                                          <p:tavLst>
                                            <p:tav tm="0">
                                              <p:val>
                                                <p:strVal val="1+#ppt_h/2"/>
                                              </p:val>
                                            </p:tav>
                                            <p:tav tm="100000">
                                              <p:val>
                                                <p:strVal val="#ppt_y"/>
                                              </p:val>
                                            </p:tav>
                                          </p:tavLst>
                                        </p:anim>
                                      </p:childTnLst>
                                    </p:cTn>
                                  </p:par>
                                </p:childTnLst>
                              </p:cTn>
                            </p:par>
                            <p:par>
                              <p:cTn id="44" fill="hold">
                                <p:stCondLst>
                                  <p:cond delay="7930"/>
                                </p:stCondLst>
                                <p:childTnLst>
                                  <p:par>
                                    <p:cTn id="45" presetID="2" presetClass="entr" presetSubtype="4" fill="hold" grpId="0" nodeType="afterEffect">
                                      <p:stCondLst>
                                        <p:cond delay="0"/>
                                      </p:stCondLst>
                                      <p:childTnLst>
                                        <p:set>
                                          <p:cBhvr>
                                            <p:cTn id="46" dur="1" fill="hold">
                                              <p:stCondLst>
                                                <p:cond delay="0"/>
                                              </p:stCondLst>
                                            </p:cTn>
                                            <p:tgtEl>
                                              <p:spTgt spid="42"/>
                                            </p:tgtEl>
                                            <p:attrNameLst>
                                              <p:attrName>style.visibility</p:attrName>
                                            </p:attrNameLst>
                                          </p:cBhvr>
                                          <p:to>
                                            <p:strVal val="visible"/>
                                          </p:to>
                                        </p:set>
                                        <p:anim calcmode="lin" valueType="num">
                                          <p:cBhvr additive="base">
                                            <p:cTn id="47" dur="2000" fill="hold"/>
                                            <p:tgtEl>
                                              <p:spTgt spid="42"/>
                                            </p:tgtEl>
                                            <p:attrNameLst>
                                              <p:attrName>ppt_x</p:attrName>
                                            </p:attrNameLst>
                                          </p:cBhvr>
                                          <p:tavLst>
                                            <p:tav tm="0">
                                              <p:val>
                                                <p:strVal val="#ppt_x"/>
                                              </p:val>
                                            </p:tav>
                                            <p:tav tm="100000">
                                              <p:val>
                                                <p:strVal val="#ppt_x"/>
                                              </p:val>
                                            </p:tav>
                                          </p:tavLst>
                                        </p:anim>
                                        <p:anim calcmode="lin" valueType="num">
                                          <p:cBhvr additive="base">
                                            <p:cTn id="48" dur="2000" fill="hold"/>
                                            <p:tgtEl>
                                              <p:spTgt spid="4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anim calcmode="lin" valueType="num">
                                          <p:cBhvr additive="base">
                                            <p:cTn id="51" dur="2000" fill="hold"/>
                                            <p:tgtEl>
                                              <p:spTgt spid="43"/>
                                            </p:tgtEl>
                                            <p:attrNameLst>
                                              <p:attrName>ppt_x</p:attrName>
                                            </p:attrNameLst>
                                          </p:cBhvr>
                                          <p:tavLst>
                                            <p:tav tm="0">
                                              <p:val>
                                                <p:strVal val="#ppt_x"/>
                                              </p:val>
                                            </p:tav>
                                            <p:tav tm="100000">
                                              <p:val>
                                                <p:strVal val="#ppt_x"/>
                                              </p:val>
                                            </p:tav>
                                          </p:tavLst>
                                        </p:anim>
                                        <p:anim calcmode="lin" valueType="num">
                                          <p:cBhvr additive="base">
                                            <p:cTn id="52" dur="2000" fill="hold"/>
                                            <p:tgtEl>
                                              <p:spTgt spid="4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2000" fill="hold"/>
                                            <p:tgtEl>
                                              <p:spTgt spid="44"/>
                                            </p:tgtEl>
                                            <p:attrNameLst>
                                              <p:attrName>ppt_x</p:attrName>
                                            </p:attrNameLst>
                                          </p:cBhvr>
                                          <p:tavLst>
                                            <p:tav tm="0">
                                              <p:val>
                                                <p:strVal val="#ppt_x"/>
                                              </p:val>
                                            </p:tav>
                                            <p:tav tm="100000">
                                              <p:val>
                                                <p:strVal val="#ppt_x"/>
                                              </p:val>
                                            </p:tav>
                                          </p:tavLst>
                                        </p:anim>
                                        <p:anim calcmode="lin" valueType="num">
                                          <p:cBhvr additive="base">
                                            <p:cTn id="56" dur="2000" fill="hold"/>
                                            <p:tgtEl>
                                              <p:spTgt spid="4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5"/>
                                            </p:tgtEl>
                                            <p:attrNameLst>
                                              <p:attrName>style.visibility</p:attrName>
                                            </p:attrNameLst>
                                          </p:cBhvr>
                                          <p:to>
                                            <p:strVal val="visible"/>
                                          </p:to>
                                        </p:set>
                                        <p:anim calcmode="lin" valueType="num">
                                          <p:cBhvr additive="base">
                                            <p:cTn id="59" dur="2000" fill="hold"/>
                                            <p:tgtEl>
                                              <p:spTgt spid="45"/>
                                            </p:tgtEl>
                                            <p:attrNameLst>
                                              <p:attrName>ppt_x</p:attrName>
                                            </p:attrNameLst>
                                          </p:cBhvr>
                                          <p:tavLst>
                                            <p:tav tm="0">
                                              <p:val>
                                                <p:strVal val="#ppt_x"/>
                                              </p:val>
                                            </p:tav>
                                            <p:tav tm="100000">
                                              <p:val>
                                                <p:strVal val="#ppt_x"/>
                                              </p:val>
                                            </p:tav>
                                          </p:tavLst>
                                        </p:anim>
                                        <p:anim calcmode="lin" valueType="num">
                                          <p:cBhvr additive="base">
                                            <p:cTn id="60" dur="2000" fill="hold"/>
                                            <p:tgtEl>
                                              <p:spTgt spid="4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6"/>
                                            </p:tgtEl>
                                            <p:attrNameLst>
                                              <p:attrName>style.visibility</p:attrName>
                                            </p:attrNameLst>
                                          </p:cBhvr>
                                          <p:to>
                                            <p:strVal val="visible"/>
                                          </p:to>
                                        </p:set>
                                        <p:anim calcmode="lin" valueType="num">
                                          <p:cBhvr additive="base">
                                            <p:cTn id="63" dur="2000" fill="hold"/>
                                            <p:tgtEl>
                                              <p:spTgt spid="46"/>
                                            </p:tgtEl>
                                            <p:attrNameLst>
                                              <p:attrName>ppt_x</p:attrName>
                                            </p:attrNameLst>
                                          </p:cBhvr>
                                          <p:tavLst>
                                            <p:tav tm="0">
                                              <p:val>
                                                <p:strVal val="#ppt_x"/>
                                              </p:val>
                                            </p:tav>
                                            <p:tav tm="100000">
                                              <p:val>
                                                <p:strVal val="#ppt_x"/>
                                              </p:val>
                                            </p:tav>
                                          </p:tavLst>
                                        </p:anim>
                                        <p:anim calcmode="lin" valueType="num">
                                          <p:cBhvr additive="base">
                                            <p:cTn id="64" dur="2000" fill="hold"/>
                                            <p:tgtEl>
                                              <p:spTgt spid="4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7"/>
                                            </p:tgtEl>
                                            <p:attrNameLst>
                                              <p:attrName>style.visibility</p:attrName>
                                            </p:attrNameLst>
                                          </p:cBhvr>
                                          <p:to>
                                            <p:strVal val="visible"/>
                                          </p:to>
                                        </p:set>
                                        <p:anim calcmode="lin" valueType="num">
                                          <p:cBhvr additive="base">
                                            <p:cTn id="67" dur="2000" fill="hold"/>
                                            <p:tgtEl>
                                              <p:spTgt spid="47"/>
                                            </p:tgtEl>
                                            <p:attrNameLst>
                                              <p:attrName>ppt_x</p:attrName>
                                            </p:attrNameLst>
                                          </p:cBhvr>
                                          <p:tavLst>
                                            <p:tav tm="0">
                                              <p:val>
                                                <p:strVal val="#ppt_x"/>
                                              </p:val>
                                            </p:tav>
                                            <p:tav tm="100000">
                                              <p:val>
                                                <p:strVal val="#ppt_x"/>
                                              </p:val>
                                            </p:tav>
                                          </p:tavLst>
                                        </p:anim>
                                        <p:anim calcmode="lin" valueType="num">
                                          <p:cBhvr additive="base">
                                            <p:cTn id="68" dur="20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38" grpId="0" build="p"/>
          <p:bldP spid="39" grpId="0"/>
          <p:bldP spid="39" grpId="1"/>
          <p:bldP spid="40" grpId="0" animBg="1"/>
          <p:bldP spid="42" grpId="0" animBg="1"/>
          <p:bldP spid="43" grpId="0" animBg="1"/>
          <p:bldP spid="44" grpId="0" animBg="1"/>
          <p:bldP spid="45" grpId="0" animBg="1"/>
          <p:bldP spid="46" grpId="0" animBg="1"/>
          <p:bldP spid="47" grpId="0" animBg="1"/>
        </p:bldLst>
      </p:timing>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94196"/>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94196"/>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77254"/>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项目实现与测试</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07</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1" name="TextBox 108"/>
          <p:cNvSpPr txBox="1">
            <a:spLocks noChangeArrowheads="1"/>
          </p:cNvSpPr>
          <p:nvPr/>
        </p:nvSpPr>
        <p:spPr bwMode="auto">
          <a:xfrm>
            <a:off x="4488873" y="1591647"/>
            <a:ext cx="24929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600" b="1" dirty="0">
                <a:latin typeface="微软雅黑" pitchFamily="34" charset="-122"/>
                <a:ea typeface="微软雅黑" pitchFamily="34" charset="-122"/>
              </a:rPr>
              <a:t>用户手册：</a:t>
            </a:r>
            <a:endParaRPr lang="en-US" altLang="zh-CN" sz="3600" dirty="0">
              <a:latin typeface="微软雅黑" panose="020B0503020204020204" pitchFamily="34" charset="-122"/>
              <a:ea typeface="微软雅黑" panose="020B0503020204020204" pitchFamily="34" charset="-122"/>
            </a:endParaRPr>
          </a:p>
        </p:txBody>
      </p:sp>
      <p:pic>
        <p:nvPicPr>
          <p:cNvPr id="5" name="图片 4">
            <a:hlinkClick r:id="rId3" action="ppaction://hlinkfile"/>
          </p:cNvPr>
          <p:cNvPicPr>
            <a:picLocks noChangeAspect="1"/>
          </p:cNvPicPr>
          <p:nvPr/>
        </p:nvPicPr>
        <p:blipFill>
          <a:blip r:embed="rId4"/>
          <a:stretch>
            <a:fillRect/>
          </a:stretch>
        </p:blipFill>
        <p:spPr>
          <a:xfrm>
            <a:off x="4544289" y="2318941"/>
            <a:ext cx="2124362" cy="2315902"/>
          </a:xfrm>
          <a:prstGeom prst="rect">
            <a:avLst/>
          </a:prstGeom>
          <a:ln>
            <a:solidFill>
              <a:srgbClr val="000000"/>
            </a:solidFill>
          </a:ln>
        </p:spPr>
      </p:pic>
    </p:spTree>
    <p:extLst>
      <p:ext uri="{BB962C8B-B14F-4D97-AF65-F5344CB8AC3E}">
        <p14:creationId xmlns:p14="http://schemas.microsoft.com/office/powerpoint/2010/main" val="34015436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11"/>
                                        </p:tgtEl>
                                        <p:attrNameLst>
                                          <p:attrName>style.visibility</p:attrName>
                                        </p:attrNameLst>
                                      </p:cBhvr>
                                      <p:to>
                                        <p:strVal val="visible"/>
                                      </p:to>
                                    </p:set>
                                    <p:anim calcmode="lin" valueType="num">
                                      <p:cBhvr>
                                        <p:cTn id="26" dur="4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7" dur="400" fill="hold"/>
                                        <p:tgtEl>
                                          <p:spTgt spid="11"/>
                                        </p:tgtEl>
                                        <p:attrNameLst>
                                          <p:attrName>ppt_y</p:attrName>
                                        </p:attrNameLst>
                                      </p:cBhvr>
                                      <p:tavLst>
                                        <p:tav tm="0">
                                          <p:val>
                                            <p:strVal val="#ppt_y"/>
                                          </p:val>
                                        </p:tav>
                                        <p:tav tm="100000">
                                          <p:val>
                                            <p:strVal val="#ppt_y"/>
                                          </p:val>
                                        </p:tav>
                                      </p:tavLst>
                                    </p:anim>
                                    <p:anim calcmode="lin" valueType="num">
                                      <p:cBhvr>
                                        <p:cTn id="28" dur="4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9" dur="4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0" dur="4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94196"/>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94196"/>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77254"/>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项目实现与测试</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07</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1" name="TextBox 108"/>
          <p:cNvSpPr txBox="1">
            <a:spLocks noChangeArrowheads="1"/>
          </p:cNvSpPr>
          <p:nvPr/>
        </p:nvSpPr>
        <p:spPr bwMode="auto">
          <a:xfrm>
            <a:off x="1068520" y="522318"/>
            <a:ext cx="24929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600" b="1" dirty="0">
                <a:latin typeface="微软雅黑" pitchFamily="34" charset="-122"/>
                <a:ea typeface="微软雅黑" pitchFamily="34" charset="-122"/>
              </a:rPr>
              <a:t>单元测试：</a:t>
            </a:r>
            <a:endParaRPr lang="en-US" altLang="zh-CN" sz="36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304800" y="1238545"/>
            <a:ext cx="5267280" cy="4762498"/>
          </a:xfrm>
          <a:prstGeom prst="rect">
            <a:avLst/>
          </a:prstGeom>
          <a:ln>
            <a:solidFill>
              <a:schemeClr val="tx1"/>
            </a:solidFill>
          </a:ln>
        </p:spPr>
      </p:pic>
      <p:pic>
        <p:nvPicPr>
          <p:cNvPr id="10" name="图片 9"/>
          <p:cNvPicPr>
            <a:picLocks noChangeAspect="1"/>
          </p:cNvPicPr>
          <p:nvPr/>
        </p:nvPicPr>
        <p:blipFill>
          <a:blip r:embed="rId4"/>
          <a:stretch>
            <a:fillRect/>
          </a:stretch>
        </p:blipFill>
        <p:spPr>
          <a:xfrm>
            <a:off x="5940459" y="1238546"/>
            <a:ext cx="5264082" cy="4800010"/>
          </a:xfrm>
          <a:prstGeom prst="rect">
            <a:avLst/>
          </a:prstGeom>
          <a:ln>
            <a:solidFill>
              <a:schemeClr val="tx1"/>
            </a:solidFill>
          </a:ln>
        </p:spPr>
      </p:pic>
    </p:spTree>
    <p:extLst>
      <p:ext uri="{BB962C8B-B14F-4D97-AF65-F5344CB8AC3E}">
        <p14:creationId xmlns:p14="http://schemas.microsoft.com/office/powerpoint/2010/main" val="29667035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11"/>
                                        </p:tgtEl>
                                        <p:attrNameLst>
                                          <p:attrName>style.visibility</p:attrName>
                                        </p:attrNameLst>
                                      </p:cBhvr>
                                      <p:to>
                                        <p:strVal val="visible"/>
                                      </p:to>
                                    </p:set>
                                    <p:anim calcmode="lin" valueType="num">
                                      <p:cBhvr>
                                        <p:cTn id="26" dur="4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7" dur="400" fill="hold"/>
                                        <p:tgtEl>
                                          <p:spTgt spid="11"/>
                                        </p:tgtEl>
                                        <p:attrNameLst>
                                          <p:attrName>ppt_y</p:attrName>
                                        </p:attrNameLst>
                                      </p:cBhvr>
                                      <p:tavLst>
                                        <p:tav tm="0">
                                          <p:val>
                                            <p:strVal val="#ppt_y"/>
                                          </p:val>
                                        </p:tav>
                                        <p:tav tm="100000">
                                          <p:val>
                                            <p:strVal val="#ppt_y"/>
                                          </p:val>
                                        </p:tav>
                                      </p:tavLst>
                                    </p:anim>
                                    <p:anim calcmode="lin" valueType="num">
                                      <p:cBhvr>
                                        <p:cTn id="28" dur="4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9" dur="4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0" dur="4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94196"/>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94196"/>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77254"/>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项目实现与测试</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07</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1" name="TextBox 108"/>
          <p:cNvSpPr txBox="1">
            <a:spLocks noChangeArrowheads="1"/>
          </p:cNvSpPr>
          <p:nvPr/>
        </p:nvSpPr>
        <p:spPr bwMode="auto">
          <a:xfrm>
            <a:off x="850992" y="788879"/>
            <a:ext cx="43396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600" b="1" dirty="0">
                <a:latin typeface="微软雅黑" pitchFamily="34" charset="-122"/>
                <a:ea typeface="微软雅黑" pitchFamily="34" charset="-122"/>
              </a:rPr>
              <a:t>部分单元测试用例：</a:t>
            </a:r>
            <a:endParaRPr lang="en-US" altLang="zh-CN" sz="36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rotWithShape="1">
          <a:blip r:embed="rId3"/>
          <a:srcRect b="49161"/>
          <a:stretch/>
        </p:blipFill>
        <p:spPr>
          <a:xfrm>
            <a:off x="159658" y="1863026"/>
            <a:ext cx="5821588" cy="3580158"/>
          </a:xfrm>
          <a:prstGeom prst="rect">
            <a:avLst/>
          </a:prstGeom>
          <a:ln>
            <a:solidFill>
              <a:srgbClr val="000000"/>
            </a:solidFill>
          </a:ln>
        </p:spPr>
      </p:pic>
      <p:pic>
        <p:nvPicPr>
          <p:cNvPr id="12" name="图片 11"/>
          <p:cNvPicPr>
            <a:picLocks noChangeAspect="1"/>
          </p:cNvPicPr>
          <p:nvPr/>
        </p:nvPicPr>
        <p:blipFill rotWithShape="1">
          <a:blip r:embed="rId3"/>
          <a:srcRect t="50803"/>
          <a:stretch/>
        </p:blipFill>
        <p:spPr>
          <a:xfrm>
            <a:off x="6199600" y="1978674"/>
            <a:ext cx="5821588" cy="3464510"/>
          </a:xfrm>
          <a:prstGeom prst="rect">
            <a:avLst/>
          </a:prstGeom>
          <a:ln>
            <a:solidFill>
              <a:srgbClr val="000000"/>
            </a:solidFill>
          </a:ln>
        </p:spPr>
      </p:pic>
    </p:spTree>
    <p:extLst>
      <p:ext uri="{BB962C8B-B14F-4D97-AF65-F5344CB8AC3E}">
        <p14:creationId xmlns:p14="http://schemas.microsoft.com/office/powerpoint/2010/main" val="1750503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11"/>
                                        </p:tgtEl>
                                        <p:attrNameLst>
                                          <p:attrName>style.visibility</p:attrName>
                                        </p:attrNameLst>
                                      </p:cBhvr>
                                      <p:to>
                                        <p:strVal val="visible"/>
                                      </p:to>
                                    </p:set>
                                    <p:anim calcmode="lin" valueType="num">
                                      <p:cBhvr>
                                        <p:cTn id="26" dur="4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7" dur="400" fill="hold"/>
                                        <p:tgtEl>
                                          <p:spTgt spid="11"/>
                                        </p:tgtEl>
                                        <p:attrNameLst>
                                          <p:attrName>ppt_y</p:attrName>
                                        </p:attrNameLst>
                                      </p:cBhvr>
                                      <p:tavLst>
                                        <p:tav tm="0">
                                          <p:val>
                                            <p:strVal val="#ppt_y"/>
                                          </p:val>
                                        </p:tav>
                                        <p:tav tm="100000">
                                          <p:val>
                                            <p:strVal val="#ppt_y"/>
                                          </p:val>
                                        </p:tav>
                                      </p:tavLst>
                                    </p:anim>
                                    <p:anim calcmode="lin" valueType="num">
                                      <p:cBhvr>
                                        <p:cTn id="28" dur="4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9" dur="4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0" dur="4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94196"/>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94196"/>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77254"/>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项目实现与测试</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07</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1" name="TextBox 108"/>
          <p:cNvSpPr txBox="1">
            <a:spLocks noChangeArrowheads="1"/>
          </p:cNvSpPr>
          <p:nvPr/>
        </p:nvSpPr>
        <p:spPr bwMode="auto">
          <a:xfrm>
            <a:off x="64237" y="899458"/>
            <a:ext cx="59971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200" b="1" dirty="0" smtClean="0">
                <a:latin typeface="微软雅黑" pitchFamily="34" charset="-122"/>
                <a:ea typeface="微软雅黑" pitchFamily="34" charset="-122"/>
              </a:rPr>
              <a:t>系统测试</a:t>
            </a:r>
            <a:r>
              <a:rPr lang="en-US" altLang="zh-CN" sz="3200" b="1" dirty="0" smtClean="0">
                <a:latin typeface="微软雅黑" pitchFamily="34" charset="-122"/>
                <a:ea typeface="微软雅黑" pitchFamily="34" charset="-122"/>
              </a:rPr>
              <a:t>——</a:t>
            </a:r>
            <a:r>
              <a:rPr lang="zh-CN" altLang="en-US" sz="3200" b="1" dirty="0" smtClean="0">
                <a:latin typeface="微软雅黑" pitchFamily="34" charset="-122"/>
                <a:ea typeface="微软雅黑" pitchFamily="34" charset="-122"/>
              </a:rPr>
              <a:t>学生管理子系统：</a:t>
            </a:r>
            <a:endParaRPr lang="en-US" altLang="zh-CN" sz="3200" dirty="0">
              <a:latin typeface="微软雅黑" panose="020B0503020204020204" pitchFamily="34" charset="-122"/>
              <a:ea typeface="微软雅黑" panose="020B0503020204020204" pitchFamily="34" charset="-122"/>
            </a:endParaRPr>
          </a:p>
        </p:txBody>
      </p:sp>
      <p:pic>
        <p:nvPicPr>
          <p:cNvPr id="13" name="图片 12" descr="C:\Users\Jonesnow\Downloads\未命名文件 (5).png"/>
          <p:cNvPicPr/>
          <p:nvPr/>
        </p:nvPicPr>
        <p:blipFill>
          <a:blip r:embed="rId3">
            <a:extLst>
              <a:ext uri="{28A0092B-C50C-407E-A947-70E740481C1C}">
                <a14:useLocalDpi xmlns:a14="http://schemas.microsoft.com/office/drawing/2010/main" val="0"/>
              </a:ext>
            </a:extLst>
          </a:blip>
          <a:srcRect/>
          <a:stretch>
            <a:fillRect/>
          </a:stretch>
        </p:blipFill>
        <p:spPr bwMode="auto">
          <a:xfrm>
            <a:off x="304800" y="2117992"/>
            <a:ext cx="5274310" cy="3070225"/>
          </a:xfrm>
          <a:prstGeom prst="rect">
            <a:avLst/>
          </a:prstGeom>
          <a:noFill/>
          <a:ln>
            <a:noFill/>
          </a:ln>
        </p:spPr>
      </p:pic>
      <p:pic>
        <p:nvPicPr>
          <p:cNvPr id="10" name="图片 9"/>
          <p:cNvPicPr>
            <a:picLocks noChangeAspect="1"/>
          </p:cNvPicPr>
          <p:nvPr/>
        </p:nvPicPr>
        <p:blipFill>
          <a:blip r:embed="rId4"/>
          <a:stretch>
            <a:fillRect/>
          </a:stretch>
        </p:blipFill>
        <p:spPr>
          <a:xfrm>
            <a:off x="5789631" y="762000"/>
            <a:ext cx="6246644" cy="5626676"/>
          </a:xfrm>
          <a:prstGeom prst="rect">
            <a:avLst/>
          </a:prstGeom>
        </p:spPr>
      </p:pic>
    </p:spTree>
    <p:extLst>
      <p:ext uri="{BB962C8B-B14F-4D97-AF65-F5344CB8AC3E}">
        <p14:creationId xmlns:p14="http://schemas.microsoft.com/office/powerpoint/2010/main" val="36444090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11"/>
                                        </p:tgtEl>
                                        <p:attrNameLst>
                                          <p:attrName>style.visibility</p:attrName>
                                        </p:attrNameLst>
                                      </p:cBhvr>
                                      <p:to>
                                        <p:strVal val="visible"/>
                                      </p:to>
                                    </p:set>
                                    <p:anim calcmode="lin" valueType="num">
                                      <p:cBhvr>
                                        <p:cTn id="26" dur="4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7" dur="400" fill="hold"/>
                                        <p:tgtEl>
                                          <p:spTgt spid="11"/>
                                        </p:tgtEl>
                                        <p:attrNameLst>
                                          <p:attrName>ppt_y</p:attrName>
                                        </p:attrNameLst>
                                      </p:cBhvr>
                                      <p:tavLst>
                                        <p:tav tm="0">
                                          <p:val>
                                            <p:strVal val="#ppt_y"/>
                                          </p:val>
                                        </p:tav>
                                        <p:tav tm="100000">
                                          <p:val>
                                            <p:strVal val="#ppt_y"/>
                                          </p:val>
                                        </p:tav>
                                      </p:tavLst>
                                    </p:anim>
                                    <p:anim calcmode="lin" valueType="num">
                                      <p:cBhvr>
                                        <p:cTn id="28" dur="4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9" dur="4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0" dur="4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94196"/>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94196"/>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77254"/>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项目实现与测试</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07</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1" name="TextBox 108"/>
          <p:cNvSpPr txBox="1">
            <a:spLocks noChangeArrowheads="1"/>
          </p:cNvSpPr>
          <p:nvPr/>
        </p:nvSpPr>
        <p:spPr bwMode="auto">
          <a:xfrm>
            <a:off x="723197" y="531213"/>
            <a:ext cx="57983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600" b="1" dirty="0" smtClean="0">
                <a:latin typeface="微软雅黑" pitchFamily="34" charset="-122"/>
                <a:ea typeface="微软雅黑" pitchFamily="34" charset="-122"/>
              </a:rPr>
              <a:t>系统测试</a:t>
            </a:r>
            <a:r>
              <a:rPr lang="en-US" altLang="zh-CN" sz="3600" b="1" dirty="0" smtClean="0">
                <a:latin typeface="微软雅黑" pitchFamily="34" charset="-122"/>
                <a:ea typeface="微软雅黑" pitchFamily="34" charset="-122"/>
              </a:rPr>
              <a:t>——</a:t>
            </a:r>
            <a:r>
              <a:rPr lang="zh-CN" altLang="en-US" sz="3600" b="1" dirty="0" smtClean="0">
                <a:latin typeface="微软雅黑" pitchFamily="34" charset="-122"/>
                <a:ea typeface="微软雅黑" pitchFamily="34" charset="-122"/>
              </a:rPr>
              <a:t>通知子系统：</a:t>
            </a:r>
            <a:endParaRPr lang="en-US" altLang="zh-CN" sz="3600" dirty="0">
              <a:latin typeface="微软雅黑" panose="020B0503020204020204" pitchFamily="34" charset="-122"/>
              <a:ea typeface="微软雅黑" panose="020B0503020204020204" pitchFamily="34" charset="-122"/>
            </a:endParaRPr>
          </a:p>
        </p:txBody>
      </p:sp>
      <p:pic>
        <p:nvPicPr>
          <p:cNvPr id="12" name="图片 11" descr="C:\Users\Jonesnow\Downloads\未命名文件 (4).png"/>
          <p:cNvPicPr/>
          <p:nvPr/>
        </p:nvPicPr>
        <p:blipFill>
          <a:blip r:embed="rId3">
            <a:extLst>
              <a:ext uri="{28A0092B-C50C-407E-A947-70E740481C1C}">
                <a14:useLocalDpi xmlns:a14="http://schemas.microsoft.com/office/drawing/2010/main" val="0"/>
              </a:ext>
            </a:extLst>
          </a:blip>
          <a:srcRect/>
          <a:stretch>
            <a:fillRect/>
          </a:stretch>
        </p:blipFill>
        <p:spPr bwMode="auto">
          <a:xfrm>
            <a:off x="550863" y="1879867"/>
            <a:ext cx="5274310" cy="3463925"/>
          </a:xfrm>
          <a:prstGeom prst="rect">
            <a:avLst/>
          </a:prstGeom>
          <a:noFill/>
          <a:ln>
            <a:noFill/>
          </a:ln>
        </p:spPr>
      </p:pic>
      <p:pic>
        <p:nvPicPr>
          <p:cNvPr id="5" name="图片 4"/>
          <p:cNvPicPr>
            <a:picLocks noChangeAspect="1"/>
          </p:cNvPicPr>
          <p:nvPr/>
        </p:nvPicPr>
        <p:blipFill>
          <a:blip r:embed="rId4"/>
          <a:stretch>
            <a:fillRect/>
          </a:stretch>
        </p:blipFill>
        <p:spPr>
          <a:xfrm>
            <a:off x="6294655" y="567805"/>
            <a:ext cx="4968440" cy="5971108"/>
          </a:xfrm>
          <a:prstGeom prst="rect">
            <a:avLst/>
          </a:prstGeom>
        </p:spPr>
      </p:pic>
    </p:spTree>
    <p:extLst>
      <p:ext uri="{BB962C8B-B14F-4D97-AF65-F5344CB8AC3E}">
        <p14:creationId xmlns:p14="http://schemas.microsoft.com/office/powerpoint/2010/main" val="1329021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11"/>
                                        </p:tgtEl>
                                        <p:attrNameLst>
                                          <p:attrName>style.visibility</p:attrName>
                                        </p:attrNameLst>
                                      </p:cBhvr>
                                      <p:to>
                                        <p:strVal val="visible"/>
                                      </p:to>
                                    </p:set>
                                    <p:anim calcmode="lin" valueType="num">
                                      <p:cBhvr>
                                        <p:cTn id="26" dur="4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7" dur="400" fill="hold"/>
                                        <p:tgtEl>
                                          <p:spTgt spid="11"/>
                                        </p:tgtEl>
                                        <p:attrNameLst>
                                          <p:attrName>ppt_y</p:attrName>
                                        </p:attrNameLst>
                                      </p:cBhvr>
                                      <p:tavLst>
                                        <p:tav tm="0">
                                          <p:val>
                                            <p:strVal val="#ppt_y"/>
                                          </p:val>
                                        </p:tav>
                                        <p:tav tm="100000">
                                          <p:val>
                                            <p:strVal val="#ppt_y"/>
                                          </p:val>
                                        </p:tav>
                                      </p:tavLst>
                                    </p:anim>
                                    <p:anim calcmode="lin" valueType="num">
                                      <p:cBhvr>
                                        <p:cTn id="28" dur="4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9" dur="4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0" dur="4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94196"/>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94196"/>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77254"/>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项目实现与测试</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07</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1" name="TextBox 108"/>
          <p:cNvSpPr txBox="1">
            <a:spLocks noChangeArrowheads="1"/>
          </p:cNvSpPr>
          <p:nvPr/>
        </p:nvSpPr>
        <p:spPr bwMode="auto">
          <a:xfrm>
            <a:off x="609600" y="645593"/>
            <a:ext cx="53367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3600" b="1" dirty="0" smtClean="0">
                <a:latin typeface="微软雅黑" pitchFamily="34" charset="-122"/>
                <a:ea typeface="微软雅黑" pitchFamily="34" charset="-122"/>
              </a:rPr>
              <a:t>系统测试</a:t>
            </a:r>
            <a:r>
              <a:rPr lang="en-US" altLang="zh-CN" sz="3600" b="1" dirty="0">
                <a:latin typeface="微软雅黑" pitchFamily="34" charset="-122"/>
                <a:ea typeface="微软雅黑" pitchFamily="34" charset="-122"/>
              </a:rPr>
              <a:t>——</a:t>
            </a:r>
            <a:r>
              <a:rPr lang="zh-CN" altLang="en-US" sz="3600" b="1" dirty="0">
                <a:latin typeface="微软雅黑" pitchFamily="34" charset="-122"/>
                <a:ea typeface="微软雅黑" pitchFamily="34" charset="-122"/>
              </a:rPr>
              <a:t>通知系统：</a:t>
            </a:r>
            <a:endParaRPr lang="en-US" altLang="zh-CN" sz="3600"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a:stretch>
            <a:fillRect/>
          </a:stretch>
        </p:blipFill>
        <p:spPr>
          <a:xfrm>
            <a:off x="1416595" y="1374474"/>
            <a:ext cx="4529722" cy="4940270"/>
          </a:xfrm>
          <a:prstGeom prst="rect">
            <a:avLst/>
          </a:prstGeom>
          <a:ln>
            <a:solidFill>
              <a:schemeClr val="tx1"/>
            </a:solidFill>
          </a:ln>
        </p:spPr>
      </p:pic>
      <p:pic>
        <p:nvPicPr>
          <p:cNvPr id="13" name="图片 12"/>
          <p:cNvPicPr>
            <a:picLocks noChangeAspect="1"/>
          </p:cNvPicPr>
          <p:nvPr/>
        </p:nvPicPr>
        <p:blipFill>
          <a:blip r:embed="rId4"/>
          <a:stretch>
            <a:fillRect/>
          </a:stretch>
        </p:blipFill>
        <p:spPr>
          <a:xfrm>
            <a:off x="6312841" y="2933700"/>
            <a:ext cx="5452122" cy="1262598"/>
          </a:xfrm>
          <a:prstGeom prst="rect">
            <a:avLst/>
          </a:prstGeom>
          <a:ln>
            <a:solidFill>
              <a:schemeClr val="tx1"/>
            </a:solidFill>
          </a:ln>
        </p:spPr>
      </p:pic>
    </p:spTree>
    <p:extLst>
      <p:ext uri="{BB962C8B-B14F-4D97-AF65-F5344CB8AC3E}">
        <p14:creationId xmlns:p14="http://schemas.microsoft.com/office/powerpoint/2010/main" val="3916450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11"/>
                                        </p:tgtEl>
                                        <p:attrNameLst>
                                          <p:attrName>style.visibility</p:attrName>
                                        </p:attrNameLst>
                                      </p:cBhvr>
                                      <p:to>
                                        <p:strVal val="visible"/>
                                      </p:to>
                                    </p:set>
                                    <p:anim calcmode="lin" valueType="num">
                                      <p:cBhvr>
                                        <p:cTn id="26" dur="4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7" dur="400" fill="hold"/>
                                        <p:tgtEl>
                                          <p:spTgt spid="11"/>
                                        </p:tgtEl>
                                        <p:attrNameLst>
                                          <p:attrName>ppt_y</p:attrName>
                                        </p:attrNameLst>
                                      </p:cBhvr>
                                      <p:tavLst>
                                        <p:tav tm="0">
                                          <p:val>
                                            <p:strVal val="#ppt_y"/>
                                          </p:val>
                                        </p:tav>
                                        <p:tav tm="100000">
                                          <p:val>
                                            <p:strVal val="#ppt_y"/>
                                          </p:val>
                                        </p:tav>
                                      </p:tavLst>
                                    </p:anim>
                                    <p:anim calcmode="lin" valueType="num">
                                      <p:cBhvr>
                                        <p:cTn id="28" dur="4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9" dur="4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0" dur="4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94196"/>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94196"/>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77254"/>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项目实现与测试</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07</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1" name="TextBox 108"/>
          <p:cNvSpPr txBox="1">
            <a:spLocks noChangeArrowheads="1"/>
          </p:cNvSpPr>
          <p:nvPr/>
        </p:nvSpPr>
        <p:spPr bwMode="auto">
          <a:xfrm>
            <a:off x="912813" y="591084"/>
            <a:ext cx="526297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600" b="1" dirty="0">
                <a:latin typeface="微软雅黑" pitchFamily="34" charset="-122"/>
                <a:ea typeface="微软雅黑" pitchFamily="34" charset="-122"/>
              </a:rPr>
              <a:t>集成测试（自底向上）：</a:t>
            </a:r>
            <a:endParaRPr lang="en-US" altLang="zh-CN" sz="3600" dirty="0">
              <a:latin typeface="微软雅黑" panose="020B0503020204020204" pitchFamily="34" charset="-122"/>
              <a:ea typeface="微软雅黑" panose="020B0503020204020204" pitchFamily="34" charset="-122"/>
            </a:endParaRPr>
          </a:p>
        </p:txBody>
      </p:sp>
      <p:pic>
        <p:nvPicPr>
          <p:cNvPr id="12" name="图片 11" descr="C:\Users\Jonesnow\Downloads\未命名文件 (2).png"/>
          <p:cNvPicPr>
            <a:picLocks noChangeAspect="1"/>
          </p:cNvPicPr>
          <p:nvPr/>
        </p:nvPicPr>
        <p:blipFill rotWithShape="1">
          <a:blip r:embed="rId3" cstate="print">
            <a:extLst>
              <a:ext uri="{28A0092B-C50C-407E-A947-70E740481C1C}">
                <a14:useLocalDpi xmlns:a14="http://schemas.microsoft.com/office/drawing/2010/main" val="0"/>
              </a:ext>
            </a:extLst>
          </a:blip>
          <a:srcRect l="1561" r="1041"/>
          <a:stretch/>
        </p:blipFill>
        <p:spPr bwMode="auto">
          <a:xfrm>
            <a:off x="63500" y="1482956"/>
            <a:ext cx="12065000" cy="4308548"/>
          </a:xfrm>
          <a:prstGeom prst="rect">
            <a:avLst/>
          </a:prstGeom>
          <a:noFill/>
          <a:ln>
            <a:noFill/>
          </a:ln>
        </p:spPr>
      </p:pic>
    </p:spTree>
    <p:extLst>
      <p:ext uri="{BB962C8B-B14F-4D97-AF65-F5344CB8AC3E}">
        <p14:creationId xmlns:p14="http://schemas.microsoft.com/office/powerpoint/2010/main" val="24063199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11"/>
                                        </p:tgtEl>
                                        <p:attrNameLst>
                                          <p:attrName>style.visibility</p:attrName>
                                        </p:attrNameLst>
                                      </p:cBhvr>
                                      <p:to>
                                        <p:strVal val="visible"/>
                                      </p:to>
                                    </p:set>
                                    <p:anim calcmode="lin" valueType="num">
                                      <p:cBhvr>
                                        <p:cTn id="26" dur="4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7" dur="400" fill="hold"/>
                                        <p:tgtEl>
                                          <p:spTgt spid="11"/>
                                        </p:tgtEl>
                                        <p:attrNameLst>
                                          <p:attrName>ppt_y</p:attrName>
                                        </p:attrNameLst>
                                      </p:cBhvr>
                                      <p:tavLst>
                                        <p:tav tm="0">
                                          <p:val>
                                            <p:strVal val="#ppt_y"/>
                                          </p:val>
                                        </p:tav>
                                        <p:tav tm="100000">
                                          <p:val>
                                            <p:strVal val="#ppt_y"/>
                                          </p:val>
                                        </p:tav>
                                      </p:tavLst>
                                    </p:anim>
                                    <p:anim calcmode="lin" valueType="num">
                                      <p:cBhvr>
                                        <p:cTn id="28" dur="4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9" dur="4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0" dur="4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94196"/>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94196"/>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77254"/>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项目实现与测试</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07</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1" name="TextBox 108"/>
          <p:cNvSpPr txBox="1">
            <a:spLocks noChangeArrowheads="1"/>
          </p:cNvSpPr>
          <p:nvPr/>
        </p:nvSpPr>
        <p:spPr bwMode="auto">
          <a:xfrm>
            <a:off x="28268" y="972029"/>
            <a:ext cx="24929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600" b="1" dirty="0">
                <a:latin typeface="微软雅黑" pitchFamily="34" charset="-122"/>
                <a:ea typeface="微软雅黑" pitchFamily="34" charset="-122"/>
              </a:rPr>
              <a:t>用户反馈：</a:t>
            </a:r>
            <a:endParaRPr lang="en-US" altLang="zh-CN" sz="36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07477" y="777108"/>
            <a:ext cx="3117638" cy="5542470"/>
          </a:xfrm>
          <a:prstGeom prst="rect">
            <a:avLst/>
          </a:prstGeom>
          <a:ln>
            <a:solidFill>
              <a:schemeClr val="tx1"/>
            </a:solidFill>
          </a:ln>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543" y="414871"/>
            <a:ext cx="2533714" cy="6109068"/>
          </a:xfrm>
          <a:prstGeom prst="rect">
            <a:avLst/>
          </a:prstGeom>
          <a:ln>
            <a:solidFill>
              <a:schemeClr val="tx1"/>
            </a:solidFill>
          </a:ln>
        </p:spPr>
      </p:pic>
      <p:sp>
        <p:nvSpPr>
          <p:cNvPr id="12" name="文本框 11"/>
          <p:cNvSpPr txBox="1"/>
          <p:nvPr/>
        </p:nvSpPr>
        <p:spPr>
          <a:xfrm>
            <a:off x="-18848" y="2670019"/>
            <a:ext cx="248016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defRPr sz="3600" b="1">
                <a:latin typeface="微软雅黑" pitchFamily="34" charset="-122"/>
                <a:ea typeface="微软雅黑" pitchFamily="34" charset="-122"/>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r>
              <a:rPr lang="zh-CN" altLang="en-US" sz="2400" dirty="0"/>
              <a:t>传媒学院</a:t>
            </a:r>
            <a:endParaRPr lang="en-US" altLang="zh-CN" sz="2400" dirty="0"/>
          </a:p>
          <a:p>
            <a:pPr algn="ctr"/>
            <a:r>
              <a:rPr lang="zh-CN" altLang="en-US" sz="2400" dirty="0"/>
              <a:t>新闻</a:t>
            </a:r>
            <a:r>
              <a:rPr lang="en-US" altLang="zh-CN" sz="2400" dirty="0"/>
              <a:t>1602</a:t>
            </a:r>
            <a:r>
              <a:rPr lang="zh-CN" altLang="en-US" sz="2400" dirty="0"/>
              <a:t>班班长</a:t>
            </a:r>
            <a:endParaRPr lang="en-US" altLang="zh-CN" sz="2400" dirty="0"/>
          </a:p>
          <a:p>
            <a:pPr algn="ctr"/>
            <a:r>
              <a:rPr lang="zh-CN" altLang="en-US" sz="2400" dirty="0"/>
              <a:t>何开朗</a:t>
            </a:r>
          </a:p>
        </p:txBody>
      </p:sp>
      <p:sp>
        <p:nvSpPr>
          <p:cNvPr id="14" name="文本框 13"/>
          <p:cNvSpPr txBox="1"/>
          <p:nvPr/>
        </p:nvSpPr>
        <p:spPr>
          <a:xfrm>
            <a:off x="5525115" y="2670019"/>
            <a:ext cx="340349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defRPr sz="3600" b="1">
                <a:latin typeface="微软雅黑" pitchFamily="34" charset="-122"/>
                <a:ea typeface="微软雅黑" pitchFamily="34" charset="-122"/>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r>
              <a:rPr lang="zh-CN" altLang="en-US" sz="2400" dirty="0"/>
              <a:t>计算机与计算科学学院</a:t>
            </a:r>
            <a:endParaRPr lang="en-US" altLang="zh-CN" sz="2400" dirty="0"/>
          </a:p>
          <a:p>
            <a:pPr algn="ctr"/>
            <a:r>
              <a:rPr lang="zh-CN" altLang="en-US" sz="2400" dirty="0"/>
              <a:t>软件工程</a:t>
            </a:r>
            <a:r>
              <a:rPr lang="en-US" altLang="zh-CN" sz="2400" dirty="0"/>
              <a:t>1602</a:t>
            </a:r>
            <a:r>
              <a:rPr lang="zh-CN" altLang="en-US" sz="2400" dirty="0"/>
              <a:t>班团支书</a:t>
            </a:r>
            <a:endParaRPr lang="en-US" altLang="zh-CN" sz="2400" dirty="0"/>
          </a:p>
          <a:p>
            <a:pPr algn="ctr"/>
            <a:r>
              <a:rPr lang="zh-CN" altLang="en-US" sz="2400" dirty="0"/>
              <a:t>王飞刚</a:t>
            </a:r>
          </a:p>
        </p:txBody>
      </p:sp>
    </p:spTree>
    <p:extLst>
      <p:ext uri="{BB962C8B-B14F-4D97-AF65-F5344CB8AC3E}">
        <p14:creationId xmlns:p14="http://schemas.microsoft.com/office/powerpoint/2010/main" val="32571689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11"/>
                                        </p:tgtEl>
                                        <p:attrNameLst>
                                          <p:attrName>style.visibility</p:attrName>
                                        </p:attrNameLst>
                                      </p:cBhvr>
                                      <p:to>
                                        <p:strVal val="visible"/>
                                      </p:to>
                                    </p:set>
                                    <p:anim calcmode="lin" valueType="num">
                                      <p:cBhvr>
                                        <p:cTn id="26" dur="4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7" dur="400" fill="hold"/>
                                        <p:tgtEl>
                                          <p:spTgt spid="11"/>
                                        </p:tgtEl>
                                        <p:attrNameLst>
                                          <p:attrName>ppt_y</p:attrName>
                                        </p:attrNameLst>
                                      </p:cBhvr>
                                      <p:tavLst>
                                        <p:tav tm="0">
                                          <p:val>
                                            <p:strVal val="#ppt_y"/>
                                          </p:val>
                                        </p:tav>
                                        <p:tav tm="100000">
                                          <p:val>
                                            <p:strVal val="#ppt_y"/>
                                          </p:val>
                                        </p:tav>
                                      </p:tavLst>
                                    </p:anim>
                                    <p:anim calcmode="lin" valueType="num">
                                      <p:cBhvr>
                                        <p:cTn id="28" dur="4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9" dur="4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0" dur="4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94196"/>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94196"/>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77254"/>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smtClean="0">
                  <a:solidFill>
                    <a:srgbClr val="044875"/>
                  </a:solidFill>
                  <a:latin typeface="微软雅黑" pitchFamily="34" charset="-122"/>
                  <a:ea typeface="微软雅黑" pitchFamily="34" charset="-122"/>
                </a:rPr>
                <a:t>现场使用</a:t>
              </a:r>
              <a:endParaRPr lang="zh-CN" altLang="en-US" b="1" dirty="0">
                <a:solidFill>
                  <a:srgbClr val="044875"/>
                </a:solidFill>
                <a:latin typeface="微软雅黑" pitchFamily="34" charset="-122"/>
                <a:ea typeface="微软雅黑"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07</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8127" y="618322"/>
            <a:ext cx="5583382" cy="5583382"/>
          </a:xfrm>
          <a:prstGeom prst="rect">
            <a:avLst/>
          </a:prstGeom>
        </p:spPr>
      </p:pic>
    </p:spTree>
    <p:extLst>
      <p:ext uri="{BB962C8B-B14F-4D97-AF65-F5344CB8AC3E}">
        <p14:creationId xmlns:p14="http://schemas.microsoft.com/office/powerpoint/2010/main" val="27702729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11500" dirty="0">
                <a:solidFill>
                  <a:schemeClr val="bg1"/>
                </a:solidFill>
                <a:latin typeface="Impact" pitchFamily="34" charset="0"/>
              </a:rPr>
              <a:t>8</a:t>
            </a:r>
            <a:endParaRPr lang="zh-CN" altLang="en-US" sz="11500" dirty="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4800" b="1" dirty="0">
                <a:solidFill>
                  <a:schemeClr val="bg1"/>
                </a:solidFill>
                <a:latin typeface="微软雅黑" pitchFamily="34" charset="-122"/>
                <a:ea typeface="微软雅黑" pitchFamily="34" charset="-122"/>
              </a:rPr>
              <a:t>项目总结</a:t>
            </a:r>
          </a:p>
        </p:txBody>
      </p:sp>
    </p:spTree>
    <p:extLst>
      <p:ext uri="{BB962C8B-B14F-4D97-AF65-F5344CB8AC3E}">
        <p14:creationId xmlns:p14="http://schemas.microsoft.com/office/powerpoint/2010/main" val="24496072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right)">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53" presetClass="entr" presetSubtype="16" fill="hold" grpId="0" nodeType="withEffect">
                                  <p:stCondLst>
                                    <p:cond delay="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2</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4800" b="1" dirty="0">
                <a:solidFill>
                  <a:schemeClr val="bg1"/>
                </a:solidFill>
                <a:latin typeface="微软雅黑" pitchFamily="34" charset="-122"/>
                <a:ea typeface="微软雅黑" pitchFamily="34" charset="-122"/>
              </a:rPr>
              <a:t>项目计划</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right)">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53" presetClass="entr" presetSubtype="16" fill="hold" grpId="0" nodeType="withEffect">
                                  <p:stCondLst>
                                    <p:cond delay="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项目总结</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08</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5" name="矩形 4"/>
          <p:cNvSpPr/>
          <p:nvPr/>
        </p:nvSpPr>
        <p:spPr>
          <a:xfrm>
            <a:off x="0" y="1005148"/>
            <a:ext cx="12020550" cy="4685450"/>
          </a:xfrm>
          <a:prstGeom prst="rect">
            <a:avLst/>
          </a:prstGeom>
        </p:spPr>
        <p:txBody>
          <a:bodyPr wrap="square">
            <a:spAutoFit/>
          </a:bodyPr>
          <a:lstStyle/>
          <a:p>
            <a:pPr algn="just">
              <a:lnSpc>
                <a:spcPct val="173000"/>
              </a:lnSpc>
              <a:spcBef>
                <a:spcPts val="1300"/>
              </a:spcBef>
              <a:spcAft>
                <a:spcPts val="1300"/>
              </a:spcAft>
            </a:pPr>
            <a:r>
              <a:rPr lang="zh-CN" altLang="en-US" sz="4000" b="1" kern="100" dirty="0" smtClean="0">
                <a:latin typeface="Arial" panose="020B0604020202020204" pitchFamily="34" charset="0"/>
                <a:ea typeface="黑体" panose="02010609060101010101" pitchFamily="49" charset="-122"/>
                <a:cs typeface="Times New Roman" panose="02020603050405020304" pitchFamily="18" charset="0"/>
              </a:rPr>
              <a:t>关于软件开发</a:t>
            </a:r>
            <a:endParaRPr lang="en-US" altLang="zh-CN" sz="4000" b="1" kern="100" dirty="0" smtClean="0">
              <a:latin typeface="Arial" panose="020B0604020202020204" pitchFamily="34" charset="0"/>
              <a:ea typeface="黑体" panose="02010609060101010101" pitchFamily="49" charset="-122"/>
              <a:cs typeface="Times New Roman" panose="02020603050405020304" pitchFamily="18" charset="0"/>
            </a:endParaRPr>
          </a:p>
          <a:p>
            <a:pPr algn="just">
              <a:lnSpc>
                <a:spcPct val="173000"/>
              </a:lnSpc>
              <a:spcBef>
                <a:spcPts val="1300"/>
              </a:spcBef>
              <a:spcAft>
                <a:spcPts val="1300"/>
              </a:spcAft>
            </a:pPr>
            <a:r>
              <a:rPr lang="en-US" altLang="zh-CN" sz="2400" kern="100" dirty="0" smtClean="0">
                <a:latin typeface="黑体" panose="02010609060101010101" pitchFamily="49" charset="-122"/>
                <a:ea typeface="黑体" panose="02010609060101010101" pitchFamily="49" charset="-122"/>
              </a:rPr>
              <a:t>	</a:t>
            </a:r>
            <a:r>
              <a:rPr lang="zh-CN" altLang="zh-CN" sz="2400" kern="100" dirty="0" smtClean="0">
                <a:latin typeface="黑体" panose="02010609060101010101" pitchFamily="49" charset="-122"/>
                <a:ea typeface="黑体" panose="02010609060101010101" pitchFamily="49" charset="-122"/>
              </a:rPr>
              <a:t>在</a:t>
            </a:r>
            <a:r>
              <a:rPr lang="zh-CN" altLang="en-US" sz="2400" kern="100" dirty="0" smtClean="0">
                <a:latin typeface="黑体" panose="02010609060101010101" pitchFamily="49" charset="-122"/>
                <a:ea typeface="黑体" panose="02010609060101010101" pitchFamily="49" charset="-122"/>
              </a:rPr>
              <a:t>一个学期</a:t>
            </a:r>
            <a:r>
              <a:rPr lang="zh-CN" altLang="zh-CN" sz="2400" kern="100" dirty="0" smtClean="0">
                <a:latin typeface="黑体" panose="02010609060101010101" pitchFamily="49" charset="-122"/>
                <a:ea typeface="黑体" panose="02010609060101010101" pitchFamily="49" charset="-122"/>
              </a:rPr>
              <a:t>的锻炼中，我们体会到，</a:t>
            </a:r>
            <a:r>
              <a:rPr lang="zh-CN" altLang="en-US" sz="2400" kern="100" dirty="0" smtClean="0">
                <a:latin typeface="黑体" panose="02010609060101010101" pitchFamily="49" charset="-122"/>
                <a:ea typeface="黑体" panose="02010609060101010101" pitchFamily="49" charset="-122"/>
              </a:rPr>
              <a:t>软件开发中的确有许多问题会相互</a:t>
            </a:r>
            <a:r>
              <a:rPr lang="zh-CN" altLang="en-US" sz="2400" kern="100" dirty="0">
                <a:latin typeface="黑体" panose="02010609060101010101" pitchFamily="49" charset="-122"/>
                <a:ea typeface="黑体" panose="02010609060101010101" pitchFamily="49" charset="-122"/>
              </a:rPr>
              <a:t>纠缠和累积在</a:t>
            </a:r>
            <a:r>
              <a:rPr lang="zh-CN" altLang="en-US" sz="2400" kern="100" dirty="0" smtClean="0">
                <a:latin typeface="黑体" panose="02010609060101010101" pitchFamily="49" charset="-122"/>
                <a:ea typeface="黑体" panose="02010609060101010101" pitchFamily="49" charset="-122"/>
              </a:rPr>
              <a:t>一起，尤其是瀑布模型，当前一环节出现问题时，下一环节就会很难进行下去，让人捉襟见肘。虽然软件开发过程中的确没有“银子弹”，但这不代表我们就应该</a:t>
            </a:r>
            <a:r>
              <a:rPr lang="zh-CN" altLang="en-US" sz="2400" kern="100" dirty="0">
                <a:latin typeface="黑体" panose="02010609060101010101" pitchFamily="49" charset="-122"/>
                <a:ea typeface="黑体" panose="02010609060101010101" pitchFamily="49" charset="-122"/>
              </a:rPr>
              <a:t>在</a:t>
            </a:r>
            <a:r>
              <a:rPr lang="zh-CN" altLang="en-US" sz="2400" kern="100" dirty="0" smtClean="0">
                <a:latin typeface="黑体" panose="02010609060101010101" pitchFamily="49" charset="-122"/>
                <a:ea typeface="黑体" panose="02010609060101010101" pitchFamily="49" charset="-122"/>
              </a:rPr>
              <a:t>“焦油坑”里面越陷越深，前人给我们总结了许多有用的软件开发过程的经验和建议可供我们借鉴和参考，我们可以站在前人的肩膀上继续进步。</a:t>
            </a: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378565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1"/>
            <a:ext cx="3503612" cy="585788"/>
            <a:chOff x="551544" y="82976"/>
            <a:chExt cx="3502310" cy="584775"/>
          </a:xfrm>
        </p:grpSpPr>
        <p:sp>
          <p:nvSpPr>
            <p:cNvPr id="6170" name="文本框 4"/>
            <p:cNvSpPr txBox="1">
              <a:spLocks noChangeArrowheads="1"/>
            </p:cNvSpPr>
            <p:nvPr/>
          </p:nvSpPr>
          <p:spPr bwMode="auto">
            <a:xfrm>
              <a:off x="762014" y="111827"/>
              <a:ext cx="3291840"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smtClean="0">
                  <a:solidFill>
                    <a:srgbClr val="044875"/>
                  </a:solidFill>
                  <a:latin typeface="微软雅黑" pitchFamily="34" charset="-122"/>
                  <a:ea typeface="微软雅黑" pitchFamily="34" charset="-122"/>
                </a:rPr>
                <a:t>组员评价</a:t>
              </a:r>
              <a:endParaRPr lang="zh-CN" altLang="en-US" b="1" dirty="0">
                <a:solidFill>
                  <a:srgbClr val="044875"/>
                </a:solidFill>
                <a:latin typeface="微软雅黑" pitchFamily="34" charset="-122"/>
                <a:ea typeface="微软雅黑"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08</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3" name="矩形 12"/>
          <p:cNvSpPr/>
          <p:nvPr/>
        </p:nvSpPr>
        <p:spPr>
          <a:xfrm>
            <a:off x="510558" y="772844"/>
            <a:ext cx="10999434" cy="977575"/>
          </a:xfrm>
          <a:prstGeom prst="rect">
            <a:avLst/>
          </a:prstGeom>
        </p:spPr>
        <p:txBody>
          <a:bodyPr wrap="square">
            <a:spAutoFit/>
          </a:bodyPr>
          <a:lstStyle/>
          <a:p>
            <a:pPr algn="just">
              <a:lnSpc>
                <a:spcPct val="173000"/>
              </a:lnSpc>
              <a:spcBef>
                <a:spcPts val="1300"/>
              </a:spcBef>
              <a:spcAft>
                <a:spcPts val="1300"/>
              </a:spcAft>
            </a:pPr>
            <a:r>
              <a:rPr lang="zh-CN" altLang="en-US" sz="4000" b="1" kern="100" dirty="0" smtClean="0">
                <a:latin typeface="Arial" panose="020B0604020202020204" pitchFamily="34" charset="0"/>
                <a:ea typeface="黑体" panose="02010609060101010101" pitchFamily="49" charset="-122"/>
                <a:cs typeface="Times New Roman" panose="02020603050405020304" pitchFamily="18" charset="0"/>
              </a:rPr>
              <a:t>关于成员评价</a:t>
            </a:r>
            <a:r>
              <a:rPr lang="en-US" altLang="zh-CN" sz="2400" kern="100" dirty="0" smtClean="0">
                <a:latin typeface="黑体" panose="02010609060101010101" pitchFamily="49" charset="-122"/>
                <a:ea typeface="黑体" panose="02010609060101010101" pitchFamily="49" charset="-122"/>
              </a:rPr>
              <a:t>		</a:t>
            </a:r>
            <a:endParaRPr lang="zh-CN" altLang="en-US" sz="2800" dirty="0">
              <a:latin typeface="黑体" panose="02010609060101010101" pitchFamily="49" charset="-122"/>
              <a:ea typeface="黑体" panose="02010609060101010101" pitchFamily="49" charset="-122"/>
            </a:endParaRPr>
          </a:p>
        </p:txBody>
      </p:sp>
      <p:sp>
        <p:nvSpPr>
          <p:cNvPr id="11" name="矩形 10"/>
          <p:cNvSpPr/>
          <p:nvPr/>
        </p:nvSpPr>
        <p:spPr>
          <a:xfrm>
            <a:off x="-3149600" y="4506775"/>
            <a:ext cx="14914563" cy="2009204"/>
          </a:xfrm>
          <a:prstGeom prst="rect">
            <a:avLst/>
          </a:prstGeom>
        </p:spPr>
        <p:txBody>
          <a:bodyPr wrap="square">
            <a:spAutoFit/>
          </a:bodyPr>
          <a:lstStyle/>
          <a:p>
            <a:pPr>
              <a:lnSpc>
                <a:spcPct val="173000"/>
              </a:lnSpc>
              <a:spcBef>
                <a:spcPts val="1300"/>
              </a:spcBef>
              <a:spcAft>
                <a:spcPts val="1300"/>
              </a:spcAft>
            </a:pPr>
            <a:r>
              <a:rPr lang="en-US" altLang="zh-CN" sz="2400" kern="100" dirty="0" smtClean="0">
                <a:latin typeface="黑体" panose="02010609060101010101" pitchFamily="49" charset="-122"/>
                <a:ea typeface="黑体" panose="02010609060101010101" pitchFamily="49" charset="-122"/>
              </a:rPr>
              <a:t>				</a:t>
            </a:r>
            <a:r>
              <a:rPr lang="zh-CN" altLang="en-US" sz="2400" kern="100" dirty="0" smtClean="0">
                <a:latin typeface="黑体" panose="02010609060101010101" pitchFamily="49" charset="-122"/>
                <a:ea typeface="黑体" panose="02010609060101010101" pitchFamily="49" charset="-122"/>
              </a:rPr>
              <a:t>组员 罗培铖 任劳任怨的技术大拿，平时喜欢研究各种技术，在项目技术遇到各种</a:t>
            </a:r>
            <a:r>
              <a:rPr lang="en-US" altLang="zh-CN" sz="2400" kern="100" dirty="0" smtClean="0">
                <a:latin typeface="黑体" panose="02010609060101010101" pitchFamily="49" charset="-122"/>
                <a:ea typeface="黑体" panose="02010609060101010101" pitchFamily="49" charset="-122"/>
              </a:rPr>
              <a:t>						</a:t>
            </a:r>
            <a:r>
              <a:rPr lang="zh-CN" altLang="en-US" sz="2400" kern="100" dirty="0" smtClean="0">
                <a:latin typeface="黑体" panose="02010609060101010101" pitchFamily="49" charset="-122"/>
                <a:ea typeface="黑体" panose="02010609060101010101" pitchFamily="49" charset="-122"/>
              </a:rPr>
              <a:t>瓶颈时就是我们的希望之</a:t>
            </a:r>
            <a:r>
              <a:rPr lang="zh-CN" altLang="en-US" sz="2400" kern="100" dirty="0" smtClean="0">
                <a:latin typeface="黑体" panose="02010609060101010101" pitchFamily="49" charset="-122"/>
                <a:ea typeface="黑体" panose="02010609060101010101" pitchFamily="49" charset="-122"/>
              </a:rPr>
              <a:t>光，性格方面的话下次的话希望可以更积极</a:t>
            </a:r>
            <a:r>
              <a:rPr lang="en-US" altLang="zh-CN" sz="2400" kern="100" dirty="0">
                <a:latin typeface="黑体" panose="02010609060101010101" pitchFamily="49" charset="-122"/>
                <a:ea typeface="黑体" panose="02010609060101010101" pitchFamily="49" charset="-122"/>
              </a:rPr>
              <a:t>	</a:t>
            </a:r>
            <a:r>
              <a:rPr lang="en-US" altLang="zh-CN" sz="2400" kern="100" dirty="0" smtClean="0">
                <a:latin typeface="黑体" panose="02010609060101010101" pitchFamily="49" charset="-122"/>
                <a:ea typeface="黑体" panose="02010609060101010101" pitchFamily="49" charset="-122"/>
              </a:rPr>
              <a:t>					</a:t>
            </a:r>
            <a:r>
              <a:rPr lang="zh-CN" altLang="en-US" sz="2400" kern="100" dirty="0" smtClean="0">
                <a:latin typeface="黑体" panose="02010609060101010101" pitchFamily="49" charset="-122"/>
                <a:ea typeface="黑体" panose="02010609060101010101" pitchFamily="49" charset="-122"/>
              </a:rPr>
              <a:t>一点。</a:t>
            </a:r>
            <a:r>
              <a:rPr lang="en-US" altLang="zh-CN" sz="2400" kern="100" dirty="0" smtClean="0">
                <a:latin typeface="黑体" panose="02010609060101010101" pitchFamily="49" charset="-122"/>
                <a:ea typeface="黑体" panose="02010609060101010101" pitchFamily="49" charset="-122"/>
              </a:rPr>
              <a:t>		</a:t>
            </a:r>
            <a:endParaRPr lang="zh-CN" altLang="en-US" sz="2800" dirty="0">
              <a:latin typeface="黑体" panose="02010609060101010101" pitchFamily="49" charset="-122"/>
              <a:ea typeface="黑体" panose="02010609060101010101" pitchFamily="49" charset="-122"/>
            </a:endParaRPr>
          </a:p>
        </p:txBody>
      </p:sp>
      <p:sp>
        <p:nvSpPr>
          <p:cNvPr id="12" name="矩形 11"/>
          <p:cNvSpPr/>
          <p:nvPr/>
        </p:nvSpPr>
        <p:spPr>
          <a:xfrm>
            <a:off x="-2222500" y="3298260"/>
            <a:ext cx="13987463" cy="1370247"/>
          </a:xfrm>
          <a:prstGeom prst="rect">
            <a:avLst/>
          </a:prstGeom>
        </p:spPr>
        <p:txBody>
          <a:bodyPr wrap="square">
            <a:spAutoFit/>
          </a:bodyPr>
          <a:lstStyle/>
          <a:p>
            <a:pPr>
              <a:lnSpc>
                <a:spcPct val="173000"/>
              </a:lnSpc>
              <a:spcBef>
                <a:spcPts val="1300"/>
              </a:spcBef>
              <a:spcAft>
                <a:spcPts val="1300"/>
              </a:spcAft>
            </a:pPr>
            <a:r>
              <a:rPr lang="en-US" altLang="zh-CN" sz="2400" kern="100" dirty="0" smtClean="0">
                <a:latin typeface="黑体" panose="02010609060101010101" pitchFamily="49" charset="-122"/>
                <a:ea typeface="黑体" panose="02010609060101010101" pitchFamily="49" charset="-122"/>
              </a:rPr>
              <a:t>			</a:t>
            </a:r>
            <a:r>
              <a:rPr lang="zh-CN" altLang="en-US" sz="2400" kern="100" dirty="0" smtClean="0">
                <a:latin typeface="黑体" panose="02010609060101010101" pitchFamily="49" charset="-122"/>
                <a:ea typeface="黑体" panose="02010609060101010101" pitchFamily="49" charset="-122"/>
              </a:rPr>
              <a:t>组员 张嘉诚 认真负责有耐心的</a:t>
            </a:r>
            <a:r>
              <a:rPr lang="en-US" altLang="zh-CN" sz="2400" kern="100" dirty="0" smtClean="0">
                <a:latin typeface="黑体" panose="02010609060101010101" pitchFamily="49" charset="-122"/>
                <a:ea typeface="黑体" panose="02010609060101010101" pitchFamily="49" charset="-122"/>
              </a:rPr>
              <a:t>PPT</a:t>
            </a:r>
            <a:r>
              <a:rPr lang="zh-CN" altLang="en-US" sz="2400" kern="100" dirty="0" smtClean="0">
                <a:latin typeface="黑体" panose="02010609060101010101" pitchFamily="49" charset="-122"/>
                <a:ea typeface="黑体" panose="02010609060101010101" pitchFamily="49" charset="-122"/>
              </a:rPr>
              <a:t>大神，细节方面偏杠精属性</a:t>
            </a:r>
            <a:r>
              <a:rPr lang="zh-CN" altLang="en-US" sz="2400" kern="100" dirty="0" smtClean="0">
                <a:latin typeface="黑体" panose="02010609060101010101" pitchFamily="49" charset="-122"/>
                <a:ea typeface="黑体" panose="02010609060101010101" pitchFamily="49" charset="-122"/>
              </a:rPr>
              <a:t>，工作方面还是</a:t>
            </a:r>
            <a:r>
              <a:rPr lang="zh-CN" altLang="en-US" sz="2400" kern="100" dirty="0" smtClean="0">
                <a:latin typeface="黑体" panose="02010609060101010101" pitchFamily="49" charset="-122"/>
                <a:ea typeface="黑体" panose="02010609060101010101" pitchFamily="49" charset="-122"/>
              </a:rPr>
              <a:t>没</a:t>
            </a:r>
            <a:r>
              <a:rPr lang="en-US" altLang="zh-CN" sz="2400" kern="100" dirty="0" smtClean="0">
                <a:latin typeface="黑体" panose="02010609060101010101" pitchFamily="49" charset="-122"/>
                <a:ea typeface="黑体" panose="02010609060101010101" pitchFamily="49" charset="-122"/>
              </a:rPr>
              <a:t>						</a:t>
            </a:r>
            <a:r>
              <a:rPr lang="zh-CN" altLang="en-US" sz="2400" kern="100" dirty="0" smtClean="0">
                <a:latin typeface="黑体" panose="02010609060101010101" pitchFamily="49" charset="-122"/>
                <a:ea typeface="黑体" panose="02010609060101010101" pitchFamily="49" charset="-122"/>
              </a:rPr>
              <a:t>问题</a:t>
            </a:r>
            <a:r>
              <a:rPr lang="zh-CN" altLang="en-US" sz="2400" kern="100" dirty="0" smtClean="0">
                <a:latin typeface="黑体" panose="02010609060101010101" pitchFamily="49" charset="-122"/>
                <a:ea typeface="黑体" panose="02010609060101010101" pitchFamily="49" charset="-122"/>
              </a:rPr>
              <a:t>的，但是以后要多注意时间管理方面的问题。   </a:t>
            </a:r>
            <a:r>
              <a:rPr lang="en-US" altLang="zh-CN" sz="2400" kern="100" dirty="0" smtClean="0">
                <a:latin typeface="黑体" panose="02010609060101010101" pitchFamily="49" charset="-122"/>
                <a:ea typeface="黑体" panose="02010609060101010101" pitchFamily="49" charset="-122"/>
              </a:rPr>
              <a:t>		</a:t>
            </a:r>
            <a:endParaRPr lang="zh-CN" altLang="en-US" sz="2800" dirty="0">
              <a:latin typeface="黑体" panose="02010609060101010101" pitchFamily="49" charset="-122"/>
              <a:ea typeface="黑体" panose="02010609060101010101" pitchFamily="49" charset="-122"/>
            </a:endParaRPr>
          </a:p>
        </p:txBody>
      </p:sp>
      <p:sp>
        <p:nvSpPr>
          <p:cNvPr id="14" name="矩形 13"/>
          <p:cNvSpPr/>
          <p:nvPr/>
        </p:nvSpPr>
        <p:spPr>
          <a:xfrm>
            <a:off x="609600" y="1962630"/>
            <a:ext cx="11003552" cy="1370247"/>
          </a:xfrm>
          <a:prstGeom prst="rect">
            <a:avLst/>
          </a:prstGeom>
        </p:spPr>
        <p:txBody>
          <a:bodyPr wrap="square">
            <a:spAutoFit/>
          </a:bodyPr>
          <a:lstStyle/>
          <a:p>
            <a:pPr algn="just">
              <a:lnSpc>
                <a:spcPct val="173000"/>
              </a:lnSpc>
              <a:spcBef>
                <a:spcPts val="1300"/>
              </a:spcBef>
              <a:spcAft>
                <a:spcPts val="1300"/>
              </a:spcAft>
            </a:pPr>
            <a:r>
              <a:rPr lang="zh-CN" altLang="en-US" sz="2400" kern="100" dirty="0" smtClean="0">
                <a:latin typeface="黑体" panose="02010609060101010101" pitchFamily="49" charset="-122"/>
                <a:ea typeface="黑体" panose="02010609060101010101" pitchFamily="49" charset="-122"/>
              </a:rPr>
              <a:t>组长 赵豪杰 唠唠叨叨的的</a:t>
            </a:r>
            <a:r>
              <a:rPr lang="en-US" altLang="zh-CN" sz="2400" kern="100" dirty="0" smtClean="0">
                <a:latin typeface="黑体" panose="02010609060101010101" pitchFamily="49" charset="-122"/>
                <a:ea typeface="黑体" panose="02010609060101010101" pitchFamily="49" charset="-122"/>
              </a:rPr>
              <a:t>PM,</a:t>
            </a:r>
            <a:r>
              <a:rPr lang="zh-CN" altLang="en-US" sz="2400" kern="100" dirty="0" smtClean="0">
                <a:latin typeface="黑体" panose="02010609060101010101" pitchFamily="49" charset="-122"/>
                <a:ea typeface="黑体" panose="02010609060101010101" pitchFamily="49" charset="-122"/>
              </a:rPr>
              <a:t>方方面面都考虑挺周到，沟通与表达也蛮明确</a:t>
            </a:r>
            <a:r>
              <a:rPr lang="zh-CN" altLang="en-US" sz="2400" kern="100" dirty="0" smtClean="0">
                <a:latin typeface="黑体" panose="02010609060101010101" pitchFamily="49" charset="-122"/>
                <a:ea typeface="黑体" panose="02010609060101010101" pitchFamily="49" charset="-122"/>
              </a:rPr>
              <a:t>，关</a:t>
            </a:r>
            <a:r>
              <a:rPr lang="en-US" altLang="zh-CN" sz="2400" kern="100" dirty="0" smtClean="0">
                <a:latin typeface="黑体" panose="02010609060101010101" pitchFamily="49" charset="-122"/>
                <a:ea typeface="黑体" panose="02010609060101010101" pitchFamily="49" charset="-122"/>
              </a:rPr>
              <a:t>		</a:t>
            </a:r>
            <a:r>
              <a:rPr lang="zh-CN" altLang="en-US" sz="2400" kern="100" dirty="0" smtClean="0">
                <a:latin typeface="黑体" panose="02010609060101010101" pitchFamily="49" charset="-122"/>
                <a:ea typeface="黑体" panose="02010609060101010101" pitchFamily="49" charset="-122"/>
              </a:rPr>
              <a:t>于</a:t>
            </a:r>
            <a:r>
              <a:rPr lang="en-US" altLang="zh-CN" sz="2400" kern="100" dirty="0" smtClean="0">
                <a:latin typeface="黑体" panose="02010609060101010101" pitchFamily="49" charset="-122"/>
                <a:ea typeface="黑体" panose="02010609060101010101" pitchFamily="49" charset="-122"/>
              </a:rPr>
              <a:t>team building</a:t>
            </a:r>
            <a:r>
              <a:rPr lang="zh-CN" altLang="en-US" sz="2400" kern="100" dirty="0" smtClean="0">
                <a:latin typeface="黑体" panose="02010609060101010101" pitchFamily="49" charset="-122"/>
                <a:ea typeface="黑体" panose="02010609060101010101" pitchFamily="49" charset="-122"/>
              </a:rPr>
              <a:t>方面，可以更多地进行</a:t>
            </a:r>
            <a:r>
              <a:rPr lang="zh-CN" altLang="en-US" sz="2400" kern="100" dirty="0" smtClean="0">
                <a:latin typeface="黑体" panose="02010609060101010101" pitchFamily="49" charset="-122"/>
                <a:ea typeface="黑体" panose="02010609060101010101" pitchFamily="49" charset="-122"/>
              </a:rPr>
              <a:t>。</a:t>
            </a:r>
            <a:r>
              <a:rPr lang="en-US" altLang="zh-CN" sz="2400" kern="100" dirty="0" smtClean="0">
                <a:latin typeface="黑体" panose="02010609060101010101" pitchFamily="49" charset="-122"/>
                <a:ea typeface="黑体" panose="02010609060101010101" pitchFamily="49" charset="-122"/>
              </a:rPr>
              <a:t>            </a:t>
            </a:r>
            <a:r>
              <a:rPr lang="en-US" altLang="zh-CN" sz="2400" kern="100" dirty="0" smtClean="0">
                <a:latin typeface="黑体" panose="02010609060101010101" pitchFamily="49" charset="-122"/>
                <a:ea typeface="黑体" panose="02010609060101010101" pitchFamily="49" charset="-122"/>
              </a:rPr>
              <a:t>	</a:t>
            </a: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235477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47723"/>
            <a:ext cx="3541712" cy="954107"/>
            <a:chOff x="551544" y="-47073"/>
            <a:chExt cx="3540396" cy="952457"/>
          </a:xfrm>
        </p:grpSpPr>
        <p:sp>
          <p:nvSpPr>
            <p:cNvPr id="6170" name="文本框 4"/>
            <p:cNvSpPr txBox="1">
              <a:spLocks noChangeArrowheads="1"/>
            </p:cNvSpPr>
            <p:nvPr/>
          </p:nvSpPr>
          <p:spPr bwMode="auto">
            <a:xfrm>
              <a:off x="800100" y="-47073"/>
              <a:ext cx="3291840" cy="952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配置系统管理</a:t>
              </a:r>
            </a:p>
            <a:p>
              <a:pPr algn="ctr" eaLnBrk="1" hangingPunct="1"/>
              <a:r>
                <a:rPr lang="zh-CN" altLang="en-US" b="1" dirty="0">
                  <a:solidFill>
                    <a:srgbClr val="044875"/>
                  </a:solidFill>
                  <a:latin typeface="微软雅黑" pitchFamily="34" charset="-122"/>
                  <a:ea typeface="微软雅黑" pitchFamily="34" charset="-122"/>
                </a:rPr>
                <a:t>及更新</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08</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pic>
        <p:nvPicPr>
          <p:cNvPr id="5" name="图片 4"/>
          <p:cNvPicPr>
            <a:picLocks noChangeAspect="1"/>
          </p:cNvPicPr>
          <p:nvPr/>
        </p:nvPicPr>
        <p:blipFill>
          <a:blip r:embed="rId3"/>
          <a:stretch>
            <a:fillRect/>
          </a:stretch>
        </p:blipFill>
        <p:spPr>
          <a:xfrm>
            <a:off x="1576387" y="988934"/>
            <a:ext cx="9039225" cy="5086350"/>
          </a:xfrm>
          <a:prstGeom prst="rect">
            <a:avLst/>
          </a:prstGeom>
        </p:spPr>
      </p:pic>
    </p:spTree>
    <p:extLst>
      <p:ext uri="{BB962C8B-B14F-4D97-AF65-F5344CB8AC3E}">
        <p14:creationId xmlns:p14="http://schemas.microsoft.com/office/powerpoint/2010/main" val="9053522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1"/>
            <a:ext cx="3421639" cy="585788"/>
            <a:chOff x="551544" y="82976"/>
            <a:chExt cx="3420368" cy="584775"/>
          </a:xfrm>
        </p:grpSpPr>
        <p:sp>
          <p:nvSpPr>
            <p:cNvPr id="6170" name="文本框 4"/>
            <p:cNvSpPr txBox="1">
              <a:spLocks noChangeArrowheads="1"/>
            </p:cNvSpPr>
            <p:nvPr/>
          </p:nvSpPr>
          <p:spPr bwMode="auto">
            <a:xfrm>
              <a:off x="680072" y="111827"/>
              <a:ext cx="3291840"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smtClean="0">
                  <a:solidFill>
                    <a:srgbClr val="044875"/>
                  </a:solidFill>
                  <a:latin typeface="微软雅黑" pitchFamily="34" charset="-122"/>
                  <a:ea typeface="微软雅黑" pitchFamily="34" charset="-122"/>
                </a:rPr>
                <a:t>参考文献</a:t>
              </a:r>
              <a:endParaRPr lang="zh-CN" altLang="en-US" b="1" dirty="0">
                <a:solidFill>
                  <a:srgbClr val="044875"/>
                </a:solidFill>
                <a:latin typeface="微软雅黑" pitchFamily="34" charset="-122"/>
                <a:ea typeface="微软雅黑"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08</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0" name="文本框 9"/>
          <p:cNvSpPr txBox="1"/>
          <p:nvPr/>
        </p:nvSpPr>
        <p:spPr>
          <a:xfrm flipH="1">
            <a:off x="831533" y="2532678"/>
            <a:ext cx="11185092" cy="1200329"/>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本项目所有文档</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p>
          <a:p>
            <a:r>
              <a:rPr lang="en-US" altLang="zh-CN" sz="2400" dirty="0" smtClean="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软件工程导论（第六版）</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张海藩 牟永敏 编著 </a:t>
            </a:r>
            <a:r>
              <a:rPr lang="en-US" altLang="zh-CN" sz="2400" dirty="0">
                <a:latin typeface="微软雅黑" panose="020B0503020204020204" pitchFamily="34" charset="-122"/>
                <a:ea typeface="微软雅黑" panose="020B0503020204020204" pitchFamily="34" charset="-122"/>
              </a:rPr>
              <a:t>ISBN 978-7-302-33098-1</a:t>
            </a:r>
          </a:p>
        </p:txBody>
      </p:sp>
    </p:spTree>
    <p:extLst>
      <p:ext uri="{BB962C8B-B14F-4D97-AF65-F5344CB8AC3E}">
        <p14:creationId xmlns:p14="http://schemas.microsoft.com/office/powerpoint/2010/main" val="38321414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708150" y="2770725"/>
            <a:ext cx="8739187" cy="1107996"/>
          </a:xfrm>
          <a:prstGeom prst="rect">
            <a:avLst/>
          </a:prstGeom>
          <a:noFill/>
        </p:spPr>
        <p:txBody>
          <a:bodyPr wrap="square">
            <a:spAutoFit/>
          </a:bodyPr>
          <a:lstStyle/>
          <a:p>
            <a:pPr algn="ctr" eaLnBrk="1" fontAlgn="auto" hangingPunct="1">
              <a:spcBef>
                <a:spcPts val="0"/>
              </a:spcBef>
              <a:spcAft>
                <a:spcPts val="0"/>
              </a:spcAft>
              <a:defRPr/>
            </a:pPr>
            <a:r>
              <a:rPr lang="zh-CN" altLang="en-US" sz="6600" b="1" spc="600" dirty="0">
                <a:solidFill>
                  <a:srgbClr val="044875"/>
                </a:solidFill>
                <a:latin typeface="微软雅黑" panose="020B0503020204020204" pitchFamily="34" charset="-122"/>
                <a:ea typeface="微软雅黑" panose="020B0503020204020204" pitchFamily="34" charset="-122"/>
              </a:rPr>
              <a:t>谢谢您的观看与聆听</a:t>
            </a:r>
          </a:p>
        </p:txBody>
      </p:sp>
      <p:grpSp>
        <p:nvGrpSpPr>
          <p:cNvPr id="26" name="组合 25"/>
          <p:cNvGrpSpPr>
            <a:grpSpLocks/>
          </p:cNvGrpSpPr>
          <p:nvPr/>
        </p:nvGrpSpPr>
        <p:grpSpPr bwMode="auto">
          <a:xfrm>
            <a:off x="4154488" y="4131864"/>
            <a:ext cx="3846512" cy="361950"/>
            <a:chOff x="4154888" y="3453573"/>
            <a:chExt cx="3846874" cy="361046"/>
          </a:xfrm>
        </p:grpSpPr>
        <p:cxnSp>
          <p:nvCxnSpPr>
            <p:cNvPr id="27" name="直接连接符 26"/>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3" name="矩形 32"/>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4" name="组合 33"/>
          <p:cNvGrpSpPr>
            <a:grpSpLocks/>
          </p:cNvGrpSpPr>
          <p:nvPr/>
        </p:nvGrpSpPr>
        <p:grpSpPr bwMode="auto">
          <a:xfrm>
            <a:off x="10290175" y="4325938"/>
            <a:ext cx="1109663" cy="1130300"/>
            <a:chOff x="2666985" y="682103"/>
            <a:chExt cx="1109138" cy="1131217"/>
          </a:xfrm>
        </p:grpSpPr>
        <p:sp>
          <p:nvSpPr>
            <p:cNvPr id="35" name="矩形 34"/>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矩形 35"/>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8" name="组合 37"/>
          <p:cNvGrpSpPr>
            <a:grpSpLocks/>
          </p:cNvGrpSpPr>
          <p:nvPr/>
        </p:nvGrpSpPr>
        <p:grpSpPr bwMode="auto">
          <a:xfrm>
            <a:off x="792163" y="1462088"/>
            <a:ext cx="1109662" cy="1131887"/>
            <a:chOff x="2666985" y="682103"/>
            <a:chExt cx="1109138" cy="1131217"/>
          </a:xfrm>
        </p:grpSpPr>
        <p:sp>
          <p:nvSpPr>
            <p:cNvPr id="39" name="矩形 38"/>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矩形 39"/>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2" name="矩形 4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矩形 16">
            <a:extLst>
              <a:ext uri="{FF2B5EF4-FFF2-40B4-BE49-F238E27FC236}">
                <a16:creationId xmlns:a16="http://schemas.microsoft.com/office/drawing/2014/main" id="{BEEBC1E0-2F1D-4D96-A3DF-89F997FE1C88}"/>
              </a:ext>
            </a:extLst>
          </p:cNvPr>
          <p:cNvSpPr/>
          <p:nvPr/>
        </p:nvSpPr>
        <p:spPr>
          <a:xfrm>
            <a:off x="11566525" y="6537325"/>
            <a:ext cx="625475" cy="3206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17">
            <a:extLst>
              <a:ext uri="{FF2B5EF4-FFF2-40B4-BE49-F238E27FC236}">
                <a16:creationId xmlns:a16="http://schemas.microsoft.com/office/drawing/2014/main" id="{9DB3BAB6-68B1-4AB6-A5C0-4D9BCE49139A}"/>
              </a:ext>
            </a:extLst>
          </p:cNvPr>
          <p:cNvSpPr/>
          <p:nvPr/>
        </p:nvSpPr>
        <p:spPr>
          <a:xfrm>
            <a:off x="0" y="6537325"/>
            <a:ext cx="10439400" cy="3206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文本框 18">
            <a:extLst>
              <a:ext uri="{FF2B5EF4-FFF2-40B4-BE49-F238E27FC236}">
                <a16:creationId xmlns:a16="http://schemas.microsoft.com/office/drawing/2014/main" id="{63ECA317-70D7-48C4-8D89-90CFB1359830}"/>
              </a:ext>
            </a:extLst>
          </p:cNvPr>
          <p:cNvSpPr txBox="1">
            <a:spLocks noChangeArrowheads="1"/>
          </p:cNvSpPr>
          <p:nvPr/>
        </p:nvSpPr>
        <p:spPr bwMode="auto">
          <a:xfrm>
            <a:off x="10264775" y="6510920"/>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heel(1)">
                                      <p:cBhvr>
                                        <p:cTn id="10" dur="2000"/>
                                        <p:tgtEl>
                                          <p:spTgt spid="33"/>
                                        </p:tgtEl>
                                      </p:cBhvr>
                                    </p:animEffect>
                                  </p:childTnLst>
                                </p:cTn>
                              </p:par>
                              <p:par>
                                <p:cTn id="11" presetID="53" presetClass="entr" presetSubtype="16"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p:cTn id="13" dur="500" fill="hold"/>
                                        <p:tgtEl>
                                          <p:spTgt spid="38"/>
                                        </p:tgtEl>
                                        <p:attrNameLst>
                                          <p:attrName>ppt_w</p:attrName>
                                        </p:attrNameLst>
                                      </p:cBhvr>
                                      <p:tavLst>
                                        <p:tav tm="0">
                                          <p:val>
                                            <p:fltVal val="0"/>
                                          </p:val>
                                        </p:tav>
                                        <p:tav tm="100000">
                                          <p:val>
                                            <p:strVal val="#ppt_w"/>
                                          </p:val>
                                        </p:tav>
                                      </p:tavLst>
                                    </p:anim>
                                    <p:anim calcmode="lin" valueType="num">
                                      <p:cBhvr>
                                        <p:cTn id="14" dur="500" fill="hold"/>
                                        <p:tgtEl>
                                          <p:spTgt spid="38"/>
                                        </p:tgtEl>
                                        <p:attrNameLst>
                                          <p:attrName>ppt_h</p:attrName>
                                        </p:attrNameLst>
                                      </p:cBhvr>
                                      <p:tavLst>
                                        <p:tav tm="0">
                                          <p:val>
                                            <p:fltVal val="0"/>
                                          </p:val>
                                        </p:tav>
                                        <p:tav tm="100000">
                                          <p:val>
                                            <p:strVal val="#ppt_h"/>
                                          </p:val>
                                        </p:tav>
                                      </p:tavLst>
                                    </p:anim>
                                    <p:animEffect transition="in" filter="fade">
                                      <p:cBhvr>
                                        <p:cTn id="15" dur="500"/>
                                        <p:tgtEl>
                                          <p:spTgt spid="38"/>
                                        </p:tgtEl>
                                      </p:cBhvr>
                                    </p:animEffect>
                                  </p:childTnLst>
                                </p:cTn>
                              </p:par>
                              <p:par>
                                <p:cTn id="16" presetID="53" presetClass="entr" presetSubtype="16" fill="hold" nodeType="with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p:cTn id="18" dur="500" fill="hold"/>
                                        <p:tgtEl>
                                          <p:spTgt spid="34"/>
                                        </p:tgtEl>
                                        <p:attrNameLst>
                                          <p:attrName>ppt_w</p:attrName>
                                        </p:attrNameLst>
                                      </p:cBhvr>
                                      <p:tavLst>
                                        <p:tav tm="0">
                                          <p:val>
                                            <p:fltVal val="0"/>
                                          </p:val>
                                        </p:tav>
                                        <p:tav tm="100000">
                                          <p:val>
                                            <p:strVal val="#ppt_w"/>
                                          </p:val>
                                        </p:tav>
                                      </p:tavLst>
                                    </p:anim>
                                    <p:anim calcmode="lin" valueType="num">
                                      <p:cBhvr>
                                        <p:cTn id="19" dur="500" fill="hold"/>
                                        <p:tgtEl>
                                          <p:spTgt spid="34"/>
                                        </p:tgtEl>
                                        <p:attrNameLst>
                                          <p:attrName>ppt_h</p:attrName>
                                        </p:attrNameLst>
                                      </p:cBhvr>
                                      <p:tavLst>
                                        <p:tav tm="0">
                                          <p:val>
                                            <p:fltVal val="0"/>
                                          </p:val>
                                        </p:tav>
                                        <p:tav tm="100000">
                                          <p:val>
                                            <p:strVal val="#ppt_h"/>
                                          </p:val>
                                        </p:tav>
                                      </p:tavLst>
                                    </p:anim>
                                    <p:animEffect transition="in" filter="fade">
                                      <p:cBhvr>
                                        <p:cTn id="20" dur="500"/>
                                        <p:tgtEl>
                                          <p:spTgt spid="34"/>
                                        </p:tgtEl>
                                      </p:cBhvr>
                                    </p:animEffect>
                                  </p:childTnLst>
                                </p:cTn>
                              </p:par>
                              <p:par>
                                <p:cTn id="21" presetID="53" presetClass="entr" presetSubtype="16" fill="hold" grpId="0" nodeType="withEffect">
                                  <p:stCondLst>
                                    <p:cond delay="0"/>
                                  </p:stCondLst>
                                  <p:iterate type="lt">
                                    <p:tmPct val="10000"/>
                                  </p:iterate>
                                  <p:childTnLst>
                                    <p:set>
                                      <p:cBhvr>
                                        <p:cTn id="22" dur="1" fill="hold">
                                          <p:stCondLst>
                                            <p:cond delay="0"/>
                                          </p:stCondLst>
                                        </p:cTn>
                                        <p:tgtEl>
                                          <p:spTgt spid="25"/>
                                        </p:tgtEl>
                                        <p:attrNameLst>
                                          <p:attrName>style.visibility</p:attrName>
                                        </p:attrNameLst>
                                      </p:cBhvr>
                                      <p:to>
                                        <p:strVal val="visible"/>
                                      </p:to>
                                    </p:set>
                                    <p:anim calcmode="lin" valueType="num">
                                      <p:cBhvr>
                                        <p:cTn id="23" dur="500" fill="hold"/>
                                        <p:tgtEl>
                                          <p:spTgt spid="25"/>
                                        </p:tgtEl>
                                        <p:attrNameLst>
                                          <p:attrName>ppt_w</p:attrName>
                                        </p:attrNameLst>
                                      </p:cBhvr>
                                      <p:tavLst>
                                        <p:tav tm="0">
                                          <p:val>
                                            <p:fltVal val="0"/>
                                          </p:val>
                                        </p:tav>
                                        <p:tav tm="100000">
                                          <p:val>
                                            <p:strVal val="#ppt_w"/>
                                          </p:val>
                                        </p:tav>
                                      </p:tavLst>
                                    </p:anim>
                                    <p:anim calcmode="lin" valueType="num">
                                      <p:cBhvr>
                                        <p:cTn id="24" dur="500" fill="hold"/>
                                        <p:tgtEl>
                                          <p:spTgt spid="25"/>
                                        </p:tgtEl>
                                        <p:attrNameLst>
                                          <p:attrName>ppt_h</p:attrName>
                                        </p:attrNameLst>
                                      </p:cBhvr>
                                      <p:tavLst>
                                        <p:tav tm="0">
                                          <p:val>
                                            <p:fltVal val="0"/>
                                          </p:val>
                                        </p:tav>
                                        <p:tav tm="100000">
                                          <p:val>
                                            <p:strVal val="#ppt_h"/>
                                          </p:val>
                                        </p:tav>
                                      </p:tavLst>
                                    </p:anim>
                                    <p:animEffect transition="in" filter="fade">
                                      <p:cBhvr>
                                        <p:cTn id="25" dur="500"/>
                                        <p:tgtEl>
                                          <p:spTgt spid="25"/>
                                        </p:tgtEl>
                                      </p:cBhvr>
                                    </p:animEffect>
                                  </p:childTnLst>
                                </p:cTn>
                              </p:par>
                              <p:par>
                                <p:cTn id="26" presetID="22" presetClass="entr" presetSubtype="1"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up)">
                                      <p:cBhvr>
                                        <p:cTn id="28" dur="500"/>
                                        <p:tgtEl>
                                          <p:spTgt spid="2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right)">
                                      <p:cBhvr>
                                        <p:cTn id="34" dur="500"/>
                                        <p:tgtEl>
                                          <p:spTgt spid="1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animBg="1"/>
      <p:bldP spid="42" grpId="0" animBg="1"/>
      <p:bldP spid="17" grpId="0" animBg="1"/>
      <p:bldP spid="18" grpId="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项目计划</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pic>
        <p:nvPicPr>
          <p:cNvPr id="5" name="图片 4"/>
          <p:cNvPicPr>
            <a:picLocks noChangeAspect="1"/>
          </p:cNvPicPr>
          <p:nvPr/>
        </p:nvPicPr>
        <p:blipFill rotWithShape="1">
          <a:blip r:embed="rId3"/>
          <a:srcRect b="11636"/>
          <a:stretch/>
        </p:blipFill>
        <p:spPr>
          <a:xfrm>
            <a:off x="1127464" y="1214434"/>
            <a:ext cx="8568194" cy="5303684"/>
          </a:xfrm>
          <a:prstGeom prst="rect">
            <a:avLst/>
          </a:prstGeom>
          <a:ln>
            <a:solidFill>
              <a:schemeClr val="tx1"/>
            </a:solidFill>
          </a:ln>
        </p:spPr>
      </p:pic>
      <p:sp>
        <p:nvSpPr>
          <p:cNvPr id="11" name="文本框 4"/>
          <p:cNvSpPr txBox="1">
            <a:spLocks noChangeArrowheads="1"/>
          </p:cNvSpPr>
          <p:nvPr/>
        </p:nvSpPr>
        <p:spPr bwMode="auto">
          <a:xfrm>
            <a:off x="1453629" y="691214"/>
            <a:ext cx="79158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latin typeface="微软雅黑" pitchFamily="34" charset="-122"/>
                <a:ea typeface="微软雅黑" pitchFamily="34" charset="-122"/>
              </a:rPr>
              <a:t>项目计划随着开发过程的调整与修订：</a:t>
            </a:r>
          </a:p>
        </p:txBody>
      </p:sp>
    </p:spTree>
    <p:extLst>
      <p:ext uri="{BB962C8B-B14F-4D97-AF65-F5344CB8AC3E}">
        <p14:creationId xmlns:p14="http://schemas.microsoft.com/office/powerpoint/2010/main" val="28416381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hlinkClick r:id="rId3" action="ppaction://hlinkfile"/>
          </p:cNvPr>
          <p:cNvPicPr>
            <a:picLocks noChangeAspect="1"/>
          </p:cNvPicPr>
          <p:nvPr/>
        </p:nvPicPr>
        <p:blipFill>
          <a:blip r:embed="rId4"/>
          <a:stretch>
            <a:fillRect/>
          </a:stretch>
        </p:blipFill>
        <p:spPr>
          <a:xfrm>
            <a:off x="4983525" y="2385388"/>
            <a:ext cx="2416628" cy="2519026"/>
          </a:xfrm>
          <a:prstGeom prst="rect">
            <a:avLst/>
          </a:prstGeom>
          <a:ln>
            <a:solidFill>
              <a:schemeClr val="tx1"/>
            </a:solidFill>
          </a:ln>
        </p:spPr>
      </p:pic>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项目计划</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1" name="文本框 4"/>
          <p:cNvSpPr txBox="1">
            <a:spLocks noChangeArrowheads="1"/>
          </p:cNvSpPr>
          <p:nvPr/>
        </p:nvSpPr>
        <p:spPr bwMode="auto">
          <a:xfrm>
            <a:off x="5219700" y="1658094"/>
            <a:ext cx="218045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3600" b="1" dirty="0">
                <a:latin typeface="微软雅黑" pitchFamily="34" charset="-122"/>
                <a:ea typeface="微软雅黑" pitchFamily="34" charset="-122"/>
              </a:rPr>
              <a:t>甘特图：</a:t>
            </a:r>
          </a:p>
        </p:txBody>
      </p:sp>
    </p:spTree>
    <p:extLst>
      <p:ext uri="{BB962C8B-B14F-4D97-AF65-F5344CB8AC3E}">
        <p14:creationId xmlns:p14="http://schemas.microsoft.com/office/powerpoint/2010/main" val="20481599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3</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4800" b="1" dirty="0">
                <a:solidFill>
                  <a:schemeClr val="bg1"/>
                </a:solidFill>
                <a:latin typeface="微软雅黑" pitchFamily="34" charset="-122"/>
                <a:ea typeface="微软雅黑" pitchFamily="34" charset="-122"/>
              </a:rPr>
              <a:t>可行性分析</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right)">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53" presetClass="entr" presetSubtype="16" fill="hold" grpId="0" nodeType="withEffect">
                                  <p:stCondLst>
                                    <p:cond delay="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可行性分析</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5" name="文本框 4"/>
          <p:cNvSpPr txBox="1"/>
          <p:nvPr/>
        </p:nvSpPr>
        <p:spPr>
          <a:xfrm>
            <a:off x="609600" y="1445639"/>
            <a:ext cx="10885610" cy="4832092"/>
          </a:xfrm>
          <a:prstGeom prst="rect">
            <a:avLst/>
          </a:prstGeom>
          <a:noFill/>
        </p:spPr>
        <p:txBody>
          <a:bodyPr wrap="square" rtlCol="0">
            <a:spAutoFit/>
          </a:bodyPr>
          <a:lstStyle/>
          <a:p>
            <a:r>
              <a:rPr lang="en-US" altLang="zh-CN" sz="2800" dirty="0">
                <a:latin typeface="黑体" panose="02010609060101010101" pitchFamily="49" charset="-122"/>
                <a:ea typeface="黑体" panose="02010609060101010101" pitchFamily="49" charset="-122"/>
              </a:rPr>
              <a:t>1. </a:t>
            </a:r>
            <a:r>
              <a:rPr lang="zh-CN" altLang="en-US" sz="2800" dirty="0">
                <a:latin typeface="黑体" panose="02010609060101010101" pitchFamily="49" charset="-122"/>
                <a:ea typeface="黑体" panose="02010609060101010101" pitchFamily="49" charset="-122"/>
              </a:rPr>
              <a:t>系统分成前后端，前端是微信小程序和微信服务号的开发，小程序基于</a:t>
            </a:r>
            <a:r>
              <a:rPr lang="en-US" altLang="zh-CN" sz="2800" dirty="0">
                <a:latin typeface="黑体" panose="02010609060101010101" pitchFamily="49" charset="-122"/>
                <a:ea typeface="黑体" panose="02010609060101010101" pitchFamily="49" charset="-122"/>
              </a:rPr>
              <a:t>html5</a:t>
            </a:r>
            <a:r>
              <a:rPr lang="zh-CN" altLang="en-US" sz="2800" dirty="0">
                <a:latin typeface="黑体" panose="02010609060101010101" pitchFamily="49" charset="-122"/>
                <a:ea typeface="黑体" panose="02010609060101010101" pitchFamily="49" charset="-122"/>
              </a:rPr>
              <a:t>，可以找到很多的入门材料，而且微信官方的</a:t>
            </a:r>
            <a:r>
              <a:rPr lang="en-US" altLang="zh-CN" sz="2800" dirty="0" err="1">
                <a:latin typeface="黑体" panose="02010609060101010101" pitchFamily="49" charset="-122"/>
                <a:ea typeface="黑体" panose="02010609060101010101" pitchFamily="49" charset="-122"/>
              </a:rPr>
              <a:t>api</a:t>
            </a:r>
            <a:r>
              <a:rPr lang="zh-CN" altLang="en-US" sz="2800" dirty="0">
                <a:latin typeface="黑体" panose="02010609060101010101" pitchFamily="49" charset="-122"/>
                <a:ea typeface="黑体" panose="02010609060101010101" pitchFamily="49" charset="-122"/>
              </a:rPr>
              <a:t>文档也十分完善，有成熟的开发者社区，相信很容易上手，并且写出符合预期的程序。</a:t>
            </a:r>
            <a:endParaRPr lang="en-US" altLang="zh-CN" sz="2800" dirty="0">
              <a:latin typeface="黑体" panose="02010609060101010101" pitchFamily="49" charset="-122"/>
              <a:ea typeface="黑体" panose="02010609060101010101" pitchFamily="49" charset="-122"/>
            </a:endParaRPr>
          </a:p>
          <a:p>
            <a:endParaRPr lang="zh-CN" altLang="en-US" sz="2800"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2. </a:t>
            </a:r>
            <a:r>
              <a:rPr lang="zh-CN" altLang="en-US" sz="2800" dirty="0">
                <a:latin typeface="黑体" panose="02010609060101010101" pitchFamily="49" charset="-122"/>
                <a:ea typeface="黑体" panose="02010609060101010101" pitchFamily="49" charset="-122"/>
              </a:rPr>
              <a:t>系统的后端上运行</a:t>
            </a:r>
            <a:r>
              <a:rPr lang="en-US" altLang="zh-CN" sz="2800" dirty="0" err="1">
                <a:latin typeface="黑体" panose="02010609060101010101" pitchFamily="49" charset="-122"/>
                <a:ea typeface="黑体" panose="02010609060101010101" pitchFamily="49" charset="-122"/>
              </a:rPr>
              <a:t>nodejs</a:t>
            </a:r>
            <a:r>
              <a:rPr lang="zh-CN" altLang="en-US" sz="2800" dirty="0">
                <a:latin typeface="黑体" panose="02010609060101010101" pitchFamily="49" charset="-122"/>
                <a:ea typeface="黑体" panose="02010609060101010101" pitchFamily="49" charset="-122"/>
              </a:rPr>
              <a:t>，</a:t>
            </a:r>
            <a:r>
              <a:rPr lang="en-US" altLang="zh-CN" sz="2800" dirty="0" err="1">
                <a:latin typeface="黑体" panose="02010609060101010101" pitchFamily="49" charset="-122"/>
                <a:ea typeface="黑体" panose="02010609060101010101" pitchFamily="49" charset="-122"/>
              </a:rPr>
              <a:t>nginx</a:t>
            </a:r>
            <a:r>
              <a:rPr lang="zh-CN" altLang="en-US" sz="2800" dirty="0">
                <a:latin typeface="黑体" panose="02010609060101010101" pitchFamily="49" charset="-122"/>
                <a:ea typeface="黑体" panose="02010609060101010101" pitchFamily="49" charset="-122"/>
              </a:rPr>
              <a:t>和</a:t>
            </a:r>
            <a:r>
              <a:rPr lang="en-US" altLang="zh-CN" sz="2800" dirty="0">
                <a:latin typeface="黑体" panose="02010609060101010101" pitchFamily="49" charset="-122"/>
                <a:ea typeface="黑体" panose="02010609060101010101" pitchFamily="49" charset="-122"/>
              </a:rPr>
              <a:t>MongoDB</a:t>
            </a:r>
            <a:r>
              <a:rPr lang="zh-CN" altLang="en-US" sz="2800" dirty="0">
                <a:latin typeface="黑体" panose="02010609060101010101" pitchFamily="49" charset="-122"/>
                <a:ea typeface="黑体" panose="02010609060101010101" pitchFamily="49" charset="-122"/>
              </a:rPr>
              <a:t>，使用腾讯云作为云主机的提供商，因为微信也是腾讯的所以腾讯云有专门给小程序使用的云主机，这可以减少环境调试难度。并且微信</a:t>
            </a:r>
            <a:r>
              <a:rPr lang="en-US" altLang="zh-CN" sz="2800" dirty="0">
                <a:latin typeface="黑体" panose="02010609060101010101" pitchFamily="49" charset="-122"/>
                <a:ea typeface="黑体" panose="02010609060101010101" pitchFamily="49" charset="-122"/>
              </a:rPr>
              <a:t>app</a:t>
            </a:r>
            <a:r>
              <a:rPr lang="zh-CN" altLang="en-US" sz="2800" dirty="0">
                <a:latin typeface="黑体" panose="02010609060101010101" pitchFamily="49" charset="-122"/>
                <a:ea typeface="黑体" panose="02010609060101010101" pitchFamily="49" charset="-122"/>
              </a:rPr>
              <a:t>的高度封装好的</a:t>
            </a:r>
            <a:r>
              <a:rPr lang="en-US" altLang="zh-CN" sz="2800" dirty="0" err="1">
                <a:latin typeface="黑体" panose="02010609060101010101" pitchFamily="49" charset="-122"/>
                <a:ea typeface="黑体" panose="02010609060101010101" pitchFamily="49" charset="-122"/>
              </a:rPr>
              <a:t>api</a:t>
            </a:r>
            <a:r>
              <a:rPr lang="zh-CN" altLang="en-US" sz="2800" dirty="0">
                <a:latin typeface="黑体" panose="02010609060101010101" pitchFamily="49" charset="-122"/>
                <a:ea typeface="黑体" panose="02010609060101010101" pitchFamily="49" charset="-122"/>
              </a:rPr>
              <a:t>，减少了网络问题的发生。</a:t>
            </a:r>
            <a:endParaRPr lang="en-US" altLang="zh-CN" sz="2800" dirty="0">
              <a:latin typeface="黑体" panose="02010609060101010101" pitchFamily="49" charset="-122"/>
              <a:ea typeface="黑体" panose="02010609060101010101" pitchFamily="49" charset="-122"/>
            </a:endParaRPr>
          </a:p>
          <a:p>
            <a:endParaRPr lang="zh-CN" altLang="en-US" sz="2800"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3. </a:t>
            </a:r>
            <a:r>
              <a:rPr lang="zh-CN" altLang="en-US" sz="2800" dirty="0">
                <a:latin typeface="黑体" panose="02010609060101010101" pitchFamily="49" charset="-122"/>
                <a:ea typeface="黑体" panose="02010609060101010101" pitchFamily="49" charset="-122"/>
              </a:rPr>
              <a:t>最后是微信服务号的使用，微信服务号的接口也较为完善。</a:t>
            </a:r>
            <a:endParaRPr lang="en-US" altLang="zh-CN" sz="2800" dirty="0">
              <a:latin typeface="黑体" panose="02010609060101010101" pitchFamily="49" charset="-122"/>
              <a:ea typeface="黑体" panose="02010609060101010101" pitchFamily="49" charset="-122"/>
            </a:endParaRPr>
          </a:p>
        </p:txBody>
      </p:sp>
      <p:sp>
        <p:nvSpPr>
          <p:cNvPr id="11" name="文本框 4"/>
          <p:cNvSpPr txBox="1">
            <a:spLocks noChangeArrowheads="1"/>
          </p:cNvSpPr>
          <p:nvPr/>
        </p:nvSpPr>
        <p:spPr bwMode="auto">
          <a:xfrm>
            <a:off x="-870013" y="782911"/>
            <a:ext cx="7915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3600" b="1" dirty="0">
                <a:latin typeface="微软雅黑" pitchFamily="34" charset="-122"/>
                <a:ea typeface="微软雅黑" pitchFamily="34" charset="-122"/>
              </a:rPr>
              <a:t>关键技术的可行性分析：</a:t>
            </a:r>
          </a:p>
        </p:txBody>
      </p:sp>
    </p:spTree>
    <p:extLst>
      <p:ext uri="{BB962C8B-B14F-4D97-AF65-F5344CB8AC3E}">
        <p14:creationId xmlns:p14="http://schemas.microsoft.com/office/powerpoint/2010/main" val="8205661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6969.pptx"/>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1024</Words>
  <Application>Microsoft Office PowerPoint</Application>
  <PresentationFormat>宽屏</PresentationFormat>
  <Paragraphs>338</Paragraphs>
  <Slides>54</Slides>
  <Notes>54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54</vt:i4>
      </vt:variant>
    </vt:vector>
  </HeadingPairs>
  <TitlesOfParts>
    <vt:vector size="64" baseType="lpstr">
      <vt:lpstr>Open Sans</vt:lpstr>
      <vt:lpstr>黑体</vt:lpstr>
      <vt:lpstr>宋体</vt:lpstr>
      <vt:lpstr>微软雅黑</vt:lpstr>
      <vt:lpstr>Arial</vt:lpstr>
      <vt:lpstr>Calibri</vt:lpstr>
      <vt:lpstr>Calibri Light</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6969.pptx</dc:title>
  <dc:creator/>
  <cp:lastModifiedBy/>
  <cp:revision>1</cp:revision>
  <dcterms:created xsi:type="dcterms:W3CDTF">2017-06-05T15:40:36Z</dcterms:created>
  <dcterms:modified xsi:type="dcterms:W3CDTF">2018-06-27T06:02:23Z</dcterms:modified>
</cp:coreProperties>
</file>