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86" r:id="rId4"/>
    <p:sldId id="287" r:id="rId5"/>
    <p:sldId id="289" r:id="rId6"/>
    <p:sldId id="297" r:id="rId7"/>
    <p:sldId id="290" r:id="rId8"/>
    <p:sldId id="292" r:id="rId9"/>
    <p:sldId id="296" r:id="rId10"/>
    <p:sldId id="298" r:id="rId11"/>
    <p:sldId id="293" r:id="rId12"/>
    <p:sldId id="294" r:id="rId13"/>
    <p:sldId id="278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3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QlmxSAchm1bBLlzBypcQuLiEB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16" autoAdjust="0"/>
  </p:normalViewPr>
  <p:slideViewPr>
    <p:cSldViewPr snapToGrid="0">
      <p:cViewPr varScale="1">
        <p:scale>
          <a:sx n="125" d="100"/>
          <a:sy n="125" d="100"/>
        </p:scale>
        <p:origin x="2814" y="96"/>
      </p:cViewPr>
      <p:guideLst>
        <p:guide orient="horz"/>
        <p:guide pos="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Hi everyone, today I will be presenting on how to run CNN and </a:t>
            </a:r>
            <a:r>
              <a:rPr lang="en-US" dirty="0" err="1"/>
              <a:t>RaybNN</a:t>
            </a:r>
            <a:r>
              <a:rPr lang="en-US" dirty="0"/>
              <a:t> model training on Digital Canada. The presentation is based on Xuan's project code.</a:t>
            </a:r>
            <a:endParaRPr lang="en-CA" dirty="0"/>
          </a:p>
        </p:txBody>
      </p:sp>
      <p:sp>
        <p:nvSpPr>
          <p:cNvPr id="25" name="Google Shape;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cd16e3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26cd16e3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Then, the extracted features and labels need to be loaded and input into the </a:t>
            </a:r>
            <a:r>
              <a:rPr lang="en-US" dirty="0" err="1"/>
              <a:t>RayBNN</a:t>
            </a:r>
            <a:r>
              <a:rPr lang="en-US" dirty="0"/>
              <a:t> model to start training.</a:t>
            </a:r>
          </a:p>
          <a:p>
            <a:r>
              <a:rPr lang="en-US" dirty="0"/>
              <a:t>Please note that the </a:t>
            </a:r>
            <a:r>
              <a:rPr lang="en-US" dirty="0" err="1"/>
              <a:t>input_size</a:t>
            </a:r>
            <a:r>
              <a:rPr lang="en-US" dirty="0"/>
              <a:t> should be set to match your feature dimension.</a:t>
            </a:r>
          </a:p>
        </p:txBody>
      </p:sp>
      <p:sp>
        <p:nvSpPr>
          <p:cNvPr id="32" name="Google Shape;32;g26cd16e3e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381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cd16e3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26cd16e3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Here is the output of </a:t>
            </a:r>
            <a:r>
              <a:rPr lang="en-US" dirty="0" err="1"/>
              <a:t>RayBNN</a:t>
            </a:r>
            <a:r>
              <a:rPr lang="en-US" dirty="0"/>
              <a:t> training. It first shows the parameters of the model, and then you can see the loss decreasing steadily during the training process.</a:t>
            </a:r>
          </a:p>
          <a:p>
            <a:r>
              <a:rPr lang="en-US" dirty="0"/>
              <a:t>I am sure that the CNN and </a:t>
            </a:r>
            <a:r>
              <a:rPr lang="en-US" dirty="0" err="1"/>
              <a:t>RayBNN</a:t>
            </a:r>
            <a:r>
              <a:rPr lang="en-US" dirty="0"/>
              <a:t> models are working properly, but I am still working on improving their performance.</a:t>
            </a:r>
          </a:p>
        </p:txBody>
      </p:sp>
      <p:sp>
        <p:nvSpPr>
          <p:cNvPr id="32" name="Google Shape;32;g26cd16e3e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15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5" name="Google Shape;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9057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cd16e3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26cd16e3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 first step is to clone Brosnan's </a:t>
            </a:r>
            <a:r>
              <a:rPr lang="en-US" dirty="0" err="1"/>
              <a:t>RayBNN_Python</a:t>
            </a:r>
            <a:r>
              <a:rPr lang="en-US" dirty="0"/>
              <a:t> repository from GitHub. This repository is used for developing Python wheels of </a:t>
            </a:r>
            <a:r>
              <a:rPr lang="en-US" dirty="0" err="1"/>
              <a:t>RayBNN</a:t>
            </a:r>
            <a:r>
              <a:rPr lang="en-US" dirty="0"/>
              <a:t>.</a:t>
            </a:r>
          </a:p>
          <a:p>
            <a:r>
              <a:rPr lang="en-US" dirty="0"/>
              <a:t>Next, we need to load all the necessary modules. Please note that I have added the </a:t>
            </a:r>
            <a:r>
              <a:rPr lang="en-US" dirty="0" err="1"/>
              <a:t>OpenBLAS</a:t>
            </a:r>
            <a:r>
              <a:rPr lang="en-US" dirty="0"/>
              <a:t> module.</a:t>
            </a:r>
          </a:p>
        </p:txBody>
      </p:sp>
      <p:sp>
        <p:nvSpPr>
          <p:cNvPr id="32" name="Google Shape;32;g26cd16e3e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354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cd16e3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26cd16e3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Next, we need to create a Python virtual environment and install the necessary dependencies. After that, we will use Maturin to package the provided Rust code into Python wheels.</a:t>
            </a:r>
          </a:p>
          <a:p>
            <a:endParaRPr lang="en-US" dirty="0"/>
          </a:p>
          <a:p>
            <a:r>
              <a:rPr lang="en-US" dirty="0"/>
              <a:t>We can use the pip list command to check if </a:t>
            </a:r>
            <a:r>
              <a:rPr lang="en-US" dirty="0" err="1"/>
              <a:t>raybnn_python</a:t>
            </a:r>
            <a:r>
              <a:rPr lang="en-US" dirty="0"/>
              <a:t> is installed successfully. As you can see, there is a package called </a:t>
            </a:r>
            <a:r>
              <a:rPr lang="en-US" dirty="0" err="1"/>
              <a:t>raybnn_python</a:t>
            </a:r>
            <a:r>
              <a:rPr lang="en-US" dirty="0"/>
              <a:t> with version 0.1.2.</a:t>
            </a:r>
          </a:p>
          <a:p>
            <a:endParaRPr lang="en-US" dirty="0"/>
          </a:p>
          <a:p>
            <a:r>
              <a:rPr lang="en-US" dirty="0"/>
              <a:t>This process doesn’t need to be submitted to the compute cluster; you don't need to </a:t>
            </a:r>
            <a:r>
              <a:rPr lang="en-US" dirty="0" err="1"/>
              <a:t>sbatch</a:t>
            </a:r>
            <a:r>
              <a:rPr lang="en-US" dirty="0"/>
              <a:t> a script for this step. Submitting it to the compute cluster may result in errors.</a:t>
            </a:r>
          </a:p>
        </p:txBody>
      </p:sp>
      <p:sp>
        <p:nvSpPr>
          <p:cNvPr id="32" name="Google Shape;32;g26cd16e3e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03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cd16e3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26cd16e3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Brosnan also provides an example Python file to check the installation. This file imports the </a:t>
            </a:r>
            <a:r>
              <a:rPr lang="en-US" dirty="0" err="1"/>
              <a:t>raybnn_python</a:t>
            </a:r>
            <a:r>
              <a:rPr lang="en-US" dirty="0"/>
              <a:t> package and uses it.</a:t>
            </a:r>
          </a:p>
          <a:p>
            <a:r>
              <a:rPr lang="en-US" dirty="0"/>
              <a:t>To use </a:t>
            </a:r>
            <a:r>
              <a:rPr lang="en-US" dirty="0" err="1"/>
              <a:t>raybnn_python</a:t>
            </a:r>
            <a:r>
              <a:rPr lang="en-US" dirty="0"/>
              <a:t>, you need to submit jobs to the compute cluster. The output should look like this:</a:t>
            </a:r>
          </a:p>
        </p:txBody>
      </p:sp>
      <p:sp>
        <p:nvSpPr>
          <p:cNvPr id="32" name="Google Shape;32;g26cd16e3e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8511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cd16e3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26cd16e3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I tried to run Xuan’s project code by downloading and unzipping it. You can use Globus to transfer the files from your local machine to CCDB.</a:t>
            </a:r>
          </a:p>
          <a:p>
            <a:r>
              <a:rPr lang="en-US" dirty="0"/>
              <a:t>In his CNN folder, there are two files: one is a script for submitting jobs, and the other contains the CNN and </a:t>
            </a:r>
            <a:r>
              <a:rPr lang="en-US" dirty="0" err="1"/>
              <a:t>RaybNN</a:t>
            </a:r>
            <a:r>
              <a:rPr lang="en-US" dirty="0"/>
              <a:t> model training files.</a:t>
            </a:r>
          </a:p>
          <a:p>
            <a:r>
              <a:rPr lang="en-US" dirty="0"/>
              <a:t>The process works like this: we use the CNN model to extract features and labels, and then we apply </a:t>
            </a:r>
            <a:r>
              <a:rPr lang="en-US" dirty="0" err="1"/>
              <a:t>RaybNN</a:t>
            </a:r>
            <a:r>
              <a:rPr lang="en-US" dirty="0"/>
              <a:t> to train the model.</a:t>
            </a:r>
          </a:p>
        </p:txBody>
      </p:sp>
      <p:sp>
        <p:nvSpPr>
          <p:cNvPr id="32" name="Google Shape;32;g26cd16e3e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2620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cd16e3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26cd16e3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You need to pip install the necessary packages in the virtual environment and download the MNIST dataset in advance.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And You can set download=True in the code, and it will automatically download MNIST for you.</a:t>
            </a:r>
            <a:endParaRPr lang="en-US" sz="120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g26cd16e3e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96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cd16e3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26cd16e3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The CNN structure and layer settings are as follows:</a:t>
            </a:r>
          </a:p>
          <a:p>
            <a:r>
              <a:rPr lang="en-US" dirty="0"/>
              <a:t>For the extracted features, the data goes through conv1, pooling, conv2, and flatten layer before being returned as output.</a:t>
            </a:r>
          </a:p>
          <a:p>
            <a:r>
              <a:rPr lang="en-US" dirty="0"/>
              <a:t>I reduced the number of kernel channels in the convolutional layers to decrease the feature dimension. Otherwise, the feature dimension would be too large, requiring an excessive amount of memory.</a:t>
            </a:r>
          </a:p>
        </p:txBody>
      </p:sp>
      <p:sp>
        <p:nvSpPr>
          <p:cNvPr id="32" name="Google Shape;32;g26cd16e3e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973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cd16e3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26cd16e3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I modified the original Python file to save the features and labels so that we don’t need to train the CNN model again before </a:t>
            </a:r>
            <a:r>
              <a:rPr lang="en-US" dirty="0" err="1"/>
              <a:t>RaybNN</a:t>
            </a:r>
            <a:r>
              <a:rPr lang="en-US" dirty="0"/>
              <a:t> training.</a:t>
            </a:r>
          </a:p>
          <a:p>
            <a:r>
              <a:rPr lang="en-US" dirty="0"/>
              <a:t>Here is the shape of the features and labels after modification: I reduced the feature dimension from 3136 to 490.</a:t>
            </a:r>
          </a:p>
        </p:txBody>
      </p:sp>
      <p:sp>
        <p:nvSpPr>
          <p:cNvPr id="32" name="Google Shape;32;g26cd16e3e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633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cd16e3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26cd16e3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This is the output during CNN model training. It uses k-fold cross-validation, and the number of epochs is set to 10.</a:t>
            </a:r>
          </a:p>
          <a:p>
            <a:r>
              <a:rPr lang="en-US" dirty="0"/>
              <a:t>You can see that the loss is getting lower and the accuracy is getting higher during the model training process. Currently, the accuracy is at 94%. I reduced the parameters to shorten the training time, which resulted in a slightly lower accuracy compared to the original, higher accuracy.</a:t>
            </a:r>
          </a:p>
        </p:txBody>
      </p:sp>
      <p:sp>
        <p:nvSpPr>
          <p:cNvPr id="32" name="Google Shape;32;g26cd16e3e76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287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457200" y="2052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">
  <p:cSld name="Content 3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Title 2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457200" y="2052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09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1" descr="UC+M_04180_UnveilingMat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457200" y="2052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3" descr="UC+M_04180_UnveilingMat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 descr="UC+M_04180_UnveilingMat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1104900" y="706438"/>
            <a:ext cx="6261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E3C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1104900" y="2032000"/>
            <a:ext cx="6261100" cy="415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title"/>
          </p:nvPr>
        </p:nvSpPr>
        <p:spPr>
          <a:xfrm>
            <a:off x="425875" y="2052650"/>
            <a:ext cx="826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2940" dirty="0"/>
              <a:t>Run </a:t>
            </a:r>
            <a:r>
              <a:rPr lang="en-US" sz="2940" dirty="0" err="1"/>
              <a:t>CNN+RayBNN</a:t>
            </a:r>
            <a:r>
              <a:rPr lang="en-US" sz="2940" dirty="0"/>
              <a:t> on CCDB</a:t>
            </a:r>
          </a:p>
        </p:txBody>
      </p:sp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7061850" y="3659175"/>
            <a:ext cx="15267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b="1" dirty="0">
                <a:latin typeface="Times New Roman"/>
                <a:ea typeface="Times New Roman"/>
                <a:cs typeface="Times New Roman"/>
                <a:sym typeface="Times New Roman"/>
              </a:rPr>
              <a:t>Yuantao Tu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6cd16e3e76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</a:pPr>
            <a:r>
              <a:rPr lang="en-US" dirty="0" err="1"/>
              <a:t>RaybNN</a:t>
            </a:r>
            <a:r>
              <a:rPr lang="en-US" dirty="0"/>
              <a:t> training</a:t>
            </a:r>
          </a:p>
        </p:txBody>
      </p:sp>
      <p:sp>
        <p:nvSpPr>
          <p:cNvPr id="19" name="Google Shape;34;g26cd16e3e76_0_9">
            <a:extLst>
              <a:ext uri="{FF2B5EF4-FFF2-40B4-BE49-F238E27FC236}">
                <a16:creationId xmlns:a16="http://schemas.microsoft.com/office/drawing/2014/main" id="{AF83D88A-B8E1-C0C6-17D2-6BBBEB6E93EA}"/>
              </a:ext>
            </a:extLst>
          </p:cNvPr>
          <p:cNvSpPr txBox="1">
            <a:spLocks/>
          </p:cNvSpPr>
          <p:nvPr/>
        </p:nvSpPr>
        <p:spPr>
          <a:xfrm>
            <a:off x="526509" y="5953072"/>
            <a:ext cx="6576060" cy="9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input_size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match CNN output in the function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train_raybnn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CC7043-F84B-CB17-03F5-3A1C86128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65" y="4243960"/>
            <a:ext cx="4210638" cy="15242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345259E-4866-9777-BC32-3600B3ABC50B}"/>
              </a:ext>
            </a:extLst>
          </p:cNvPr>
          <p:cNvSpPr/>
          <p:nvPr/>
        </p:nvSpPr>
        <p:spPr>
          <a:xfrm>
            <a:off x="390820" y="4919583"/>
            <a:ext cx="2588455" cy="3004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56644D-013E-C94E-5FA0-8CBD08F3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5" y="3061071"/>
            <a:ext cx="4220164" cy="1028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26EAAF-9A14-3EE9-232C-B5F033323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65" y="944208"/>
            <a:ext cx="5962350" cy="1157827"/>
          </a:xfrm>
          <a:prstGeom prst="rect">
            <a:avLst/>
          </a:prstGeom>
        </p:spPr>
      </p:pic>
      <p:sp>
        <p:nvSpPr>
          <p:cNvPr id="10" name="Google Shape;34;g26cd16e3e76_0_9">
            <a:extLst>
              <a:ext uri="{FF2B5EF4-FFF2-40B4-BE49-F238E27FC236}">
                <a16:creationId xmlns:a16="http://schemas.microsoft.com/office/drawing/2014/main" id="{C806DF31-0340-2C2F-F69F-7A2351A9512A}"/>
              </a:ext>
            </a:extLst>
          </p:cNvPr>
          <p:cNvSpPr txBox="1">
            <a:spLocks/>
          </p:cNvSpPr>
          <p:nvPr/>
        </p:nvSpPr>
        <p:spPr>
          <a:xfrm>
            <a:off x="526509" y="2125364"/>
            <a:ext cx="6576060" cy="58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saved data and invoke function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train_raybnn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700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6cd16e3e76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</a:pPr>
            <a:r>
              <a:rPr lang="en-US" dirty="0" err="1"/>
              <a:t>RaybNN</a:t>
            </a:r>
            <a:r>
              <a:rPr lang="en-US" dirty="0"/>
              <a:t> </a:t>
            </a:r>
            <a:r>
              <a:rPr lang="en-US" altLang="zh-CN" dirty="0"/>
              <a:t>training </a:t>
            </a:r>
            <a:r>
              <a:rPr lang="en-US" altLang="zh-CN" dirty="0" err="1"/>
              <a:t>ouput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BD6DCD-4454-89CC-84B3-1EBFF58F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7" y="1143001"/>
            <a:ext cx="3611527" cy="3451860"/>
          </a:xfrm>
          <a:prstGeom prst="rect">
            <a:avLst/>
          </a:prstGeom>
        </p:spPr>
      </p:pic>
      <p:sp>
        <p:nvSpPr>
          <p:cNvPr id="8" name="Google Shape;34;g26cd16e3e76_0_9">
            <a:extLst>
              <a:ext uri="{FF2B5EF4-FFF2-40B4-BE49-F238E27FC236}">
                <a16:creationId xmlns:a16="http://schemas.microsoft.com/office/drawing/2014/main" id="{8A27E133-0621-EBB6-A69E-CA8787825255}"/>
              </a:ext>
            </a:extLst>
          </p:cNvPr>
          <p:cNvSpPr txBox="1">
            <a:spLocks/>
          </p:cNvSpPr>
          <p:nvPr/>
        </p:nvSpPr>
        <p:spPr>
          <a:xfrm>
            <a:off x="404497" y="4779591"/>
            <a:ext cx="2925443" cy="46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of </a:t>
            </a:r>
            <a:r>
              <a:rPr lang="en-US" altLang="zh-CN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RayBNN</a:t>
            </a:r>
            <a:r>
              <a:rPr lang="en-US" altLang="zh-CN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training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FE4DFEB-5BEC-4D35-A01D-9C8863ACF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024" y="184627"/>
            <a:ext cx="3558479" cy="4904261"/>
          </a:xfrm>
          <a:prstGeom prst="rect">
            <a:avLst/>
          </a:prstGeom>
        </p:spPr>
      </p:pic>
      <p:sp>
        <p:nvSpPr>
          <p:cNvPr id="15" name="Google Shape;34;g26cd16e3e76_0_9">
            <a:extLst>
              <a:ext uri="{FF2B5EF4-FFF2-40B4-BE49-F238E27FC236}">
                <a16:creationId xmlns:a16="http://schemas.microsoft.com/office/drawing/2014/main" id="{90DA2930-D240-7E22-7D05-AEA40BC84963}"/>
              </a:ext>
            </a:extLst>
          </p:cNvPr>
          <p:cNvSpPr txBox="1">
            <a:spLocks/>
          </p:cNvSpPr>
          <p:nvPr/>
        </p:nvSpPr>
        <p:spPr>
          <a:xfrm>
            <a:off x="1677447" y="5785298"/>
            <a:ext cx="6261000" cy="90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CA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working on how to improve performance </a:t>
            </a:r>
            <a:endParaRPr lang="en-US"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34;g26cd16e3e76_0_9">
            <a:extLst>
              <a:ext uri="{FF2B5EF4-FFF2-40B4-BE49-F238E27FC236}">
                <a16:creationId xmlns:a16="http://schemas.microsoft.com/office/drawing/2014/main" id="{AC54B093-691F-1CC8-DFDE-2CA91FFFFE03}"/>
              </a:ext>
            </a:extLst>
          </p:cNvPr>
          <p:cNvSpPr txBox="1">
            <a:spLocks/>
          </p:cNvSpPr>
          <p:nvPr/>
        </p:nvSpPr>
        <p:spPr>
          <a:xfrm>
            <a:off x="4900297" y="5166702"/>
            <a:ext cx="2925443" cy="46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during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RayBNN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training</a:t>
            </a:r>
          </a:p>
        </p:txBody>
      </p:sp>
    </p:spTree>
    <p:extLst>
      <p:ext uri="{BB962C8B-B14F-4D97-AF65-F5344CB8AC3E}">
        <p14:creationId xmlns:p14="http://schemas.microsoft.com/office/powerpoint/2010/main" val="3640156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>
            <a:spLocks noGrp="1"/>
          </p:cNvSpPr>
          <p:nvPr>
            <p:ph type="title"/>
          </p:nvPr>
        </p:nvSpPr>
        <p:spPr>
          <a:xfrm>
            <a:off x="425875" y="2052650"/>
            <a:ext cx="826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None/>
            </a:pPr>
            <a:r>
              <a:rPr lang="en-US" sz="2940" b="1" i="0" u="none" strike="noStrike" cap="none" dirty="0">
                <a:latin typeface="Arial"/>
                <a:ea typeface="Arial"/>
                <a:cs typeface="Arial"/>
                <a:sym typeface="Arial"/>
              </a:rPr>
              <a:t>Thank you</a:t>
            </a:r>
            <a:endParaRPr lang="en-US" sz="2940" dirty="0"/>
          </a:p>
        </p:txBody>
      </p:sp>
    </p:spTree>
    <p:extLst>
      <p:ext uri="{BB962C8B-B14F-4D97-AF65-F5344CB8AC3E}">
        <p14:creationId xmlns:p14="http://schemas.microsoft.com/office/powerpoint/2010/main" val="65905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6cd16e3e76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9972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</a:pPr>
            <a:r>
              <a:rPr lang="en-US" dirty="0"/>
              <a:t>Package </a:t>
            </a:r>
            <a:r>
              <a:rPr lang="en-US" dirty="0" err="1"/>
              <a:t>RayBNN_python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BCE642-E4A0-9CA2-1CBD-4BB70F95CA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38"/>
          <a:stretch/>
        </p:blipFill>
        <p:spPr>
          <a:xfrm>
            <a:off x="185264" y="1143000"/>
            <a:ext cx="5895906" cy="32327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9B045E5-D5D9-5EF9-44BD-D843211B5338}"/>
              </a:ext>
            </a:extLst>
          </p:cNvPr>
          <p:cNvSpPr/>
          <p:nvPr/>
        </p:nvSpPr>
        <p:spPr>
          <a:xfrm>
            <a:off x="441210" y="3048000"/>
            <a:ext cx="3612630" cy="4497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EB4FCA-7B9F-8702-0A9B-4C54B281B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38" y="4711073"/>
            <a:ext cx="8697539" cy="581106"/>
          </a:xfrm>
          <a:prstGeom prst="rect">
            <a:avLst/>
          </a:prstGeom>
        </p:spPr>
      </p:pic>
      <p:sp>
        <p:nvSpPr>
          <p:cNvPr id="10" name="Google Shape;34;g26cd16e3e76_0_9">
            <a:extLst>
              <a:ext uri="{FF2B5EF4-FFF2-40B4-BE49-F238E27FC236}">
                <a16:creationId xmlns:a16="http://schemas.microsoft.com/office/drawing/2014/main" id="{71A70F1F-B758-8A4B-2D38-6B71C32F6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84516" y="2422110"/>
            <a:ext cx="2546954" cy="125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74151"/>
              </a:buClr>
              <a:buSzPts val="1800"/>
              <a:buNone/>
            </a:pPr>
            <a:r>
              <a:rPr lang="en-CA" sz="1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clone </a:t>
            </a:r>
            <a:r>
              <a:rPr lang="en-CA" sz="1600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RayBNN_Python</a:t>
            </a:r>
            <a:endParaRPr lang="en-US" sz="160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34;g26cd16e3e76_0_9">
            <a:extLst>
              <a:ext uri="{FF2B5EF4-FFF2-40B4-BE49-F238E27FC236}">
                <a16:creationId xmlns:a16="http://schemas.microsoft.com/office/drawing/2014/main" id="{21DDE6E6-0A33-DDB0-23D7-5B314FF5012D}"/>
              </a:ext>
            </a:extLst>
          </p:cNvPr>
          <p:cNvSpPr txBox="1">
            <a:spLocks/>
          </p:cNvSpPr>
          <p:nvPr/>
        </p:nvSpPr>
        <p:spPr>
          <a:xfrm>
            <a:off x="575646" y="5513086"/>
            <a:ext cx="5207934" cy="58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Font typeface="Arial"/>
              <a:buNone/>
            </a:pPr>
            <a:r>
              <a:rPr lang="en-CA" sz="1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necessary module(I add </a:t>
            </a:r>
            <a:r>
              <a:rPr lang="en-CA" sz="1600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openblas</a:t>
            </a:r>
            <a:r>
              <a:rPr lang="en-CA" sz="16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38100" indent="0">
              <a:spcBef>
                <a:spcPts val="480"/>
              </a:spcBef>
              <a:buClr>
                <a:srgbClr val="374151"/>
              </a:buClr>
              <a:buFont typeface="Arial"/>
              <a:buNone/>
            </a:pPr>
            <a:endParaRPr lang="en-US" sz="160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2B00DA-B799-3BB0-F1B9-D3B201A0B6BF}"/>
              </a:ext>
            </a:extLst>
          </p:cNvPr>
          <p:cNvSpPr/>
          <p:nvPr/>
        </p:nvSpPr>
        <p:spPr>
          <a:xfrm>
            <a:off x="8138160" y="4914900"/>
            <a:ext cx="856802" cy="4419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9828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6cd16e3e76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</a:pPr>
            <a:r>
              <a:rPr lang="en-US" dirty="0"/>
              <a:t>Package </a:t>
            </a:r>
            <a:r>
              <a:rPr lang="en-US" dirty="0" err="1"/>
              <a:t>RayBNN_python</a:t>
            </a:r>
            <a:r>
              <a:rPr lang="en-US" dirty="0"/>
              <a:t>(cont.)</a:t>
            </a:r>
          </a:p>
        </p:txBody>
      </p:sp>
      <p:sp>
        <p:nvSpPr>
          <p:cNvPr id="2" name="Google Shape;34;g26cd16e3e76_0_9">
            <a:extLst>
              <a:ext uri="{FF2B5EF4-FFF2-40B4-BE49-F238E27FC236}">
                <a16:creationId xmlns:a16="http://schemas.microsoft.com/office/drawing/2014/main" id="{BC0E8597-A8E5-6F0D-EE13-F8BB7993FFE4}"/>
              </a:ext>
            </a:extLst>
          </p:cNvPr>
          <p:cNvSpPr txBox="1">
            <a:spLocks/>
          </p:cNvSpPr>
          <p:nvPr/>
        </p:nvSpPr>
        <p:spPr>
          <a:xfrm>
            <a:off x="465389" y="5431437"/>
            <a:ext cx="5795611" cy="56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Font typeface="Arial"/>
              <a:buNone/>
            </a:pPr>
            <a:r>
              <a:rPr lang="en-CA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that </a:t>
            </a:r>
            <a:r>
              <a:rPr lang="en-CA" sz="1800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raybnn_python</a:t>
            </a:r>
            <a:r>
              <a:rPr lang="en-CA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installed successfully as python module</a:t>
            </a:r>
            <a:endParaRPr lang="en-US" sz="180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122D7-1D1E-363A-298F-A222947E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03" y="4775110"/>
            <a:ext cx="7230484" cy="4858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4C291A8-9307-2639-5ED8-F22FD71893BC}"/>
              </a:ext>
            </a:extLst>
          </p:cNvPr>
          <p:cNvSpPr/>
          <p:nvPr/>
        </p:nvSpPr>
        <p:spPr>
          <a:xfrm>
            <a:off x="168665" y="4945497"/>
            <a:ext cx="2588455" cy="251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E7233F-C96D-49C6-1906-8397FC944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03" y="4122648"/>
            <a:ext cx="7268589" cy="5239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4968887-67BF-DA2D-76E1-232614A17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71" y="2575006"/>
            <a:ext cx="3761523" cy="55203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F9BC041-97F1-F719-A9CE-6C9E665171F0}"/>
              </a:ext>
            </a:extLst>
          </p:cNvPr>
          <p:cNvSpPr/>
          <p:nvPr/>
        </p:nvSpPr>
        <p:spPr>
          <a:xfrm>
            <a:off x="324303" y="2575006"/>
            <a:ext cx="2588455" cy="2515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2" name="Google Shape;34;g26cd16e3e76_0_9">
            <a:extLst>
              <a:ext uri="{FF2B5EF4-FFF2-40B4-BE49-F238E27FC236}">
                <a16:creationId xmlns:a16="http://schemas.microsoft.com/office/drawing/2014/main" id="{D1FA5182-6776-8BD2-6069-856A6D4C69DF}"/>
              </a:ext>
            </a:extLst>
          </p:cNvPr>
          <p:cNvSpPr txBox="1">
            <a:spLocks/>
          </p:cNvSpPr>
          <p:nvPr/>
        </p:nvSpPr>
        <p:spPr>
          <a:xfrm>
            <a:off x="324303" y="3297425"/>
            <a:ext cx="5795611" cy="56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Font typeface="Arial"/>
              <a:buNone/>
            </a:pPr>
            <a:r>
              <a:rPr lang="en-CA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CA" sz="1800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maturin</a:t>
            </a:r>
            <a:r>
              <a:rPr lang="en-CA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package Rust code into python wheel </a:t>
            </a:r>
          </a:p>
          <a:p>
            <a:pPr marL="38100" indent="0">
              <a:spcBef>
                <a:spcPts val="480"/>
              </a:spcBef>
              <a:buClr>
                <a:srgbClr val="374151"/>
              </a:buClr>
              <a:buFont typeface="Arial"/>
              <a:buNone/>
            </a:pPr>
            <a:endParaRPr lang="en-US" sz="180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CDC5A89-70AA-777A-1995-84A5BD5E9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66" y="1094045"/>
            <a:ext cx="4115374" cy="581106"/>
          </a:xfrm>
          <a:prstGeom prst="rect">
            <a:avLst/>
          </a:prstGeom>
        </p:spPr>
      </p:pic>
      <p:sp>
        <p:nvSpPr>
          <p:cNvPr id="15" name="Google Shape;34;g26cd16e3e76_0_9">
            <a:extLst>
              <a:ext uri="{FF2B5EF4-FFF2-40B4-BE49-F238E27FC236}">
                <a16:creationId xmlns:a16="http://schemas.microsoft.com/office/drawing/2014/main" id="{0DE1134A-FC9F-142F-B502-11E5DFEE5524}"/>
              </a:ext>
            </a:extLst>
          </p:cNvPr>
          <p:cNvSpPr txBox="1">
            <a:spLocks/>
          </p:cNvSpPr>
          <p:nvPr/>
        </p:nvSpPr>
        <p:spPr>
          <a:xfrm>
            <a:off x="324303" y="1803665"/>
            <a:ext cx="5795611" cy="56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Font typeface="Arial"/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dependencies in the virtual environment</a:t>
            </a:r>
          </a:p>
        </p:txBody>
      </p:sp>
      <p:sp>
        <p:nvSpPr>
          <p:cNvPr id="16" name="Google Shape;34;g26cd16e3e76_0_9">
            <a:extLst>
              <a:ext uri="{FF2B5EF4-FFF2-40B4-BE49-F238E27FC236}">
                <a16:creationId xmlns:a16="http://schemas.microsoft.com/office/drawing/2014/main" id="{EEE54577-7567-17DF-B973-A742DE506A4F}"/>
              </a:ext>
            </a:extLst>
          </p:cNvPr>
          <p:cNvSpPr txBox="1">
            <a:spLocks/>
          </p:cNvSpPr>
          <p:nvPr/>
        </p:nvSpPr>
        <p:spPr>
          <a:xfrm>
            <a:off x="478166" y="5940978"/>
            <a:ext cx="5795611" cy="56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Font typeface="Arial"/>
              <a:buNone/>
            </a:pPr>
            <a:r>
              <a:rPr lang="en-US" altLang="zh-CN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doesn’t need to be submitted to compute cluster</a:t>
            </a:r>
          </a:p>
        </p:txBody>
      </p:sp>
    </p:spTree>
    <p:extLst>
      <p:ext uri="{BB962C8B-B14F-4D97-AF65-F5344CB8AC3E}">
        <p14:creationId xmlns:p14="http://schemas.microsoft.com/office/powerpoint/2010/main" val="312739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6cd16e3e76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</a:pPr>
            <a:r>
              <a:rPr lang="en-US" dirty="0"/>
              <a:t>Package </a:t>
            </a:r>
            <a:r>
              <a:rPr lang="en-US" dirty="0" err="1"/>
              <a:t>RayBNN_python</a:t>
            </a:r>
            <a:r>
              <a:rPr lang="en-US" dirty="0"/>
              <a:t>(cont.)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7E8B7B-9404-AA85-4A2B-84731D99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13" y="1049880"/>
            <a:ext cx="3391373" cy="5525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AC5C485-1342-E8BF-1360-63555463F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45" y="2299518"/>
            <a:ext cx="6234287" cy="32559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BC8D34-2EBB-B908-1679-0832A9E72D93}"/>
              </a:ext>
            </a:extLst>
          </p:cNvPr>
          <p:cNvSpPr/>
          <p:nvPr/>
        </p:nvSpPr>
        <p:spPr>
          <a:xfrm>
            <a:off x="400111" y="5335570"/>
            <a:ext cx="3361966" cy="31796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C291A8-9307-2639-5ED8-F22FD71893BC}"/>
              </a:ext>
            </a:extLst>
          </p:cNvPr>
          <p:cNvSpPr/>
          <p:nvPr/>
        </p:nvSpPr>
        <p:spPr>
          <a:xfrm>
            <a:off x="542045" y="1363448"/>
            <a:ext cx="2588455" cy="1924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6EB9071-043B-E665-234C-9147759B9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633" y="727412"/>
            <a:ext cx="2896004" cy="97168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67D4FEF7-C46B-E7DF-700F-85848DCB5888}"/>
              </a:ext>
            </a:extLst>
          </p:cNvPr>
          <p:cNvSpPr/>
          <p:nvPr/>
        </p:nvSpPr>
        <p:spPr>
          <a:xfrm>
            <a:off x="5250407" y="1060818"/>
            <a:ext cx="2588455" cy="1924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Google Shape;34;g26cd16e3e76_0_9">
            <a:extLst>
              <a:ext uri="{FF2B5EF4-FFF2-40B4-BE49-F238E27FC236}">
                <a16:creationId xmlns:a16="http://schemas.microsoft.com/office/drawing/2014/main" id="{91B64509-D66C-CC92-2906-67D14F37F3EC}"/>
              </a:ext>
            </a:extLst>
          </p:cNvPr>
          <p:cNvSpPr txBox="1">
            <a:spLocks/>
          </p:cNvSpPr>
          <p:nvPr/>
        </p:nvSpPr>
        <p:spPr>
          <a:xfrm>
            <a:off x="400110" y="1776301"/>
            <a:ext cx="7707569" cy="56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Font typeface="Arial"/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RayBNN_Python/Rust_Code/example.py to validate </a:t>
            </a:r>
            <a:r>
              <a:rPr lang="en-US" sz="1800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raybnn_python</a:t>
            </a: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package</a:t>
            </a:r>
          </a:p>
        </p:txBody>
      </p:sp>
      <p:sp>
        <p:nvSpPr>
          <p:cNvPr id="16" name="Google Shape;34;g26cd16e3e76_0_9">
            <a:extLst>
              <a:ext uri="{FF2B5EF4-FFF2-40B4-BE49-F238E27FC236}">
                <a16:creationId xmlns:a16="http://schemas.microsoft.com/office/drawing/2014/main" id="{3798AD3B-FEBC-6C55-C489-491FB93A05E3}"/>
              </a:ext>
            </a:extLst>
          </p:cNvPr>
          <p:cNvSpPr txBox="1">
            <a:spLocks/>
          </p:cNvSpPr>
          <p:nvPr/>
        </p:nvSpPr>
        <p:spPr>
          <a:xfrm>
            <a:off x="400111" y="5768382"/>
            <a:ext cx="7023800" cy="56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Font typeface="Arial"/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 jobs to run example.py and </a:t>
            </a:r>
            <a:r>
              <a:rPr lang="en-US" sz="1800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ouput</a:t>
            </a: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shown above </a:t>
            </a:r>
          </a:p>
        </p:txBody>
      </p:sp>
    </p:spTree>
    <p:extLst>
      <p:ext uri="{BB962C8B-B14F-4D97-AF65-F5344CB8AC3E}">
        <p14:creationId xmlns:p14="http://schemas.microsoft.com/office/powerpoint/2010/main" val="363608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6cd16e3e76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</a:pPr>
            <a:r>
              <a:rPr lang="en-US" dirty="0"/>
              <a:t>Try code from Xuan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3376CD-5C85-695F-7E09-8D882DF53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93" y="1272454"/>
            <a:ext cx="3029373" cy="1457528"/>
          </a:xfrm>
          <a:prstGeom prst="rect">
            <a:avLst/>
          </a:prstGeom>
        </p:spPr>
      </p:pic>
      <p:sp>
        <p:nvSpPr>
          <p:cNvPr id="8" name="Google Shape;34;g26cd16e3e76_0_9">
            <a:extLst>
              <a:ext uri="{FF2B5EF4-FFF2-40B4-BE49-F238E27FC236}">
                <a16:creationId xmlns:a16="http://schemas.microsoft.com/office/drawing/2014/main" id="{B5A248AF-BDEB-345F-BA86-197F4E965224}"/>
              </a:ext>
            </a:extLst>
          </p:cNvPr>
          <p:cNvSpPr txBox="1">
            <a:spLocks/>
          </p:cNvSpPr>
          <p:nvPr/>
        </p:nvSpPr>
        <p:spPr>
          <a:xfrm>
            <a:off x="382138" y="2830892"/>
            <a:ext cx="7382088" cy="84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code of Xuan and unzip it (using Globus to transfer it onto CCDB)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8B62EA-CBDC-0AF2-36D8-2C5E0C384650}"/>
              </a:ext>
            </a:extLst>
          </p:cNvPr>
          <p:cNvSpPr/>
          <p:nvPr/>
        </p:nvSpPr>
        <p:spPr>
          <a:xfrm flipV="1">
            <a:off x="738586" y="1636333"/>
            <a:ext cx="1181100" cy="27628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2B0C79-069E-0252-632B-F0245CF13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93" y="3308896"/>
            <a:ext cx="2514951" cy="4667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16CE72B-E6B6-A2C1-E42F-0812A332E453}"/>
              </a:ext>
            </a:extLst>
          </p:cNvPr>
          <p:cNvSpPr txBox="1"/>
          <p:nvPr/>
        </p:nvSpPr>
        <p:spPr>
          <a:xfrm>
            <a:off x="382138" y="3845003"/>
            <a:ext cx="4677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altLang="zh-CN" sz="14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run C/CNN Code</a:t>
            </a:r>
            <a:endParaRPr lang="en-US" sz="140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4C44C6-E07D-67A5-3B63-6586FBBFFAFA}"/>
              </a:ext>
            </a:extLst>
          </p:cNvPr>
          <p:cNvSpPr txBox="1"/>
          <p:nvPr/>
        </p:nvSpPr>
        <p:spPr>
          <a:xfrm>
            <a:off x="458893" y="5775074"/>
            <a:ext cx="4677542" cy="587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CNN model to extract features and labels</a:t>
            </a:r>
          </a:p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4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apply </a:t>
            </a:r>
            <a:r>
              <a:rPr lang="en-US" sz="1400" dirty="0" err="1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raybnn</a:t>
            </a:r>
            <a:r>
              <a:rPr lang="en-US" sz="14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train it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4215F09-8076-B716-1745-E34C1B83B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93" y="4323007"/>
            <a:ext cx="6627967" cy="13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6cd16e3e76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</a:pPr>
            <a:r>
              <a:rPr lang="en-US" dirty="0"/>
              <a:t>Prepare Dataset</a:t>
            </a:r>
          </a:p>
        </p:txBody>
      </p:sp>
      <p:sp>
        <p:nvSpPr>
          <p:cNvPr id="10" name="Google Shape;34;g26cd16e3e76_0_9">
            <a:extLst>
              <a:ext uri="{FF2B5EF4-FFF2-40B4-BE49-F238E27FC236}">
                <a16:creationId xmlns:a16="http://schemas.microsoft.com/office/drawing/2014/main" id="{1CC7DBA8-3B55-C7D7-DE53-B4EBDF849ECC}"/>
              </a:ext>
            </a:extLst>
          </p:cNvPr>
          <p:cNvSpPr txBox="1">
            <a:spLocks/>
          </p:cNvSpPr>
          <p:nvPr/>
        </p:nvSpPr>
        <p:spPr>
          <a:xfrm>
            <a:off x="214498" y="5277919"/>
            <a:ext cx="6411060" cy="45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download=True to automatically download MNIST Dataset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091C3-EE58-46C4-0F65-26878ADB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77" y="4244281"/>
            <a:ext cx="8379723" cy="83831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0C0E0D-9009-E9F4-C297-1F41EBBC61AA}"/>
              </a:ext>
            </a:extLst>
          </p:cNvPr>
          <p:cNvSpPr/>
          <p:nvPr/>
        </p:nvSpPr>
        <p:spPr>
          <a:xfrm flipV="1">
            <a:off x="7390846" y="4362359"/>
            <a:ext cx="1181100" cy="4876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12D131-C929-A957-CB8F-65CB478D4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59" y="905190"/>
            <a:ext cx="5420481" cy="2762636"/>
          </a:xfrm>
          <a:prstGeom prst="rect">
            <a:avLst/>
          </a:prstGeom>
        </p:spPr>
      </p:pic>
      <p:sp>
        <p:nvSpPr>
          <p:cNvPr id="12" name="Google Shape;34;g26cd16e3e76_0_9">
            <a:extLst>
              <a:ext uri="{FF2B5EF4-FFF2-40B4-BE49-F238E27FC236}">
                <a16:creationId xmlns:a16="http://schemas.microsoft.com/office/drawing/2014/main" id="{822F7B8B-7FEC-85BA-A727-1702E9E9D5C2}"/>
              </a:ext>
            </a:extLst>
          </p:cNvPr>
          <p:cNvSpPr txBox="1">
            <a:spLocks/>
          </p:cNvSpPr>
          <p:nvPr/>
        </p:nvSpPr>
        <p:spPr>
          <a:xfrm>
            <a:off x="268977" y="3726503"/>
            <a:ext cx="5668142" cy="45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Pip install necessary packages in the virtual environment </a:t>
            </a:r>
          </a:p>
        </p:txBody>
      </p:sp>
    </p:spTree>
    <p:extLst>
      <p:ext uri="{BB962C8B-B14F-4D97-AF65-F5344CB8AC3E}">
        <p14:creationId xmlns:p14="http://schemas.microsoft.com/office/powerpoint/2010/main" val="122750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6cd16e3e76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</a:pPr>
            <a:r>
              <a:rPr lang="en-US" dirty="0"/>
              <a:t>CNN module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7FCA0B-5CC2-FD0E-906E-E905532F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2" y="1012350"/>
            <a:ext cx="6344535" cy="2257740"/>
          </a:xfrm>
          <a:prstGeom prst="rect">
            <a:avLst/>
          </a:prstGeom>
        </p:spPr>
      </p:pic>
      <p:sp>
        <p:nvSpPr>
          <p:cNvPr id="11" name="Google Shape;34;g26cd16e3e76_0_9">
            <a:extLst>
              <a:ext uri="{FF2B5EF4-FFF2-40B4-BE49-F238E27FC236}">
                <a16:creationId xmlns:a16="http://schemas.microsoft.com/office/drawing/2014/main" id="{B28455ED-4261-2B2F-A2EB-10696F036093}"/>
              </a:ext>
            </a:extLst>
          </p:cNvPr>
          <p:cNvSpPr txBox="1">
            <a:spLocks/>
          </p:cNvSpPr>
          <p:nvPr/>
        </p:nvSpPr>
        <p:spPr>
          <a:xfrm>
            <a:off x="6797609" y="1485758"/>
            <a:ext cx="2094931" cy="800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setting</a:t>
            </a:r>
          </a:p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 reduced </a:t>
            </a:r>
            <a:r>
              <a:rPr lang="en-US" altLang="zh-CN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channel</a:t>
            </a: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12" name="Google Shape;34;g26cd16e3e76_0_9">
            <a:extLst>
              <a:ext uri="{FF2B5EF4-FFF2-40B4-BE49-F238E27FC236}">
                <a16:creationId xmlns:a16="http://schemas.microsoft.com/office/drawing/2014/main" id="{9FED6621-612D-8223-9263-15D57443D233}"/>
              </a:ext>
            </a:extLst>
          </p:cNvPr>
          <p:cNvSpPr txBox="1">
            <a:spLocks/>
          </p:cNvSpPr>
          <p:nvPr/>
        </p:nvSpPr>
        <p:spPr>
          <a:xfrm>
            <a:off x="442529" y="3506164"/>
            <a:ext cx="8610031" cy="44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conv1: convolution layer with5 output channels, a kernel size of 3x3, stride of 1, and padding of 1.</a:t>
            </a:r>
          </a:p>
        </p:txBody>
      </p:sp>
      <p:sp>
        <p:nvSpPr>
          <p:cNvPr id="15" name="Google Shape;34;g26cd16e3e76_0_9">
            <a:extLst>
              <a:ext uri="{FF2B5EF4-FFF2-40B4-BE49-F238E27FC236}">
                <a16:creationId xmlns:a16="http://schemas.microsoft.com/office/drawing/2014/main" id="{07F4A78B-61B4-432B-F75D-83FDEA09D20F}"/>
              </a:ext>
            </a:extLst>
          </p:cNvPr>
          <p:cNvSpPr txBox="1">
            <a:spLocks/>
          </p:cNvSpPr>
          <p:nvPr/>
        </p:nvSpPr>
        <p:spPr>
          <a:xfrm>
            <a:off x="442528" y="3946188"/>
            <a:ext cx="8610031" cy="44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5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pool: A max pooling layer with a kernel size of 2x2 and a stride of 2.</a:t>
            </a:r>
          </a:p>
        </p:txBody>
      </p:sp>
      <p:sp>
        <p:nvSpPr>
          <p:cNvPr id="16" name="Google Shape;34;g26cd16e3e76_0_9">
            <a:extLst>
              <a:ext uri="{FF2B5EF4-FFF2-40B4-BE49-F238E27FC236}">
                <a16:creationId xmlns:a16="http://schemas.microsoft.com/office/drawing/2014/main" id="{5293600B-6B97-CA29-B118-1C4F38126573}"/>
              </a:ext>
            </a:extLst>
          </p:cNvPr>
          <p:cNvSpPr txBox="1">
            <a:spLocks/>
          </p:cNvSpPr>
          <p:nvPr/>
        </p:nvSpPr>
        <p:spPr>
          <a:xfrm>
            <a:off x="442528" y="4400334"/>
            <a:ext cx="8610031" cy="44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5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flatten: A layer that flattens the input</a:t>
            </a:r>
          </a:p>
        </p:txBody>
      </p:sp>
      <p:sp>
        <p:nvSpPr>
          <p:cNvPr id="17" name="Google Shape;34;g26cd16e3e76_0_9">
            <a:extLst>
              <a:ext uri="{FF2B5EF4-FFF2-40B4-BE49-F238E27FC236}">
                <a16:creationId xmlns:a16="http://schemas.microsoft.com/office/drawing/2014/main" id="{54F5E08A-5548-ED70-49B6-4AC651B19010}"/>
              </a:ext>
            </a:extLst>
          </p:cNvPr>
          <p:cNvSpPr txBox="1">
            <a:spLocks/>
          </p:cNvSpPr>
          <p:nvPr/>
        </p:nvSpPr>
        <p:spPr>
          <a:xfrm>
            <a:off x="442528" y="4766094"/>
            <a:ext cx="8610031" cy="44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5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fc1: A fully connected (linear) layer</a:t>
            </a:r>
          </a:p>
        </p:txBody>
      </p:sp>
      <p:sp>
        <p:nvSpPr>
          <p:cNvPr id="18" name="Google Shape;34;g26cd16e3e76_0_9">
            <a:extLst>
              <a:ext uri="{FF2B5EF4-FFF2-40B4-BE49-F238E27FC236}">
                <a16:creationId xmlns:a16="http://schemas.microsoft.com/office/drawing/2014/main" id="{387B7079-8389-9262-6B43-1EC5412352A6}"/>
              </a:ext>
            </a:extLst>
          </p:cNvPr>
          <p:cNvSpPr txBox="1">
            <a:spLocks/>
          </p:cNvSpPr>
          <p:nvPr/>
        </p:nvSpPr>
        <p:spPr>
          <a:xfrm>
            <a:off x="348172" y="5372242"/>
            <a:ext cx="7848032" cy="44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extracted feature: image pixel -&gt; conv1 -&gt; pool -&gt; conv2 -&gt; flatten </a:t>
            </a:r>
          </a:p>
        </p:txBody>
      </p:sp>
    </p:spTree>
    <p:extLst>
      <p:ext uri="{BB962C8B-B14F-4D97-AF65-F5344CB8AC3E}">
        <p14:creationId xmlns:p14="http://schemas.microsoft.com/office/powerpoint/2010/main" val="52107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6cd16e3e76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</a:pPr>
            <a:r>
              <a:rPr lang="en-US" dirty="0"/>
              <a:t>CNN output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2D20A9-775D-A986-B171-238DC8E8F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05" y="3139440"/>
            <a:ext cx="2753109" cy="1343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4B10901-A683-6F80-C81E-1C5318071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939"/>
          <a:stretch/>
        </p:blipFill>
        <p:spPr>
          <a:xfrm>
            <a:off x="818005" y="1325712"/>
            <a:ext cx="5258534" cy="1070979"/>
          </a:xfrm>
          <a:prstGeom prst="rect">
            <a:avLst/>
          </a:prstGeom>
        </p:spPr>
      </p:pic>
      <p:sp>
        <p:nvSpPr>
          <p:cNvPr id="8" name="Google Shape;34;g26cd16e3e76_0_9">
            <a:extLst>
              <a:ext uri="{FF2B5EF4-FFF2-40B4-BE49-F238E27FC236}">
                <a16:creationId xmlns:a16="http://schemas.microsoft.com/office/drawing/2014/main" id="{F6D6E240-0241-B0DD-3CE8-7DC12D73DD3C}"/>
              </a:ext>
            </a:extLst>
          </p:cNvPr>
          <p:cNvSpPr txBox="1">
            <a:spLocks/>
          </p:cNvSpPr>
          <p:nvPr/>
        </p:nvSpPr>
        <p:spPr>
          <a:xfrm>
            <a:off x="818004" y="4568962"/>
            <a:ext cx="6641975" cy="13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shape of features &amp; labels after CNN </a:t>
            </a:r>
          </a:p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(# of samples set to 10000)</a:t>
            </a: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features dimension: 3136</a:t>
            </a:r>
          </a:p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dimension </a:t>
            </a:r>
            <a:r>
              <a:rPr lang="en-CA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modification</a:t>
            </a:r>
            <a:r>
              <a:rPr lang="en-US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490</a:t>
            </a:r>
          </a:p>
        </p:txBody>
      </p:sp>
      <p:sp>
        <p:nvSpPr>
          <p:cNvPr id="9" name="Google Shape;34;g26cd16e3e76_0_9">
            <a:extLst>
              <a:ext uri="{FF2B5EF4-FFF2-40B4-BE49-F238E27FC236}">
                <a16:creationId xmlns:a16="http://schemas.microsoft.com/office/drawing/2014/main" id="{1D62EF1D-4F6F-653A-5B48-DB2FC56DCE96}"/>
              </a:ext>
            </a:extLst>
          </p:cNvPr>
          <p:cNvSpPr txBox="1">
            <a:spLocks/>
          </p:cNvSpPr>
          <p:nvPr/>
        </p:nvSpPr>
        <p:spPr>
          <a:xfrm>
            <a:off x="653005" y="2483001"/>
            <a:ext cx="6576060" cy="58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output data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F208174-6AEC-B1E2-CFBD-1C40345B6134}"/>
              </a:ext>
            </a:extLst>
          </p:cNvPr>
          <p:cNvSpPr/>
          <p:nvPr/>
        </p:nvSpPr>
        <p:spPr>
          <a:xfrm>
            <a:off x="627830" y="3128595"/>
            <a:ext cx="2588455" cy="30040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590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6cd16e3e76_0_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261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C75"/>
              </a:buClr>
              <a:buSzPts val="2800"/>
              <a:buFont typeface="Arial"/>
              <a:buNone/>
            </a:pPr>
            <a:r>
              <a:rPr lang="en-US" dirty="0"/>
              <a:t>CNN output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5B7509-3265-3E99-9669-70BC4965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5" y="967548"/>
            <a:ext cx="6906589" cy="2743583"/>
          </a:xfrm>
          <a:prstGeom prst="rect">
            <a:avLst/>
          </a:prstGeom>
        </p:spPr>
      </p:pic>
      <p:sp>
        <p:nvSpPr>
          <p:cNvPr id="5" name="Google Shape;34;g26cd16e3e76_0_9">
            <a:extLst>
              <a:ext uri="{FF2B5EF4-FFF2-40B4-BE49-F238E27FC236}">
                <a16:creationId xmlns:a16="http://schemas.microsoft.com/office/drawing/2014/main" id="{9D86B0C6-E3EF-36EF-88A3-41D862E97CD1}"/>
              </a:ext>
            </a:extLst>
          </p:cNvPr>
          <p:cNvSpPr txBox="1">
            <a:spLocks/>
          </p:cNvSpPr>
          <p:nvPr/>
        </p:nvSpPr>
        <p:spPr>
          <a:xfrm>
            <a:off x="516725" y="3845062"/>
            <a:ext cx="6641975" cy="605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CA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during model training</a:t>
            </a:r>
          </a:p>
        </p:txBody>
      </p:sp>
      <p:sp>
        <p:nvSpPr>
          <p:cNvPr id="11" name="Google Shape;34;g26cd16e3e76_0_9">
            <a:extLst>
              <a:ext uri="{FF2B5EF4-FFF2-40B4-BE49-F238E27FC236}">
                <a16:creationId xmlns:a16="http://schemas.microsoft.com/office/drawing/2014/main" id="{D7392BC2-FFD7-CFB6-576F-A1E4AFFAFA99}"/>
              </a:ext>
            </a:extLst>
          </p:cNvPr>
          <p:cNvSpPr txBox="1">
            <a:spLocks/>
          </p:cNvSpPr>
          <p:nvPr/>
        </p:nvSpPr>
        <p:spPr>
          <a:xfrm>
            <a:off x="516724" y="4450079"/>
            <a:ext cx="6641975" cy="90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CA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fold cross validation: k = 5 (the original is 10)</a:t>
            </a:r>
          </a:p>
          <a:p>
            <a:pPr marL="38100" indent="0">
              <a:spcBef>
                <a:spcPts val="480"/>
              </a:spcBef>
              <a:buClr>
                <a:srgbClr val="374151"/>
              </a:buClr>
              <a:buNone/>
            </a:pPr>
            <a:r>
              <a:rPr lang="en-CA" sz="1800" dirty="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 = 10</a:t>
            </a:r>
          </a:p>
        </p:txBody>
      </p:sp>
    </p:spTree>
    <p:extLst>
      <p:ext uri="{BB962C8B-B14F-4D97-AF65-F5344CB8AC3E}">
        <p14:creationId xmlns:p14="http://schemas.microsoft.com/office/powerpoint/2010/main" val="2550898026"/>
      </p:ext>
    </p:extLst>
  </p:cSld>
  <p:clrMapOvr>
    <a:masterClrMapping/>
  </p:clrMapOvr>
</p:sld>
</file>

<file path=ppt/theme/theme1.xml><?xml version="1.0" encoding="utf-8"?>
<a:theme xmlns:a="http://schemas.openxmlformats.org/drawingml/2006/main" name="UVic Edge title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Vic Edge content 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994</Words>
  <Application>Microsoft Office PowerPoint</Application>
  <PresentationFormat>On-screen Show (4:3)</PresentationFormat>
  <Paragraphs>85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UVic Edge title 2</vt:lpstr>
      <vt:lpstr>UVic Edge content 3</vt:lpstr>
      <vt:lpstr>Run CNN+RayBNN on CCDB</vt:lpstr>
      <vt:lpstr>Package RayBNN_python</vt:lpstr>
      <vt:lpstr>Package RayBNN_python(cont.)</vt:lpstr>
      <vt:lpstr>Package RayBNN_python(cont.)</vt:lpstr>
      <vt:lpstr>Try code from Xuan</vt:lpstr>
      <vt:lpstr>Prepare Dataset</vt:lpstr>
      <vt:lpstr>CNN module </vt:lpstr>
      <vt:lpstr>CNN output</vt:lpstr>
      <vt:lpstr>CNN output</vt:lpstr>
      <vt:lpstr>RaybNN training</vt:lpstr>
      <vt:lpstr>RaybNN training ouput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Pre-trained Large Language Models for Natural Language Processing</dc:title>
  <dc:creator>Melanie Carter</dc:creator>
  <cp:lastModifiedBy>Yuantao Tu</cp:lastModifiedBy>
  <cp:revision>156</cp:revision>
  <dcterms:created xsi:type="dcterms:W3CDTF">2013-08-20T17:34:23Z</dcterms:created>
  <dcterms:modified xsi:type="dcterms:W3CDTF">2024-08-07T23:33:24Z</dcterms:modified>
</cp:coreProperties>
</file>