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1" r:id="rId4"/>
    <p:sldId id="268" r:id="rId5"/>
    <p:sldId id="26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7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3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9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8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1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4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41A3-0700-47B6-91E1-316FE4373AE1}" type="datetimeFigureOut">
              <a:rPr lang="en-US" smtClean="0"/>
              <a:t>02-May-25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6299" y="557349"/>
            <a:ext cx="10010775" cy="55386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noProof="0" dirty="0"/>
              <a:t>Statement</a:t>
            </a:r>
          </a:p>
          <a:p>
            <a:pPr marL="0" indent="0" algn="just">
              <a:buNone/>
            </a:pPr>
            <a:r>
              <a:rPr lang="en-US" sz="1800" noProof="0" dirty="0"/>
              <a:t> 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1800" noProof="0" dirty="0"/>
              <a:t>	In order to supply areas in distress with basic supplies, a humanitarian convoy is formed as a train with </a:t>
            </a:r>
            <a:r>
              <a:rPr lang="en-US" sz="1800" b="1" noProof="0" dirty="0"/>
              <a:t>n</a:t>
            </a:r>
            <a:r>
              <a:rPr lang="en-US" sz="1800" noProof="0" dirty="0"/>
              <a:t> cars. The train will go through each area and unload supplies. The supplies are packed in </a:t>
            </a:r>
            <a:r>
              <a:rPr lang="en-US" sz="1800" b="1" noProof="0" dirty="0"/>
              <a:t>m</a:t>
            </a:r>
            <a:r>
              <a:rPr lang="en-US" sz="1800" noProof="0" dirty="0"/>
              <a:t> special containers (</a:t>
            </a:r>
            <a:r>
              <a:rPr lang="en-US" sz="1800" b="1" noProof="0" dirty="0"/>
              <a:t>m&gt;&gt;n</a:t>
            </a:r>
            <a:r>
              <a:rPr lang="en-US" sz="1800" noProof="0" dirty="0"/>
              <a:t>). The mass for each container is known (can be read from a text file). Use a genetic algorithm to find a way to </a:t>
            </a:r>
            <a:r>
              <a:rPr lang="en-US" sz="1800" b="1" noProof="0" dirty="0"/>
              <a:t>distribute the containers into cars </a:t>
            </a:r>
            <a:r>
              <a:rPr lang="en-US" sz="1800" noProof="0" dirty="0"/>
              <a:t>so that the mass is distributed as evenly as possible. There is no upper mass limit for cars. </a:t>
            </a:r>
          </a:p>
          <a:p>
            <a:pPr marL="0" indent="0" algn="just">
              <a:buNone/>
            </a:pPr>
            <a:endParaRPr lang="en-US" sz="1800" noProof="0" dirty="0"/>
          </a:p>
          <a:p>
            <a:pPr marL="457200" lvl="1" indent="0" algn="just">
              <a:buNone/>
            </a:pPr>
            <a:endParaRPr lang="en-US" sz="1800" noProof="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838200" y="1166949"/>
                <a:ext cx="10010775" cy="5538653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Inputs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i="1" noProof="0" dirty="0"/>
                  <a:t> </a:t>
                </a:r>
                <a:r>
                  <a:rPr lang="en-US" sz="1800" b="1" i="1" noProof="0" dirty="0">
                    <a:solidFill>
                      <a:srgbClr val="0000FF"/>
                    </a:solidFill>
                  </a:rPr>
                  <a:t>n</a:t>
                </a:r>
                <a:r>
                  <a:rPr lang="en-US" sz="1800" noProof="0" dirty="0"/>
                  <a:t> – number of  cars 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i="1" noProof="0" dirty="0"/>
                  <a:t> </a:t>
                </a:r>
                <a:r>
                  <a:rPr lang="en-US" sz="1800" b="1" i="1" noProof="0" dirty="0">
                    <a:solidFill>
                      <a:srgbClr val="0000FF"/>
                    </a:solidFill>
                  </a:rPr>
                  <a:t>m</a:t>
                </a:r>
                <a:r>
                  <a:rPr lang="en-US" sz="1800" noProof="0" dirty="0"/>
                  <a:t> – number of containers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i="1" noProof="0" dirty="0"/>
                  <a:t> </a:t>
                </a:r>
                <a:r>
                  <a:rPr lang="en-US" sz="1800" b="1" i="1" noProof="0" dirty="0">
                    <a:solidFill>
                      <a:srgbClr val="0000FF"/>
                    </a:solidFill>
                  </a:rPr>
                  <a:t>mase</a:t>
                </a:r>
                <a:r>
                  <a:rPr lang="en-US" sz="1800" i="1" noProof="0" dirty="0"/>
                  <a:t> </a:t>
                </a:r>
                <a:r>
                  <a:rPr lang="en-US" sz="1800" noProof="0" dirty="0"/>
                  <a:t>– vector with container masses</a:t>
                </a:r>
                <a:endParaRPr lang="en-US" sz="1800" i="1" noProof="0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Representation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Identification: the containers are numbered </a:t>
                </a:r>
                <a:r>
                  <a:rPr lang="en-US" sz="1800" b="1" i="1" noProof="0" dirty="0">
                    <a:solidFill>
                      <a:srgbClr val="0000FF"/>
                    </a:solidFill>
                  </a:rPr>
                  <a:t>1..m</a:t>
                </a:r>
                <a:r>
                  <a:rPr lang="en-US" sz="1800" noProof="0" dirty="0"/>
                  <a:t>, the cars are </a:t>
                </a:r>
                <a:r>
                  <a:rPr lang="en-US" sz="1800" noProof="0" dirty="0" err="1"/>
                  <a:t>numberes</a:t>
                </a:r>
                <a:r>
                  <a:rPr lang="en-US" sz="1800" noProof="0" dirty="0"/>
                  <a:t> </a:t>
                </a:r>
                <a:r>
                  <a:rPr lang="en-US" sz="1800" b="1" i="1" noProof="0" dirty="0">
                    <a:solidFill>
                      <a:srgbClr val="0000FF"/>
                    </a:solidFill>
                  </a:rPr>
                  <a:t>1..n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Each container </a:t>
                </a:r>
                <a14:m>
                  <m:oMath xmlns:m="http://schemas.openxmlformats.org/officeDocument/2006/math">
                    <m:r>
                      <a:rPr lang="en-US" sz="1800" b="1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800" noProof="0" dirty="0"/>
                  <a:t> (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noProof="0" dirty="0"/>
                  <a:t>) is associated to a car </a:t>
                </a:r>
                <a14:m>
                  <m:oMath xmlns:m="http://schemas.openxmlformats.org/officeDocument/2006/math">
                    <m:r>
                      <a:rPr lang="en-US" sz="1800" b="1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800" noProof="0" dirty="0"/>
                  <a:t> (</a:t>
                </a: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noProof="0" dirty="0"/>
                  <a:t>) that will carry it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Genotype</a:t>
                </a:r>
                <a:r>
                  <a:rPr lang="en-US" sz="1800" noProof="0" dirty="0"/>
                  <a:t>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vector with </a:t>
                </a:r>
                <a:r>
                  <a:rPr lang="en-US" sz="1800" b="1" i="1" noProof="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m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elements, each from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1, 2,…,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endParaRPr lang="en-US" sz="1800" noProof="0" dirty="0">
                  <a:sym typeface="Wingdings" panose="05000000000000000000" pitchFamily="2" charset="2"/>
                </a:endParaRP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Solution space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1, 2,…,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800" noProof="0" dirty="0"/>
                  <a:t> is number of candidates (points) from S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No constraints problem, exponential complexity</a:t>
                </a:r>
                <a:endParaRPr lang="en-US" sz="1800" i="1" noProof="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000" noProof="0" dirty="0"/>
              </a:p>
              <a:p>
                <a:pPr marL="457200" lvl="1" indent="0" algn="just"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838200" y="1166949"/>
                <a:ext cx="10010775" cy="5538653"/>
              </a:xfrm>
              <a:blipFill>
                <a:blip r:embed="rId2"/>
                <a:stretch>
                  <a:fillRect l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312CB-6A38-F0EE-452D-6EB881AB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47"/>
            <a:ext cx="10515600" cy="955159"/>
          </a:xfrm>
        </p:spPr>
        <p:txBody>
          <a:bodyPr>
            <a:normAutofit/>
          </a:bodyPr>
          <a:lstStyle/>
          <a:p>
            <a:r>
              <a:rPr lang="en-US" sz="3200" noProof="0" dirty="0"/>
              <a:t>GA solution</a:t>
            </a:r>
          </a:p>
        </p:txBody>
      </p:sp>
    </p:spTree>
    <p:extLst>
      <p:ext uri="{BB962C8B-B14F-4D97-AF65-F5344CB8AC3E}">
        <p14:creationId xmlns:p14="http://schemas.microsoft.com/office/powerpoint/2010/main" val="69139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33449" y="1301234"/>
                <a:ext cx="9953625" cy="5556766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Evaluation function (fitness)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I</a:t>
                </a:r>
                <a:r>
                  <a:rPr lang="en-US" sz="1800" noProof="0" dirty="0" err="1"/>
                  <a:t>nputs</a:t>
                </a:r>
                <a:r>
                  <a:rPr lang="en-US" sz="1800" noProof="0" dirty="0"/>
                  <a:t>: </a:t>
                </a:r>
                <a:r>
                  <a:rPr lang="en-US" sz="1800" b="1" i="1" noProof="0" dirty="0">
                    <a:solidFill>
                      <a:srgbClr val="0000FF"/>
                    </a:solidFill>
                  </a:rPr>
                  <a:t>x</a:t>
                </a:r>
                <a:r>
                  <a:rPr lang="en-US" sz="1800" noProof="0" dirty="0"/>
                  <a:t> genotype, </a:t>
                </a:r>
                <a:r>
                  <a:rPr lang="en-US" sz="1800" b="1" i="1" noProof="0" dirty="0">
                    <a:solidFill>
                      <a:srgbClr val="0000FF"/>
                    </a:solidFill>
                  </a:rPr>
                  <a:t>mase</a:t>
                </a:r>
                <a:r>
                  <a:rPr lang="en-US" sz="1800" noProof="0" dirty="0"/>
                  <a:t> vector of container masses (both vectors with </a:t>
                </a:r>
                <a:r>
                  <a:rPr lang="en-US" sz="1800" i="1" noProof="0" dirty="0"/>
                  <a:t>m</a:t>
                </a:r>
                <a:r>
                  <a:rPr lang="en-US" sz="1800" noProof="0" dirty="0"/>
                  <a:t> elements)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endParaRPr lang="en-US" sz="1800" noProof="0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noProof="0" dirty="0">
                    <a:sym typeface="Wingdings" panose="05000000000000000000" pitchFamily="2" charset="2"/>
                  </a:rPr>
                  <a:t>Goal: minimize the total loaded mass differences between cars</a:t>
                </a: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sz="1800" noProof="0" dirty="0">
                    <a:sym typeface="Wingdings" panose="05000000000000000000" pitchFamily="2" charset="2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𝑚𝑎𝑥</m:t>
                    </m:r>
                    <m:d>
                      <m:d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𝑣𝑎𝑔𝑜𝑎𝑛𝑒</m:t>
                        </m:r>
                      </m:e>
                    </m:d>
                    <m:r>
                      <a:rPr lang="en-US" sz="180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180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𝑚𝑖𝑛</m:t>
                    </m:r>
                    <m:d>
                      <m:d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𝑣𝑎𝑔𝑜𝑎𝑛𝑒</m:t>
                        </m:r>
                      </m:e>
                    </m:d>
                  </m:oMath>
                </a14:m>
                <a:r>
                  <a:rPr lang="en-US" sz="1800" noProof="0" dirty="0">
                    <a:sym typeface="Wingdings" panose="05000000000000000000" pitchFamily="2" charset="2"/>
                  </a:rPr>
                  <a:t>  maximum load difference OR </a:t>
                </a: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sz="1800" noProof="0" dirty="0">
                    <a:sym typeface="Wingdings" panose="05000000000000000000" pitchFamily="2" charset="2"/>
                  </a:rPr>
                  <a:t>Minimize standard deviation </a:t>
                </a: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𝑠𝑡𝑑</m:t>
                    </m:r>
                    <m:d>
                      <m:d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𝑣𝑎𝑔𝑜𝑎𝑛𝑒</m:t>
                        </m:r>
                      </m:e>
                    </m:d>
                  </m:oMath>
                </a14:m>
                <a:r>
                  <a:rPr lang="en-US" sz="1800" noProof="0" dirty="0">
                    <a:sym typeface="Wingdings" panose="05000000000000000000" pitchFamily="2" charset="2"/>
                  </a:rPr>
                  <a:t>  deviation from average load </a:t>
                </a:r>
                <a:endParaRPr lang="en-US" sz="1800" noProof="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i="1" noProof="0" dirty="0" err="1">
                    <a:solidFill>
                      <a:srgbClr val="0000FF"/>
                    </a:solidFill>
                  </a:rPr>
                  <a:t>vagoane</a:t>
                </a:r>
                <a:r>
                  <a:rPr lang="en-US" sz="1800" noProof="0" dirty="0"/>
                  <a:t> </a:t>
                </a:r>
                <a:r>
                  <a:rPr lang="en-US" sz="1800" i="1" noProof="0" dirty="0"/>
                  <a:t>– </a:t>
                </a:r>
                <a:r>
                  <a:rPr lang="en-US" sz="1800" noProof="0" dirty="0"/>
                  <a:t>vector with </a:t>
                </a:r>
                <a:r>
                  <a:rPr lang="en-US" sz="1800" i="1" noProof="0" dirty="0">
                    <a:solidFill>
                      <a:srgbClr val="0000FF"/>
                    </a:solidFill>
                  </a:rPr>
                  <a:t>n</a:t>
                </a:r>
                <a:r>
                  <a:rPr lang="en-US" sz="1800" noProof="0" dirty="0"/>
                  <a:t> elements, </a:t>
                </a: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sz="1800" b="1" i="1" noProof="0" dirty="0" err="1">
                    <a:solidFill>
                      <a:srgbClr val="0000FF"/>
                    </a:solidFill>
                  </a:rPr>
                  <a:t>vagoane</a:t>
                </a:r>
                <a:r>
                  <a:rPr lang="en-US" sz="1800" b="1" noProof="0" dirty="0">
                    <a:solidFill>
                      <a:srgbClr val="0000FF"/>
                    </a:solidFill>
                  </a:rPr>
                  <a:t>[</a:t>
                </a:r>
                <a:r>
                  <a:rPr lang="en-US" sz="1800" b="1" i="1" noProof="0" dirty="0">
                    <a:solidFill>
                      <a:srgbClr val="0000FF"/>
                    </a:solidFill>
                  </a:rPr>
                  <a:t>j</a:t>
                </a:r>
                <a:r>
                  <a:rPr lang="en-US" sz="1800" b="1" noProof="0" dirty="0">
                    <a:solidFill>
                      <a:srgbClr val="0000FF"/>
                    </a:solidFill>
                  </a:rPr>
                  <a:t>]</a:t>
                </a:r>
                <a:r>
                  <a:rPr lang="en-US" sz="1800" noProof="0" dirty="0"/>
                  <a:t>=sum of masses of containers loaded in car </a:t>
                </a:r>
                <a:r>
                  <a:rPr lang="en-US" sz="1800" b="1" i="1" noProof="0" dirty="0">
                    <a:solidFill>
                      <a:srgbClr val="0000FF"/>
                    </a:solidFill>
                  </a:rPr>
                  <a:t>j</a:t>
                </a:r>
                <a:r>
                  <a:rPr lang="en-US" sz="1800" noProof="0" dirty="0"/>
                  <a:t>, according to candidate </a:t>
                </a:r>
                <a:r>
                  <a:rPr lang="en-US" sz="1800" b="1" i="1" noProof="0" dirty="0">
                    <a:solidFill>
                      <a:srgbClr val="0000FF"/>
                    </a:solidFill>
                  </a:rPr>
                  <a:t>x</a:t>
                </a:r>
                <a:endParaRPr lang="en-US" sz="1800" i="1" noProof="0" dirty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𝑣𝑎𝑔𝑜𝑎𝑛𝑒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𝑚𝑎𝑠𝑒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noProof="0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noProof="0" dirty="0">
                    <a:sym typeface="Wingdings" panose="05000000000000000000" pitchFamily="2" charset="2"/>
                  </a:rPr>
                  <a:t>Fitness function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𝑜𝑏𝑖𝑒𝑐𝑡𝑖𝑣</m:t>
                      </m:r>
                      <m:d>
                        <m:d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800" i="1" noProof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sz="180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180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𝑣𝑎𝑔𝑜𝑎𝑛𝑒</m:t>
                              </m:r>
                            </m:e>
                          </m:d>
                          <m:r>
                            <a:rPr lang="en-US" sz="1800" i="1" noProof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1800" i="1" noProof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𝑚𝑖𝑛</m:t>
                          </m:r>
                          <m:d>
                            <m:dPr>
                              <m:ctrlPr>
                                <a:rPr lang="en-US" sz="180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180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𝑣𝑎𝑔𝑜𝑎𝑛𝑒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b="0" noProof="0" dirty="0"/>
              </a:p>
              <a:p>
                <a:pPr marL="457200" lvl="1" indent="0" algn="just">
                  <a:buNone/>
                </a:pPr>
                <a:r>
                  <a:rPr lang="en-US" sz="1800" noProof="0" dirty="0">
                    <a:sym typeface="Wingdings" panose="05000000000000000000" pitchFamily="2" charset="2"/>
                  </a:rPr>
                  <a:t>OR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𝑜𝑏𝑖𝑒𝑐𝑡𝑖𝑣</m:t>
                      </m:r>
                      <m:d>
                        <m:d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  <m:d>
                            <m:dPr>
                              <m:ctrlPr>
                                <a:rPr lang="en-US" sz="180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noProof="0" smtClean="0">
                                  <a:latin typeface="Cambria Math" panose="02040503050406030204" pitchFamily="18" charset="0"/>
                                </a:rPr>
                                <m:t>𝑣𝑎𝑔𝑜𝑎𝑛𝑒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noProof="0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endParaRPr lang="en-US" sz="1800" noProof="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33449" y="1301234"/>
                <a:ext cx="9953625" cy="5556766"/>
              </a:xfrm>
              <a:blipFill>
                <a:blip r:embed="rId2"/>
                <a:stretch>
                  <a:fillRect l="-367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D8E362-E01A-CE9B-B536-3966954D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47"/>
            <a:ext cx="10515600" cy="955159"/>
          </a:xfrm>
        </p:spPr>
        <p:txBody>
          <a:bodyPr>
            <a:normAutofit/>
          </a:bodyPr>
          <a:lstStyle/>
          <a:p>
            <a:r>
              <a:rPr lang="en-US" sz="3200" noProof="0" dirty="0"/>
              <a:t>GA solution</a:t>
            </a:r>
          </a:p>
        </p:txBody>
      </p:sp>
    </p:spTree>
    <p:extLst>
      <p:ext uri="{BB962C8B-B14F-4D97-AF65-F5344CB8AC3E}">
        <p14:creationId xmlns:p14="http://schemas.microsoft.com/office/powerpoint/2010/main" val="147020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1575" y="1009649"/>
            <a:ext cx="9877425" cy="530542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noProof="0" dirty="0"/>
              <a:t> Population model</a:t>
            </a:r>
            <a:endParaRPr lang="en-US" sz="1800" noProof="0" dirty="0"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noProof="0" dirty="0">
                <a:sym typeface="Wingdings" panose="05000000000000000000" pitchFamily="2" charset="2"/>
              </a:rPr>
              <a:t>generational (NP-complete problem, easy to evaluate fitness)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noProof="0" dirty="0">
                <a:sym typeface="Wingdings" panose="05000000000000000000" pitchFamily="2" charset="2"/>
              </a:rPr>
              <a:t>constant size population, </a:t>
            </a:r>
            <a:r>
              <a:rPr lang="en-US" sz="1800" b="1" i="1" noProof="0" dirty="0">
                <a:sym typeface="Wingdings" panose="05000000000000000000" pitchFamily="2" charset="2"/>
              </a:rPr>
              <a:t>dim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noProof="0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noProof="0" dirty="0">
                <a:sym typeface="Wingdings" panose="05000000000000000000" pitchFamily="2" charset="2"/>
              </a:rPr>
              <a:t> initial population generation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noProof="0" dirty="0">
                <a:sym typeface="Wingdings" panose="05000000000000000000" pitchFamily="2" charset="2"/>
              </a:rPr>
              <a:t>Random, uniformly distributed in solution space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noProof="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noProof="0" dirty="0">
                <a:sym typeface="Wingdings" panose="05000000000000000000" pitchFamily="2" charset="2"/>
              </a:rPr>
              <a:t>Parent selection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noProof="0" dirty="0">
                <a:sym typeface="Wingdings" panose="05000000000000000000" pitchFamily="2" charset="2"/>
              </a:rPr>
              <a:t>Generational model  from </a:t>
            </a:r>
            <a:r>
              <a:rPr lang="en-US" sz="1800" b="1" i="1" noProof="0" dirty="0">
                <a:sym typeface="Wingdings" panose="05000000000000000000" pitchFamily="2" charset="2"/>
              </a:rPr>
              <a:t>dim</a:t>
            </a:r>
            <a:r>
              <a:rPr lang="en-US" sz="1800" noProof="0" dirty="0">
                <a:sym typeface="Wingdings" panose="05000000000000000000" pitchFamily="2" charset="2"/>
              </a:rPr>
              <a:t> candidates in current population select </a:t>
            </a:r>
            <a:r>
              <a:rPr lang="en-US" sz="1800" b="1" i="1" noProof="0" dirty="0">
                <a:sym typeface="Wingdings" panose="05000000000000000000" pitchFamily="2" charset="2"/>
              </a:rPr>
              <a:t>dim</a:t>
            </a:r>
            <a:r>
              <a:rPr lang="en-US" sz="1800" noProof="0" dirty="0">
                <a:sym typeface="Wingdings" panose="05000000000000000000" pitchFamily="2" charset="2"/>
              </a:rPr>
              <a:t> parents</a:t>
            </a:r>
          </a:p>
          <a:p>
            <a:pPr lvl="1" indent="-285750" algn="ctr">
              <a:buFont typeface="Wingdings" panose="05000000000000000000" pitchFamily="2" charset="2"/>
              <a:buChar char="§"/>
            </a:pPr>
            <a:endParaRPr lang="en-US" sz="1800" noProof="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ym typeface="Wingdings" panose="05000000000000000000" pitchFamily="2" charset="2"/>
              </a:rPr>
              <a:t>The fitness function has positive values </a:t>
            </a:r>
            <a:r>
              <a:rPr lang="en-US" sz="1800" noProof="0" dirty="0">
                <a:sym typeface="Wingdings" panose="05000000000000000000" pitchFamily="2" charset="2"/>
              </a:rPr>
              <a:t> </a:t>
            </a:r>
            <a:r>
              <a:rPr lang="en-US" sz="1800" noProof="0" dirty="0"/>
              <a:t>SUS mechanism with FPS with sigma scaling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b="1" noProof="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noProof="0" dirty="0"/>
              <a:t>Selection of next generation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noProof="0" dirty="0"/>
              <a:t>Elitism</a:t>
            </a:r>
          </a:p>
          <a:p>
            <a:pPr marL="0" indent="0" algn="just">
              <a:buNone/>
            </a:pPr>
            <a:endParaRPr lang="en-US" sz="1800" noProof="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315E37-B28E-344E-3B6D-7529DBF6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47"/>
            <a:ext cx="10515600" cy="955159"/>
          </a:xfrm>
        </p:spPr>
        <p:txBody>
          <a:bodyPr>
            <a:normAutofit/>
          </a:bodyPr>
          <a:lstStyle/>
          <a:p>
            <a:r>
              <a:rPr lang="en-US" sz="3200" noProof="0" dirty="0"/>
              <a:t>GA solution</a:t>
            </a:r>
          </a:p>
        </p:txBody>
      </p:sp>
    </p:spTree>
    <p:extLst>
      <p:ext uri="{BB962C8B-B14F-4D97-AF65-F5344CB8AC3E}">
        <p14:creationId xmlns:p14="http://schemas.microsoft.com/office/powerpoint/2010/main" val="163300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723900" y="1168006"/>
                <a:ext cx="10629899" cy="4927996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Mutation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 No constraints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general mutation scheme for problems without constraints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noProof="0" dirty="0">
                    <a:sym typeface="Wingdings" panose="05000000000000000000" pitchFamily="2" charset="2"/>
                  </a:rPr>
                  <a:t> Mutation on gene level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noProof="0" dirty="0">
                    <a:sym typeface="Wingdings" panose="05000000000000000000" pitchFamily="2" charset="2"/>
                  </a:rPr>
                  <a:t> </a:t>
                </a:r>
                <a:r>
                  <a:rPr lang="en-US" sz="1800" dirty="0">
                    <a:sym typeface="Wingdings" panose="05000000000000000000" pitchFamily="2" charset="2"/>
                  </a:rPr>
                  <a:t>Representation with vectors of integers, cardinal data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 random reset mutation operator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noProof="0" dirty="0">
                    <a:sym typeface="Wingdings" panose="05000000000000000000" pitchFamily="2" charset="2"/>
                  </a:rPr>
                  <a:t> Mutation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𝐷𝑖𝑚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den>
                        </m:f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f>
                          <m:f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sz="1800" noProof="0" dirty="0">
                  <a:sym typeface="Wingdings" panose="05000000000000000000" pitchFamily="2" charset="2"/>
                </a:endParaRPr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en-US" sz="1800" noProof="0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Crossover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No constraints </a:t>
                </a:r>
                <a:r>
                  <a:rPr lang="en-US" sz="1800" dirty="0">
                    <a:sym typeface="Wingdings" panose="05000000000000000000" pitchFamily="2" charset="2"/>
                  </a:rPr>
                  <a:t> general crossover scheme for problems without constraints</a:t>
                </a:r>
                <a:endParaRPr lang="en-US" sz="1800" noProof="0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sym typeface="Wingdings" panose="05000000000000000000" pitchFamily="2" charset="2"/>
                  </a:rPr>
                  <a:t>Recombination of pairs of candidates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– integer representation  single-point / multiple-points / uniform crossover operator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noProof="0" dirty="0">
                    <a:sym typeface="Wingdings" panose="05000000000000000000" pitchFamily="2" charset="2"/>
                  </a:rPr>
                  <a:t>Crossover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sz="18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  <m:r>
                      <a:rPr lang="en-US" sz="180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=0.6− 0.8</m:t>
                    </m:r>
                  </m:oMath>
                </a14:m>
                <a:endParaRPr lang="en-US" sz="1800" noProof="0" dirty="0"/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sz="1800" noProof="0" dirty="0"/>
                  <a:t>Generational model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includes asexual crossover (nr. </a:t>
                </a:r>
                <a:r>
                  <a:rPr lang="en-US" sz="1800" dirty="0">
                    <a:sym typeface="Wingdings" panose="05000000000000000000" pitchFamily="2" charset="2"/>
                  </a:rPr>
                  <a:t>d</a:t>
                </a:r>
                <a:r>
                  <a:rPr lang="en-US" sz="1800" noProof="0" dirty="0" err="1">
                    <a:sym typeface="Wingdings" panose="05000000000000000000" pitchFamily="2" charset="2"/>
                  </a:rPr>
                  <a:t>escendants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= dim)</a:t>
                </a:r>
                <a:endParaRPr lang="en-US" sz="1800" noProof="0" dirty="0"/>
              </a:p>
              <a:p>
                <a:pPr marL="457200" lvl="1" indent="0" algn="just">
                  <a:buNone/>
                </a:pPr>
                <a:endParaRPr lang="en-US" sz="1800" noProof="0" dirty="0">
                  <a:sym typeface="Wingdings" panose="05000000000000000000" pitchFamily="2" charset="2"/>
                </a:endParaRPr>
              </a:p>
              <a:p>
                <a:pPr marL="914400" lvl="2" indent="0" algn="just">
                  <a:buNone/>
                </a:pPr>
                <a:endParaRPr lang="en-US" sz="1800" noProof="0" dirty="0"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endParaRPr lang="en-US" sz="2000" noProof="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723900" y="1168006"/>
                <a:ext cx="10629899" cy="4927996"/>
              </a:xfrm>
              <a:blipFill>
                <a:blip r:embed="rId2"/>
                <a:stretch>
                  <a:fillRect l="-402" t="-1238" r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70C77A-EC6E-F266-F1C3-2A851CCA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47"/>
            <a:ext cx="10515600" cy="955159"/>
          </a:xfrm>
        </p:spPr>
        <p:txBody>
          <a:bodyPr>
            <a:normAutofit/>
          </a:bodyPr>
          <a:lstStyle/>
          <a:p>
            <a:r>
              <a:rPr lang="en-US" sz="3200" noProof="0" dirty="0"/>
              <a:t>GA solution</a:t>
            </a:r>
          </a:p>
        </p:txBody>
      </p:sp>
    </p:spTree>
    <p:extLst>
      <p:ext uri="{BB962C8B-B14F-4D97-AF65-F5344CB8AC3E}">
        <p14:creationId xmlns:p14="http://schemas.microsoft.com/office/powerpoint/2010/main" val="55773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985974"/>
            <a:ext cx="9915524" cy="55386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noProof="0" dirty="0"/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noProof="0" dirty="0">
                <a:sym typeface="Wingdings" panose="05000000000000000000" pitchFamily="2" charset="2"/>
              </a:rPr>
              <a:t>Stop condition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noProof="0" dirty="0">
                <a:sym typeface="Wingdings" panose="05000000000000000000" pitchFamily="2" charset="2"/>
              </a:rPr>
              <a:t>Limited number of generations is reached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1800" noProof="0" dirty="0"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noProof="0" dirty="0">
                <a:sym typeface="Wingdings" panose="05000000000000000000" pitchFamily="2" charset="2"/>
              </a:rPr>
              <a:t>All </a:t>
            </a:r>
            <a:r>
              <a:rPr lang="en-US" sz="1800" dirty="0">
                <a:sym typeface="Wingdings" panose="05000000000000000000" pitchFamily="2" charset="2"/>
              </a:rPr>
              <a:t>current candidates have the same fitness</a:t>
            </a:r>
            <a:endParaRPr lang="en-US" sz="1800" noProof="0" dirty="0"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1800" noProof="0" dirty="0"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800" noProof="0" dirty="0">
                <a:sym typeface="Wingdings" panose="05000000000000000000" pitchFamily="2" charset="2"/>
              </a:rPr>
              <a:t>During the last </a:t>
            </a:r>
            <a:r>
              <a:rPr lang="en-US" sz="1800" b="1" i="1" noProof="0" dirty="0">
                <a:sym typeface="Wingdings" panose="05000000000000000000" pitchFamily="2" charset="2"/>
              </a:rPr>
              <a:t>k</a:t>
            </a:r>
            <a:r>
              <a:rPr lang="en-US" sz="1800" noProof="0" dirty="0">
                <a:sym typeface="Wingdings" panose="05000000000000000000" pitchFamily="2" charset="2"/>
              </a:rPr>
              <a:t> generations the maximum fitness did not increase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1800" noProof="0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noProof="0" dirty="0">
                <a:sym typeface="Wingdings" panose="05000000000000000000" pitchFamily="2" charset="2"/>
              </a:rPr>
              <a:t>Computed result  best individual from the </a:t>
            </a:r>
            <a:r>
              <a:rPr lang="en-US" sz="1800" noProof="0">
                <a:sym typeface="Wingdings" panose="05000000000000000000" pitchFamily="2" charset="2"/>
              </a:rPr>
              <a:t>final population</a:t>
            </a:r>
            <a:endParaRPr lang="en-US" sz="1800" noProof="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sz="2000" noProof="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noProof="0" dirty="0">
              <a:latin typeface="Garamond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8300C1-E3A5-5868-9C71-778B1C36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847"/>
            <a:ext cx="10515600" cy="955159"/>
          </a:xfrm>
        </p:spPr>
        <p:txBody>
          <a:bodyPr>
            <a:normAutofit/>
          </a:bodyPr>
          <a:lstStyle/>
          <a:p>
            <a:r>
              <a:rPr lang="en-US" sz="3200" noProof="0" dirty="0"/>
              <a:t>GA solution</a:t>
            </a:r>
          </a:p>
        </p:txBody>
      </p:sp>
    </p:spTree>
    <p:extLst>
      <p:ext uri="{BB962C8B-B14F-4D97-AF65-F5344CB8AC3E}">
        <p14:creationId xmlns:p14="http://schemas.microsoft.com/office/powerpoint/2010/main" val="34522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486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PowerPoint Presentation</vt:lpstr>
      <vt:lpstr>GA solution</vt:lpstr>
      <vt:lpstr>GA solution</vt:lpstr>
      <vt:lpstr>GA solution</vt:lpstr>
      <vt:lpstr>GA solution</vt:lpstr>
      <vt:lpstr>GA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Xidantzu</dc:creator>
  <cp:lastModifiedBy>X</cp:lastModifiedBy>
  <cp:revision>3</cp:revision>
  <dcterms:created xsi:type="dcterms:W3CDTF">2021-04-21T11:48:12Z</dcterms:created>
  <dcterms:modified xsi:type="dcterms:W3CDTF">2025-05-02T13:30:09Z</dcterms:modified>
</cp:coreProperties>
</file>