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1" r:id="rId4"/>
    <p:sldId id="268" r:id="rId5"/>
    <p:sldId id="26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6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7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37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BD4C1-8F27-4073-BDC6-F3215BB65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5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7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4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9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8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1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4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41A3-0700-47B6-91E1-316FE4373AE1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5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76299" y="557349"/>
            <a:ext cx="10010775" cy="55386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o-RO" sz="1800"/>
              <a:t>Enunț</a:t>
            </a:r>
            <a:endParaRPr lang="ro-RO" sz="1800" dirty="0"/>
          </a:p>
          <a:p>
            <a:pPr marL="0" indent="0" algn="just">
              <a:buNone/>
            </a:pPr>
            <a:r>
              <a:rPr lang="ro-RO" sz="1800" dirty="0"/>
              <a:t> 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ro-RO" sz="1800" dirty="0"/>
              <a:t>	Pentru aprovizionarea a </a:t>
            </a:r>
            <a:r>
              <a:rPr lang="ro-RO" sz="1800" b="1" i="1" dirty="0"/>
              <a:t>n</a:t>
            </a:r>
            <a:r>
              <a:rPr lang="ro-RO" sz="1800" dirty="0"/>
              <a:t> zone defavorizate cu produse de bază, se formează un convoi umanitar, tren avînd </a:t>
            </a:r>
            <a:r>
              <a:rPr lang="ro-RO" sz="1800" b="1" i="1" dirty="0"/>
              <a:t>n</a:t>
            </a:r>
            <a:r>
              <a:rPr lang="ro-RO" sz="1800" dirty="0"/>
              <a:t> vagoane. Trenul va vizita succesiv fiecare zonă unde va descărca materialele prevăzute pentru acea zonă. Materialele sunt ambalate în </a:t>
            </a:r>
            <a:r>
              <a:rPr lang="ro-RO" sz="1800" b="1" i="1" dirty="0"/>
              <a:t>m</a:t>
            </a:r>
            <a:r>
              <a:rPr lang="ro-RO" sz="1800" dirty="0"/>
              <a:t> containere speciale (m</a:t>
            </a:r>
            <a:r>
              <a:rPr lang="en-US" sz="1800" dirty="0"/>
              <a:t>&gt;&gt;</a:t>
            </a:r>
            <a:r>
              <a:rPr lang="ro-RO" sz="1800" dirty="0"/>
              <a:t>n). Pentru fiecare container se cunoaște masa totală. Utilizați un algoritm genetic </a:t>
            </a:r>
            <a:r>
              <a:rPr lang="ro-RO" sz="1800" b="1" dirty="0"/>
              <a:t>pentru a aloca fiecare container într-un vagon</a:t>
            </a:r>
            <a:r>
              <a:rPr lang="ro-RO" sz="1800" dirty="0"/>
              <a:t>, astfel încît vagoanele să fie încărcate cu mase totale cît mai apropiate. Masele containerelor pot fi preluate dintr-un fișier text. Nu se ia în considerare o limită superioară de masă pentru vagoane.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o-RO" sz="1800" dirty="0"/>
              <a:t> </a:t>
            </a:r>
          </a:p>
          <a:p>
            <a:pPr marL="0" indent="0" algn="just">
              <a:buNone/>
            </a:pPr>
            <a:endParaRPr lang="ro-RO" sz="1800" dirty="0"/>
          </a:p>
          <a:p>
            <a:pPr marL="457200" lvl="1" indent="0" algn="just">
              <a:buNone/>
            </a:pPr>
            <a:endParaRPr lang="ro-RO" sz="180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838200" y="1166949"/>
                <a:ext cx="10010775" cy="5538653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endParaRPr lang="ro-RO" sz="1800" dirty="0"/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Date de intrare</a:t>
                </a:r>
                <a:endParaRPr lang="en-US" sz="1800" dirty="0"/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ro-RO" sz="1800" i="1" dirty="0"/>
                  <a:t> </a:t>
                </a:r>
                <a:r>
                  <a:rPr lang="ro-RO" sz="1800" b="1" i="1" dirty="0">
                    <a:solidFill>
                      <a:srgbClr val="0000FF"/>
                    </a:solidFill>
                  </a:rPr>
                  <a:t>n</a:t>
                </a:r>
                <a:r>
                  <a:rPr lang="en-US" sz="1800" dirty="0"/>
                  <a:t> – nu</a:t>
                </a:r>
                <a:r>
                  <a:rPr lang="ro-RO" sz="1800" dirty="0"/>
                  <a:t>măr vagoane</a:t>
                </a:r>
                <a:r>
                  <a:rPr lang="en-US" sz="1800" dirty="0"/>
                  <a:t> </a:t>
                </a:r>
                <a:endParaRPr lang="ro-RO" sz="1800" dirty="0"/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ro-RO" sz="1800" i="1" dirty="0"/>
                  <a:t> </a:t>
                </a:r>
                <a:r>
                  <a:rPr lang="ro-RO" sz="1800" b="1" i="1" dirty="0">
                    <a:solidFill>
                      <a:srgbClr val="0000FF"/>
                    </a:solidFill>
                  </a:rPr>
                  <a:t>m</a:t>
                </a:r>
                <a:r>
                  <a:rPr lang="ro-RO" sz="1800" dirty="0"/>
                  <a:t> – număr containere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ro-RO" sz="1800" i="1" dirty="0"/>
                  <a:t> </a:t>
                </a:r>
                <a:r>
                  <a:rPr lang="ro-RO" sz="1800" b="1" i="1" dirty="0">
                    <a:solidFill>
                      <a:srgbClr val="0000FF"/>
                    </a:solidFill>
                  </a:rPr>
                  <a:t>mase</a:t>
                </a:r>
                <a:r>
                  <a:rPr lang="ro-RO" sz="1800" i="1" dirty="0"/>
                  <a:t> </a:t>
                </a:r>
                <a:r>
                  <a:rPr lang="ro-RO" sz="1800" dirty="0"/>
                  <a:t>– vector cu masele containerelor</a:t>
                </a:r>
                <a:endParaRPr lang="ro-RO" sz="1800" i="1" dirty="0"/>
              </a:p>
              <a:p>
                <a:pPr algn="just">
                  <a:buFont typeface="Wingdings" panose="05000000000000000000" pitchFamily="2" charset="2"/>
                  <a:buChar char="§"/>
                </a:pPr>
                <a:endParaRPr lang="ro-RO" sz="1800" dirty="0"/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Reprezentare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Identificare: containere numerotate </a:t>
                </a:r>
                <a:r>
                  <a:rPr lang="ro-RO" sz="1800" b="1" i="1" dirty="0">
                    <a:solidFill>
                      <a:srgbClr val="0000FF"/>
                    </a:solidFill>
                  </a:rPr>
                  <a:t>1..m</a:t>
                </a:r>
                <a:r>
                  <a:rPr lang="ro-RO" sz="1800" dirty="0"/>
                  <a:t>, vagoane numerotate </a:t>
                </a:r>
                <a:r>
                  <a:rPr lang="ro-RO" sz="1800" b="1" i="1" dirty="0">
                    <a:solidFill>
                      <a:srgbClr val="0000FF"/>
                    </a:solidFill>
                  </a:rPr>
                  <a:t>1..n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endParaRPr lang="ro-RO" sz="1800" dirty="0"/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Fiecărui container </a:t>
                </a:r>
                <a14:m>
                  <m:oMath xmlns:m="http://schemas.openxmlformats.org/officeDocument/2006/math">
                    <m:r>
                      <a:rPr lang="ro-RO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ro-RO" sz="1800" dirty="0"/>
                  <a:t> (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o-RO" sz="1800" dirty="0"/>
                  <a:t>) i se asociază vagonul în care va fi transportat </a:t>
                </a:r>
                <a14:m>
                  <m:oMath xmlns:m="http://schemas.openxmlformats.org/officeDocument/2006/math">
                    <m:r>
                      <a:rPr lang="ro-RO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ro-RO" sz="1800" dirty="0"/>
                  <a:t> (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o-RO" sz="1800" dirty="0"/>
                  <a:t>)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endParaRPr lang="ro-RO" sz="1800" dirty="0"/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Genotip </a:t>
                </a:r>
                <a:r>
                  <a:rPr lang="ro-RO" sz="1800" dirty="0">
                    <a:sym typeface="Wingdings" panose="05000000000000000000" pitchFamily="2" charset="2"/>
                  </a:rPr>
                  <a:t> vector cu </a:t>
                </a:r>
                <a:r>
                  <a:rPr lang="ro-RO" sz="1800" b="1" i="1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m</a:t>
                </a:r>
                <a:r>
                  <a:rPr lang="ro-RO" sz="1800" dirty="0">
                    <a:sym typeface="Wingdings" panose="05000000000000000000" pitchFamily="2" charset="2"/>
                  </a:rPr>
                  <a:t> elemente din mulțimea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o-RO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1, 2,…,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</m:oMath>
                </a14:m>
                <a:endParaRPr lang="ro-RO" sz="1800" dirty="0">
                  <a:sym typeface="Wingdings" panose="05000000000000000000" pitchFamily="2" charset="2"/>
                </a:endParaRPr>
              </a:p>
              <a:p>
                <a:pPr lvl="2" algn="just">
                  <a:buFont typeface="Wingdings" panose="05000000000000000000" pitchFamily="2" charset="2"/>
                  <a:buChar char="§"/>
                </a:pPr>
                <a:endParaRPr lang="ro-RO" sz="1800" dirty="0"/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Spațiul soluțiilor </a:t>
                </a:r>
                <a:r>
                  <a:rPr lang="ro-RO" sz="18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o-RO" sz="18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ro-RO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1, 2,…,</m:t>
                            </m:r>
                            <m:r>
                              <a:rPr lang="ro-RO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ro-RO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ro-RO" sz="1800" dirty="0"/>
                  <a:t> </a:t>
                </a:r>
                <a:r>
                  <a:rPr lang="ro-RO" sz="18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p>
                        <m:r>
                          <a:rPr lang="ro-RO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ro-RO" sz="1800" dirty="0"/>
                  <a:t> numărul de candidați (puncte) din S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endParaRPr lang="ro-RO" sz="1800" dirty="0"/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Problema este fără constrîngeri, de complexitate exponențială în </a:t>
                </a:r>
                <a:r>
                  <a:rPr lang="ro-RO" sz="1800" i="1" dirty="0"/>
                  <a:t>m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2000" dirty="0"/>
              </a:p>
              <a:p>
                <a:pPr marL="457200" lvl="1" indent="0" algn="just">
                  <a:buNone/>
                </a:pPr>
                <a:endParaRPr lang="ro-RO" sz="16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838200" y="1166949"/>
                <a:ext cx="10010775" cy="5538653"/>
              </a:xfrm>
              <a:blipFill>
                <a:blip r:embed="rId2"/>
                <a:stretch>
                  <a:fillRect l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312CB-6A38-F0EE-452D-6EB881AB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847"/>
            <a:ext cx="10515600" cy="955159"/>
          </a:xfrm>
        </p:spPr>
        <p:txBody>
          <a:bodyPr>
            <a:normAutofit/>
          </a:bodyPr>
          <a:lstStyle/>
          <a:p>
            <a:r>
              <a:rPr lang="ro-RO" sz="3200" dirty="0"/>
              <a:t>Rezolvare GA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139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33449" y="1301234"/>
                <a:ext cx="9953625" cy="5556766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Funcție de evaluare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Date de intrare: </a:t>
                </a:r>
                <a:r>
                  <a:rPr lang="ro-RO" sz="1800" b="1" i="1" dirty="0">
                    <a:solidFill>
                      <a:srgbClr val="0000FF"/>
                    </a:solidFill>
                  </a:rPr>
                  <a:t>x</a:t>
                </a:r>
                <a:r>
                  <a:rPr lang="ro-RO" sz="1800" dirty="0"/>
                  <a:t> genotip, </a:t>
                </a:r>
                <a:r>
                  <a:rPr lang="ro-RO" sz="1800" b="1" i="1" dirty="0">
                    <a:solidFill>
                      <a:srgbClr val="0000FF"/>
                    </a:solidFill>
                  </a:rPr>
                  <a:t>mase</a:t>
                </a:r>
                <a:r>
                  <a:rPr lang="ro-RO" sz="1800" dirty="0"/>
                  <a:t> vectorul maselor (vectori cu </a:t>
                </a:r>
                <a:r>
                  <a:rPr lang="ro-RO" sz="1800" i="1" dirty="0"/>
                  <a:t>m</a:t>
                </a:r>
                <a:r>
                  <a:rPr lang="ro-RO" sz="1800" dirty="0"/>
                  <a:t> elemente)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endParaRPr lang="ro-RO" sz="1800" dirty="0">
                  <a:sym typeface="Wingdings" panose="05000000000000000000" pitchFamily="2" charset="2"/>
                </a:endParaRP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sym typeface="Wingdings" panose="05000000000000000000" pitchFamily="2" charset="2"/>
                  </a:rPr>
                  <a:t>Scop: minimizarea diferențelor între masele totale încărcate în vagoane</a:t>
                </a:r>
              </a:p>
              <a:p>
                <a:pPr lvl="2" algn="just"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sym typeface="Wingdings" panose="05000000000000000000" pitchFamily="2" charset="2"/>
                  </a:rPr>
                  <a:t>minimizarea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𝑚𝑎𝑥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𝑣𝑎𝑔𝑜𝑎𝑛𝑒</m:t>
                        </m:r>
                      </m:e>
                    </m:d>
                    <m:r>
                      <a:rPr lang="ro-RO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ro-RO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𝑚𝑖𝑛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𝑣𝑎𝑔𝑜𝑎𝑛𝑒</m:t>
                        </m:r>
                      </m:e>
                    </m:d>
                  </m:oMath>
                </a14:m>
                <a:r>
                  <a:rPr lang="ro-RO" sz="1800" dirty="0">
                    <a:sym typeface="Wingdings" panose="05000000000000000000" pitchFamily="2" charset="2"/>
                  </a:rPr>
                  <a:t> </a:t>
                </a:r>
                <a:r>
                  <a:rPr lang="en-US" sz="1800" dirty="0">
                    <a:sym typeface="Wingdings" panose="05000000000000000000" pitchFamily="2" charset="2"/>
                  </a:rPr>
                  <a:t> </a:t>
                </a:r>
                <a:r>
                  <a:rPr lang="ro-RO" sz="1800" dirty="0">
                    <a:sym typeface="Wingdings" panose="05000000000000000000" pitchFamily="2" charset="2"/>
                  </a:rPr>
                  <a:t>diferența maximă de încărcare SAU </a:t>
                </a:r>
              </a:p>
              <a:p>
                <a:pPr lvl="2" algn="just"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sym typeface="Wingdings" panose="05000000000000000000" pitchFamily="2" charset="2"/>
                  </a:rPr>
                  <a:t>minimizarea deviației standard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𝑠𝑡𝑑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𝑣𝑎𝑔𝑜𝑎𝑛𝑒</m:t>
                        </m:r>
                      </m:e>
                    </m:d>
                  </m:oMath>
                </a14:m>
                <a:r>
                  <a:rPr lang="ro-RO" sz="1800" dirty="0">
                    <a:sym typeface="Wingdings" panose="05000000000000000000" pitchFamily="2" charset="2"/>
                  </a:rPr>
                  <a:t> </a:t>
                </a:r>
                <a:r>
                  <a:rPr lang="en-US" sz="1800" dirty="0">
                    <a:sym typeface="Wingdings" panose="05000000000000000000" pitchFamily="2" charset="2"/>
                  </a:rPr>
                  <a:t> </a:t>
                </a:r>
                <a:r>
                  <a:rPr lang="ro-RO" sz="1800" dirty="0">
                    <a:sym typeface="Wingdings" panose="05000000000000000000" pitchFamily="2" charset="2"/>
                  </a:rPr>
                  <a:t>abaterea</a:t>
                </a:r>
                <a:r>
                  <a:rPr lang="en-US" sz="1800" dirty="0">
                    <a:sym typeface="Wingdings" panose="05000000000000000000" pitchFamily="2" charset="2"/>
                  </a:rPr>
                  <a:t> </a:t>
                </a:r>
                <a:r>
                  <a:rPr lang="ro-RO" sz="1800" dirty="0">
                    <a:sym typeface="Wingdings" panose="05000000000000000000" pitchFamily="2" charset="2"/>
                  </a:rPr>
                  <a:t>față de media de încărcare </a:t>
                </a:r>
                <a:endParaRPr lang="ro-RO" sz="1800" dirty="0"/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endParaRPr lang="ro-RO" sz="1800" dirty="0"/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ro-RO" sz="1800" i="1" dirty="0">
                    <a:solidFill>
                      <a:srgbClr val="0000FF"/>
                    </a:solidFill>
                  </a:rPr>
                  <a:t>vagoane</a:t>
                </a:r>
                <a:r>
                  <a:rPr lang="ro-RO" sz="1800" dirty="0"/>
                  <a:t> </a:t>
                </a:r>
                <a:r>
                  <a:rPr lang="ro-RO" sz="1800" i="1" dirty="0"/>
                  <a:t>– </a:t>
                </a:r>
                <a:r>
                  <a:rPr lang="ro-RO" sz="1800" dirty="0"/>
                  <a:t>vector cu </a:t>
                </a:r>
                <a:r>
                  <a:rPr lang="ro-RO" sz="1800" i="1" dirty="0">
                    <a:solidFill>
                      <a:srgbClr val="0000FF"/>
                    </a:solidFill>
                  </a:rPr>
                  <a:t>n</a:t>
                </a:r>
                <a:r>
                  <a:rPr lang="ro-RO" sz="1800" dirty="0"/>
                  <a:t> elemente, </a:t>
                </a:r>
              </a:p>
              <a:p>
                <a:pPr lvl="2" algn="just">
                  <a:buFont typeface="Wingdings" panose="05000000000000000000" pitchFamily="2" charset="2"/>
                  <a:buChar char="§"/>
                </a:pPr>
                <a:r>
                  <a:rPr lang="ro-RO" sz="1800" b="1" i="1" dirty="0">
                    <a:solidFill>
                      <a:srgbClr val="0000FF"/>
                    </a:solidFill>
                  </a:rPr>
                  <a:t>vagoane</a:t>
                </a:r>
                <a:r>
                  <a:rPr lang="en-US" sz="1800" b="1" dirty="0">
                    <a:solidFill>
                      <a:srgbClr val="0000FF"/>
                    </a:solidFill>
                  </a:rPr>
                  <a:t>[</a:t>
                </a:r>
                <a:r>
                  <a:rPr lang="en-US" sz="1800" b="1" i="1" dirty="0">
                    <a:solidFill>
                      <a:srgbClr val="0000FF"/>
                    </a:solidFill>
                  </a:rPr>
                  <a:t>j</a:t>
                </a:r>
                <a:r>
                  <a:rPr lang="en-US" sz="1800" b="1" dirty="0">
                    <a:solidFill>
                      <a:srgbClr val="0000FF"/>
                    </a:solidFill>
                  </a:rPr>
                  <a:t>]</a:t>
                </a:r>
                <a:r>
                  <a:rPr lang="ro-RO" sz="1800" dirty="0"/>
                  <a:t>=suma maselor</a:t>
                </a:r>
                <a:r>
                  <a:rPr lang="en-US" sz="1800" dirty="0"/>
                  <a:t> </a:t>
                </a:r>
                <a:r>
                  <a:rPr lang="ro-RO" sz="1800" dirty="0"/>
                  <a:t>containerelor încărcate în </a:t>
                </a:r>
                <a:r>
                  <a:rPr lang="ro-RO" sz="1800" b="1" i="1" dirty="0">
                    <a:solidFill>
                      <a:srgbClr val="0000FF"/>
                    </a:solidFill>
                  </a:rPr>
                  <a:t>j</a:t>
                </a:r>
                <a:r>
                  <a:rPr lang="ro-RO" sz="1800" dirty="0"/>
                  <a:t>, conform individului </a:t>
                </a:r>
                <a:r>
                  <a:rPr lang="ro-RO" sz="1800" b="1" i="1" dirty="0">
                    <a:solidFill>
                      <a:srgbClr val="0000FF"/>
                    </a:solidFill>
                  </a:rPr>
                  <a:t>x</a:t>
                </a:r>
                <a:endParaRPr lang="ro-RO" sz="1800" i="1" dirty="0"/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b="0" i="1" smtClean="0">
                          <a:latin typeface="Cambria Math" panose="02040503050406030204" pitchFamily="18" charset="0"/>
                        </a:rPr>
                        <m:t>𝑣𝑎𝑔𝑜𝑎𝑛𝑒</m:t>
                      </m:r>
                      <m:d>
                        <m:dPr>
                          <m:begChr m:val="["/>
                          <m:endChr m:val="]"/>
                          <m:ctrlPr>
                            <a:rPr lang="ro-R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ro-R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o-RO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ro-R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ro-RO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ro-R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ro-R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o-R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ro-R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ro-R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o-RO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ro-R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o-R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ro-RO" sz="1800" b="0" i="1" smtClean="0">
                              <a:latin typeface="Cambria Math" panose="02040503050406030204" pitchFamily="18" charset="0"/>
                            </a:rPr>
                            <m:t>𝑚𝑎𝑠𝑒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o-R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o-RO" sz="1800" dirty="0">
                  <a:sym typeface="Wingdings" panose="05000000000000000000" pitchFamily="2" charset="2"/>
                </a:endParaRP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sym typeface="Wingdings" panose="05000000000000000000" pitchFamily="2" charset="2"/>
                  </a:rPr>
                  <a:t>Funcția fitness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o-RO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ro-RO" sz="1800" b="0" i="1" smtClean="0">
                          <a:latin typeface="Cambria Math" panose="02040503050406030204" pitchFamily="18" charset="0"/>
                        </a:rPr>
                        <m:t>𝑜𝑏𝑖𝑒𝑐𝑡𝑖𝑣</m:t>
                      </m:r>
                      <m:d>
                        <m:dPr>
                          <m:ctrlPr>
                            <a:rPr lang="ro-RO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o-R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o-RO" sz="1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ro-RO" sz="1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ro-RO" sz="1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ro-RO" sz="1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𝑣𝑎𝑔𝑜𝑎𝑛𝑒</m:t>
                              </m:r>
                            </m:e>
                          </m:d>
                          <m:r>
                            <a:rPr lang="ro-RO" sz="1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ro-RO" sz="18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𝑚𝑖𝑛</m:t>
                          </m:r>
                          <m:d>
                            <m:dPr>
                              <m:ctrlPr>
                                <a:rPr lang="ro-RO" sz="1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ro-RO" sz="18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𝑣𝑎𝑔𝑜𝑎𝑛𝑒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o-RO" sz="1800" b="0" dirty="0"/>
              </a:p>
              <a:p>
                <a:pPr marL="457200" lvl="1" indent="0" algn="just">
                  <a:buNone/>
                </a:pPr>
                <a:r>
                  <a:rPr lang="ro-RO" sz="1800" dirty="0">
                    <a:sym typeface="Wingdings" panose="05000000000000000000" pitchFamily="2" charset="2"/>
                  </a:rPr>
                  <a:t>SAU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o-RO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ro-RO" sz="1800" b="0" i="1" smtClean="0">
                          <a:latin typeface="Cambria Math" panose="02040503050406030204" pitchFamily="18" charset="0"/>
                        </a:rPr>
                        <m:t>𝑜𝑏𝑖𝑒𝑐𝑡𝑖𝑣</m:t>
                      </m:r>
                      <m:d>
                        <m:dPr>
                          <m:ctrlPr>
                            <a:rPr lang="ro-RO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o-RO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o-RO" sz="18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ro-RO" sz="1800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d>
                            <m:dPr>
                              <m:ctrlPr>
                                <a:rPr lang="ro-RO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1800" i="1">
                                  <a:latin typeface="Cambria Math" panose="02040503050406030204" pitchFamily="18" charset="0"/>
                                </a:rPr>
                                <m:t>𝑣𝑎𝑔𝑜𝑎𝑛𝑒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o-RO" sz="1800" dirty="0">
                  <a:sym typeface="Wingdings" panose="05000000000000000000" pitchFamily="2" charset="2"/>
                </a:endParaRP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endParaRPr lang="ro-RO" sz="18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33449" y="1301234"/>
                <a:ext cx="9953625" cy="5556766"/>
              </a:xfrm>
              <a:blipFill>
                <a:blip r:embed="rId2"/>
                <a:stretch>
                  <a:fillRect l="-367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D8E362-E01A-CE9B-B536-3966954D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847"/>
            <a:ext cx="10515600" cy="955159"/>
          </a:xfrm>
        </p:spPr>
        <p:txBody>
          <a:bodyPr>
            <a:normAutofit/>
          </a:bodyPr>
          <a:lstStyle/>
          <a:p>
            <a:r>
              <a:rPr lang="ro-RO" sz="3200" dirty="0"/>
              <a:t>Rezolvare GA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020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1575" y="1009649"/>
            <a:ext cx="9877425" cy="530542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o-RO" sz="1800" dirty="0"/>
              <a:t> Modelul de populație 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endParaRPr lang="ro-RO" sz="1800" dirty="0">
              <a:sym typeface="Wingdings" panose="05000000000000000000" pitchFamily="2" charset="2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dirty="0">
                <a:sym typeface="Wingdings" panose="05000000000000000000" pitchFamily="2" charset="2"/>
              </a:rPr>
              <a:t>genera</a:t>
            </a:r>
            <a:r>
              <a:rPr lang="ro-RO" sz="1800" dirty="0">
                <a:sym typeface="Wingdings" panose="05000000000000000000" pitchFamily="2" charset="2"/>
              </a:rPr>
              <a:t>țional (problema NP-completă, funcția fitness ușor de evaluat)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1800" dirty="0">
                <a:sym typeface="Wingdings" panose="05000000000000000000" pitchFamily="2" charset="2"/>
              </a:rPr>
              <a:t>populații cu dimensiune constantă, </a:t>
            </a:r>
            <a:r>
              <a:rPr lang="ro-RO" sz="1800" b="1" i="1" dirty="0" err="1">
                <a:sym typeface="Wingdings" panose="05000000000000000000" pitchFamily="2" charset="2"/>
              </a:rPr>
              <a:t>dim</a:t>
            </a:r>
            <a:endParaRPr lang="ro-RO" sz="1800" b="1" i="1" dirty="0">
              <a:sym typeface="Wingdings" panose="05000000000000000000" pitchFamily="2" charset="2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ro-RO" sz="1800" dirty="0">
              <a:sym typeface="Wingdings" panose="05000000000000000000" pitchFamily="2" charset="2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1800" dirty="0">
                <a:sym typeface="Wingdings" panose="05000000000000000000" pitchFamily="2" charset="2"/>
              </a:rPr>
              <a:t> Generare populație inițială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1800" dirty="0">
                <a:sym typeface="Wingdings" panose="05000000000000000000" pitchFamily="2" charset="2"/>
              </a:rPr>
              <a:t>Aleator uniform, din spațiul soluțiilor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sz="18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1800" dirty="0">
                <a:sym typeface="Wingdings" panose="05000000000000000000" pitchFamily="2" charset="2"/>
              </a:rPr>
              <a:t>Selecția părinților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1800" dirty="0">
                <a:sym typeface="Wingdings" panose="05000000000000000000" pitchFamily="2" charset="2"/>
              </a:rPr>
              <a:t>Model generațional  din </a:t>
            </a:r>
            <a:r>
              <a:rPr lang="ro-RO" sz="1800" b="1" i="1" dirty="0">
                <a:sym typeface="Wingdings" panose="05000000000000000000" pitchFamily="2" charset="2"/>
              </a:rPr>
              <a:t>dim</a:t>
            </a:r>
            <a:r>
              <a:rPr lang="ro-RO" sz="1800" dirty="0">
                <a:sym typeface="Wingdings" panose="05000000000000000000" pitchFamily="2" charset="2"/>
              </a:rPr>
              <a:t> indivizi în populația curentă selectăm </a:t>
            </a:r>
            <a:r>
              <a:rPr lang="ro-RO" sz="1800" b="1" i="1" dirty="0">
                <a:sym typeface="Wingdings" panose="05000000000000000000" pitchFamily="2" charset="2"/>
              </a:rPr>
              <a:t>dim</a:t>
            </a:r>
            <a:r>
              <a:rPr lang="ro-RO" sz="1800" dirty="0">
                <a:sym typeface="Wingdings" panose="05000000000000000000" pitchFamily="2" charset="2"/>
              </a:rPr>
              <a:t> părinți</a:t>
            </a:r>
          </a:p>
          <a:p>
            <a:pPr lvl="1" indent="-285750" algn="ctr">
              <a:buFont typeface="Wingdings" panose="05000000000000000000" pitchFamily="2" charset="2"/>
              <a:buChar char="§"/>
            </a:pPr>
            <a:endParaRPr lang="ro-RO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o-RO" altLang="en-US" sz="1800" dirty="0"/>
              <a:t>Funcția obiectiv este cu valori strict pozitive </a:t>
            </a:r>
            <a:r>
              <a:rPr lang="ro-RO" altLang="en-US" sz="1800" dirty="0">
                <a:sym typeface="Wingdings" panose="05000000000000000000" pitchFamily="2" charset="2"/>
              </a:rPr>
              <a:t></a:t>
            </a:r>
            <a:r>
              <a:rPr lang="en-US" altLang="en-US" sz="1800" dirty="0">
                <a:sym typeface="Wingdings" panose="05000000000000000000" pitchFamily="2" charset="2"/>
              </a:rPr>
              <a:t> </a:t>
            </a:r>
            <a:r>
              <a:rPr lang="ro-RO" altLang="en-US" sz="1800" dirty="0"/>
              <a:t>mecanismul </a:t>
            </a:r>
            <a:r>
              <a:rPr lang="en-US" altLang="en-US" sz="1800" dirty="0"/>
              <a:t>SUS</a:t>
            </a:r>
            <a:r>
              <a:rPr lang="ro-RO" altLang="en-US" sz="1800" dirty="0"/>
              <a:t> cu distribuția de probabilitate FPS cu sigma-scalare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sz="1800" b="1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1800" dirty="0"/>
              <a:t>Selecția generației următoare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1800" dirty="0">
                <a:sym typeface="Wingdings" panose="05000000000000000000" pitchFamily="2" charset="2"/>
              </a:rPr>
              <a:t>Model generațional cu limita de vîrstă 1 plus </a:t>
            </a:r>
            <a:r>
              <a:rPr lang="ro-RO" sz="1800" dirty="0"/>
              <a:t>elitism</a:t>
            </a:r>
          </a:p>
          <a:p>
            <a:pPr marL="0" indent="0" algn="just">
              <a:buNone/>
            </a:pPr>
            <a:endParaRPr lang="ro-RO" sz="180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315E37-B28E-344E-3B6D-7529DBF6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847"/>
            <a:ext cx="10515600" cy="955159"/>
          </a:xfrm>
        </p:spPr>
        <p:txBody>
          <a:bodyPr>
            <a:normAutofit/>
          </a:bodyPr>
          <a:lstStyle/>
          <a:p>
            <a:r>
              <a:rPr lang="ro-RO" sz="3200" dirty="0"/>
              <a:t>Rezolvare GA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300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723900" y="1168006"/>
                <a:ext cx="10629899" cy="4927996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Mutație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 Problemă fără constrîngeri </a:t>
                </a:r>
                <a:r>
                  <a:rPr lang="ro-RO" sz="1800" dirty="0">
                    <a:sym typeface="Wingdings" panose="05000000000000000000" pitchFamily="2" charset="2"/>
                  </a:rPr>
                  <a:t></a:t>
                </a:r>
                <a:r>
                  <a:rPr lang="en-US" sz="1800" dirty="0">
                    <a:sym typeface="Wingdings" panose="05000000000000000000" pitchFamily="2" charset="2"/>
                  </a:rPr>
                  <a:t> schema general</a:t>
                </a:r>
                <a:r>
                  <a:rPr lang="ro-RO" sz="1800" dirty="0">
                    <a:sym typeface="Wingdings" panose="05000000000000000000" pitchFamily="2" charset="2"/>
                  </a:rPr>
                  <a:t>ă de mutație la nivel de populație: fără constrîngeri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sym typeface="Wingdings" panose="05000000000000000000" pitchFamily="2" charset="2"/>
                  </a:rPr>
                  <a:t> Mutația este la nivel de poziție (genă) </a:t>
                </a:r>
                <a:r>
                  <a:rPr lang="en-US" sz="1800" dirty="0">
                    <a:sym typeface="Wingdings" panose="05000000000000000000" pitchFamily="2" charset="2"/>
                  </a:rPr>
                  <a:t> </a:t>
                </a:r>
                <a:endParaRPr lang="ro-RO" sz="1800" dirty="0">
                  <a:sym typeface="Wingdings" panose="05000000000000000000" pitchFamily="2" charset="2"/>
                </a:endParaRP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sym typeface="Wingdings" panose="05000000000000000000" pitchFamily="2" charset="2"/>
                  </a:rPr>
                  <a:t> Reprezentare pe numere întregi, problemă cu date cardinale  resetare aleatoare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sym typeface="Wingdings" panose="05000000000000000000" pitchFamily="2" charset="2"/>
                  </a:rPr>
                  <a:t> Uzual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𝐷𝑖𝑚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  <m:r>
                              <a:rPr lang="ro-RO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ro-R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>
                  <a:sym typeface="Wingdings" panose="05000000000000000000" pitchFamily="2" charset="2"/>
                </a:endParaRPr>
              </a:p>
              <a:p>
                <a:pPr algn="just">
                  <a:buFont typeface="Wingdings" panose="05000000000000000000" pitchFamily="2" charset="2"/>
                  <a:buChar char="§"/>
                </a:pPr>
                <a:endParaRPr lang="en-US" sz="1800" dirty="0"/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Recombinare</a:t>
                </a:r>
                <a:endParaRPr lang="en-US" sz="1800" dirty="0"/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Problemă fără constrîngeri </a:t>
                </a:r>
                <a:r>
                  <a:rPr lang="ro-RO" sz="1800" dirty="0">
                    <a:sym typeface="Wingdings" panose="05000000000000000000" pitchFamily="2" charset="2"/>
                  </a:rPr>
                  <a:t> schema generală de recombinare la nivel de populație: fără constrîngeri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sym typeface="Wingdings" panose="05000000000000000000" pitchFamily="2" charset="2"/>
                  </a:rPr>
                  <a:t>Recombinare la nivel de pereche de indivizi</a:t>
                </a:r>
                <a:r>
                  <a:rPr lang="en-US" sz="1800" dirty="0">
                    <a:sym typeface="Wingdings" panose="05000000000000000000" pitchFamily="2" charset="2"/>
                  </a:rPr>
                  <a:t> - </a:t>
                </a:r>
                <a:r>
                  <a:rPr lang="ro-RO" sz="1800" dirty="0">
                    <a:sym typeface="Wingdings" panose="05000000000000000000" pitchFamily="2" charset="2"/>
                  </a:rPr>
                  <a:t>reprezentare prin numere întregi  unipunct/multipunct/</a:t>
                </a:r>
                <a:r>
                  <a:rPr lang="ro-RO" sz="1800" b="1" dirty="0">
                    <a:sym typeface="Wingdings" panose="05000000000000000000" pitchFamily="2" charset="2"/>
                  </a:rPr>
                  <a:t>uniform</a:t>
                </a:r>
                <a:endParaRPr lang="ro-RO" sz="1800" dirty="0">
                  <a:sym typeface="Wingdings" panose="05000000000000000000" pitchFamily="2" charset="2"/>
                </a:endParaRP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ro-RO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  <m:r>
                      <a:rPr lang="ro-RO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=0.6− 0.8</m:t>
                    </m:r>
                  </m:oMath>
                </a14:m>
                <a:endParaRPr lang="ro-RO" sz="1800" dirty="0"/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Model generaționl </a:t>
                </a:r>
                <a:r>
                  <a:rPr lang="ro-RO" sz="1800" dirty="0">
                    <a:sym typeface="Wingdings" panose="05000000000000000000" pitchFamily="2" charset="2"/>
                  </a:rPr>
                  <a:t> include recombinare asexuată (nr. copii=</a:t>
                </a:r>
                <a:r>
                  <a:rPr lang="ro-RO" sz="1800" dirty="0" err="1">
                    <a:sym typeface="Wingdings" panose="05000000000000000000" pitchFamily="2" charset="2"/>
                  </a:rPr>
                  <a:t>dim</a:t>
                </a:r>
                <a:r>
                  <a:rPr lang="ro-RO" sz="1800" dirty="0">
                    <a:sym typeface="Wingdings" panose="05000000000000000000" pitchFamily="2" charset="2"/>
                  </a:rPr>
                  <a:t>)</a:t>
                </a:r>
                <a:endParaRPr lang="ro-RO" sz="1800" dirty="0"/>
              </a:p>
              <a:p>
                <a:pPr marL="457200" lvl="1" indent="0" algn="just">
                  <a:buNone/>
                </a:pPr>
                <a:endParaRPr lang="en-US" sz="1800" dirty="0">
                  <a:sym typeface="Wingdings" panose="05000000000000000000" pitchFamily="2" charset="2"/>
                </a:endParaRPr>
              </a:p>
              <a:p>
                <a:pPr marL="914400" lvl="2" indent="0" algn="just">
                  <a:buNone/>
                </a:pPr>
                <a:endParaRPr lang="en-US" sz="1800" dirty="0">
                  <a:sym typeface="Wingdings" panose="05000000000000000000" pitchFamily="2" charset="2"/>
                </a:endParaRPr>
              </a:p>
              <a:p>
                <a:pPr marL="0" indent="0" algn="just">
                  <a:buNone/>
                </a:pPr>
                <a:endParaRPr lang="ro-RO" sz="20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723900" y="1168006"/>
                <a:ext cx="10629899" cy="4927996"/>
              </a:xfrm>
              <a:blipFill>
                <a:blip r:embed="rId2"/>
                <a:stretch>
                  <a:fillRect l="-402" t="-1238" r="-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70C77A-EC6E-F266-F1C3-2A851CCA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847"/>
            <a:ext cx="10515600" cy="955159"/>
          </a:xfrm>
        </p:spPr>
        <p:txBody>
          <a:bodyPr>
            <a:normAutofit/>
          </a:bodyPr>
          <a:lstStyle/>
          <a:p>
            <a:r>
              <a:rPr lang="ro-RO" sz="3200" dirty="0"/>
              <a:t>Rezolvare GA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773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985974"/>
            <a:ext cx="9915524" cy="55386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o-RO" sz="2000" dirty="0"/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sym typeface="Wingdings" panose="05000000000000000000" pitchFamily="2" charset="2"/>
              </a:rPr>
              <a:t>Condi</a:t>
            </a:r>
            <a:r>
              <a:rPr lang="ro-RO" sz="1800" dirty="0">
                <a:sym typeface="Wingdings" panose="05000000000000000000" pitchFamily="2" charset="2"/>
              </a:rPr>
              <a:t>ția de terminare</a:t>
            </a:r>
            <a:endParaRPr lang="en-US" sz="1800" dirty="0">
              <a:sym typeface="Wingdings" panose="05000000000000000000" pitchFamily="2" charset="2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1800" dirty="0">
                <a:sym typeface="Wingdings" panose="05000000000000000000" pitchFamily="2" charset="2"/>
              </a:rPr>
              <a:t>un număr maxim de iterații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ro-RO" sz="1800" dirty="0">
              <a:sym typeface="Wingdings" panose="05000000000000000000" pitchFamily="2" charset="2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1800" dirty="0">
                <a:sym typeface="Wingdings" panose="05000000000000000000" pitchFamily="2" charset="2"/>
              </a:rPr>
              <a:t>în populația curentă toți indivizii au aceeași calitate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ro-RO" sz="1800" dirty="0">
              <a:sym typeface="Wingdings" panose="05000000000000000000" pitchFamily="2" charset="2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ro-RO" sz="1800" dirty="0">
                <a:sym typeface="Wingdings" panose="05000000000000000000" pitchFamily="2" charset="2"/>
              </a:rPr>
              <a:t>pe parcursul ultimelor </a:t>
            </a:r>
            <a:r>
              <a:rPr lang="ro-RO" sz="1800" b="1" i="1" dirty="0">
                <a:sym typeface="Wingdings" panose="05000000000000000000" pitchFamily="2" charset="2"/>
              </a:rPr>
              <a:t>k</a:t>
            </a:r>
            <a:r>
              <a:rPr lang="ro-RO" sz="1800" dirty="0">
                <a:sym typeface="Wingdings" panose="05000000000000000000" pitchFamily="2" charset="2"/>
              </a:rPr>
              <a:t> generații nu a fost îmbunătățită valoarea maximă a funcției calitate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sz="1800" dirty="0">
              <a:sym typeface="Wingdings" panose="05000000000000000000" pitchFamily="2" charset="2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1800" dirty="0">
                <a:sym typeface="Wingdings" panose="05000000000000000000" pitchFamily="2" charset="2"/>
              </a:rPr>
              <a:t>Rezultat calculat  cel mai bun individ din populația finală</a:t>
            </a:r>
          </a:p>
          <a:p>
            <a:pPr marL="0" indent="0" algn="just">
              <a:buNone/>
            </a:pPr>
            <a:endParaRPr lang="ro-RO" sz="200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8300C1-E3A5-5868-9C71-778B1C36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847"/>
            <a:ext cx="10515600" cy="955159"/>
          </a:xfrm>
        </p:spPr>
        <p:txBody>
          <a:bodyPr>
            <a:normAutofit/>
          </a:bodyPr>
          <a:lstStyle/>
          <a:p>
            <a:r>
              <a:rPr lang="ro-RO" sz="3200" dirty="0"/>
              <a:t>Rezolvare GA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22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522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PowerPoint Presentation</vt:lpstr>
      <vt:lpstr>Rezolvare GA</vt:lpstr>
      <vt:lpstr>Rezolvare GA</vt:lpstr>
      <vt:lpstr>Rezolvare GA</vt:lpstr>
      <vt:lpstr>Rezolvare GA</vt:lpstr>
      <vt:lpstr>Rezolvare GA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X</cp:lastModifiedBy>
  <cp:revision>1</cp:revision>
  <dcterms:created xsi:type="dcterms:W3CDTF">2021-04-21T11:48:12Z</dcterms:created>
  <dcterms:modified xsi:type="dcterms:W3CDTF">2024-04-21T14:24:26Z</dcterms:modified>
</cp:coreProperties>
</file>