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55B42-E1E3-43F9-8EEB-7011875FF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3B0BB-46AE-69D3-0DF6-B244E76ED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C9DD1-4B1A-7F4E-3349-B162641F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C120-F69A-4F5A-9641-F299A41EBAD3}" type="datetimeFigureOut">
              <a:rPr lang="en-US" smtClean="0"/>
              <a:t>02-May-25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CEBA5-80D7-7CB3-3C1C-EB2B9A63F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4DD27-54F1-D600-6C6B-22E839084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FAE1-99EC-42E9-827A-04962F45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9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BB59-77A9-46C0-4A27-01D08233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6EB01-E431-E0AF-6462-3953D03D0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FFF45-C862-63AD-D10A-7AE2A62C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C120-F69A-4F5A-9641-F299A41EBAD3}" type="datetimeFigureOut">
              <a:rPr lang="en-US" smtClean="0"/>
              <a:t>02-May-25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4820B-9CE6-D728-7A34-49C5831E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BD35E-1F22-DE79-7208-F40B0351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FAE1-99EC-42E9-827A-04962F45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3BF14-EEEA-5FC3-BFD9-C8E11A8D0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5858A-EDA7-0931-6C6A-C27BB20D8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E47A7-17DB-A2D4-C697-B42467E1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C120-F69A-4F5A-9641-F299A41EBAD3}" type="datetimeFigureOut">
              <a:rPr lang="en-US" smtClean="0"/>
              <a:t>02-May-25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B7603-D03E-F678-91F1-950C3672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CFF96-4654-F855-FFDF-4A8D6347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FAE1-99EC-42E9-827A-04962F45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76230-B968-ED78-4D2C-D83828EF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920D5-198A-FA46-B064-133292E6F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D8535-BC89-A49E-71AA-3FA30F2F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C120-F69A-4F5A-9641-F299A41EBAD3}" type="datetimeFigureOut">
              <a:rPr lang="en-US" smtClean="0"/>
              <a:t>02-May-25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54859-DD5C-61DF-E1FE-827FED8F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70A1A-6F8C-BF0B-AC8B-30F17B87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FAE1-99EC-42E9-827A-04962F45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8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D676-237A-C5B3-1F43-2C5C9565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C2811-BFEB-84CF-26E1-C4DA1600C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4BD9D-27F2-4360-DF91-289B472C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C120-F69A-4F5A-9641-F299A41EBAD3}" type="datetimeFigureOut">
              <a:rPr lang="en-US" smtClean="0"/>
              <a:t>02-May-25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EA50F-FDEA-F780-0E66-4ECFCF79A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5238B-BC2D-3BC1-265E-2186A7CC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FAE1-99EC-42E9-827A-04962F45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1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EF47-C236-5ABE-34E4-0E552AC6F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81020-5E0E-7DB0-1B11-B0D037676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A30A3-6C80-8896-1160-EC8C17182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64650-B9DB-746D-2D14-81119385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C120-F69A-4F5A-9641-F299A41EBAD3}" type="datetimeFigureOut">
              <a:rPr lang="en-US" smtClean="0"/>
              <a:t>02-May-25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AEEE9-086E-5A15-DC3D-F8354AF7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CA4D8-2C3C-C3F8-3E28-D28DF985C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FAE1-99EC-42E9-827A-04962F45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2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8FCA-518E-E9A6-7B38-07C46B82D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8744-FB70-E26C-8317-AF9010C80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7DF7F-2FCC-84DF-D929-AAEB0972C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8A579-3D27-A9BE-FB0D-42810A8A1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4E7EB-EF03-EB12-A4C9-9BF76689D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7289DF-12A2-DA89-60F2-29BDA7F1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C120-F69A-4F5A-9641-F299A41EBAD3}" type="datetimeFigureOut">
              <a:rPr lang="en-US" smtClean="0"/>
              <a:t>02-May-25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0CD2A-FF14-94BB-0572-8311D552A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7A6CD2-D031-7B46-7427-9B7641EE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FAE1-99EC-42E9-827A-04962F45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5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A64C9-CB41-04F6-F1CD-59754C66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B3F88-0297-1755-024B-D05A164D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C120-F69A-4F5A-9641-F299A41EBAD3}" type="datetimeFigureOut">
              <a:rPr lang="en-US" smtClean="0"/>
              <a:t>02-May-25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963B0-7208-61B2-6BC5-9552F3E6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EEFB4-DA45-A585-6C79-10B2ECE4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FAE1-99EC-42E9-827A-04962F45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4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D5F157-26B3-517D-92FB-FB962BC1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C120-F69A-4F5A-9641-F299A41EBAD3}" type="datetimeFigureOut">
              <a:rPr lang="en-US" smtClean="0"/>
              <a:t>02-May-25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1303F-526A-891A-B46E-391437BA8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6211A-44E2-6281-3804-892F6A22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FAE1-99EC-42E9-827A-04962F45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3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7AEF-474F-5416-6E17-24D47E85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7FAA4-7ABC-C56A-DD28-510FF330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5CC7C-DD91-BF81-3926-9DE38305F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5F0D4-4CA3-7F07-18AF-7069BA00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C120-F69A-4F5A-9641-F299A41EBAD3}" type="datetimeFigureOut">
              <a:rPr lang="en-US" smtClean="0"/>
              <a:t>02-May-25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BC6DE-AA8E-EF9A-0B97-73479D59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CA847-AD75-33EC-E5FC-1C1402E6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FAE1-99EC-42E9-827A-04962F45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6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C32C-A059-45BA-7607-213DC7FA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73EC-404C-5B94-3287-CF4475D3A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F02EE-2ECF-8E00-1298-ECF8E0B4F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ADF1D-21F4-742D-CE4C-66ACA7971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C120-F69A-4F5A-9641-F299A41EBAD3}" type="datetimeFigureOut">
              <a:rPr lang="en-US" smtClean="0"/>
              <a:t>02-May-25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E0926-CB24-EF75-B64C-B1E6BF90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235FE-BDF9-E80A-E429-209D33AF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FAE1-99EC-42E9-827A-04962F45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0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55777-A77D-CD37-57C9-8BF7F30A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CDA5E-38FD-0F0A-A484-D67CE2A75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2EEEC-1F72-0BF9-943C-6311627DF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8C120-F69A-4F5A-9641-F299A41EBAD3}" type="datetimeFigureOut">
              <a:rPr lang="en-US" smtClean="0"/>
              <a:t>02-May-25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120DA-C2A2-BEE3-E605-4274B581A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AF7BB-082D-E642-C2C3-E41A27ED8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2FAE1-99EC-42E9-827A-04962F45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6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1B1E6-A155-63EF-ECEE-E07A33021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904034" cy="5719763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6200" noProof="0" dirty="0"/>
              <a:t>Statement	</a:t>
            </a:r>
          </a:p>
          <a:p>
            <a:pPr marL="0" indent="0">
              <a:lnSpc>
                <a:spcPct val="160000"/>
              </a:lnSpc>
              <a:buNone/>
            </a:pPr>
            <a:endParaRPr lang="en-US" sz="6200" noProof="0" dirty="0"/>
          </a:p>
          <a:p>
            <a:pPr marL="0" indent="0">
              <a:lnSpc>
                <a:spcPct val="160000"/>
              </a:lnSpc>
              <a:buNone/>
            </a:pPr>
            <a:r>
              <a:rPr lang="en-US" sz="6200" noProof="0" dirty="0"/>
              <a:t>	A factory packs dehydrated fruits to be sold in stores. The raw materials used are: figs, pineapple, dates, cranberry. The available quantities of each raw material are, in order: 100, 80, 120, 50 kg. The factory packs the following combinations, in 200g packs: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6200" noProof="0" dirty="0"/>
              <a:t>-	Combination 1: 30% figs, 25% pineapple, 25% dates, 20% cranberries;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6200" noProof="0" dirty="0"/>
              <a:t>-	Combination 2: 75% dates, 25% figs;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6200" noProof="0" dirty="0"/>
              <a:t>-	Combination 3: 25% figs, 25% pineapple, 25% dates, 25% cranberries;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6200" noProof="0" dirty="0"/>
              <a:t>-	Combination 4: 100% dates;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6200" noProof="0" dirty="0"/>
              <a:t>-	Combination 5: 100% figs.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6200" noProof="0" dirty="0"/>
              <a:t>The profits brought by each type of pack are, in order: 20, 10, 15, 12, 5 units per pack.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6200" noProof="0" dirty="0"/>
              <a:t>Use a genetic algorithm to decide </a:t>
            </a:r>
            <a:r>
              <a:rPr lang="en-US" sz="6200" b="1" noProof="0" dirty="0"/>
              <a:t>how many packs of each type </a:t>
            </a:r>
            <a:r>
              <a:rPr lang="en-US" sz="6200" noProof="0" dirty="0"/>
              <a:t>should be produced to maximize the profit.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070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C98B-EFC1-7336-CACF-0F96E868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087"/>
            <a:ext cx="10515600" cy="977900"/>
          </a:xfrm>
        </p:spPr>
        <p:txBody>
          <a:bodyPr>
            <a:normAutofit/>
          </a:bodyPr>
          <a:lstStyle/>
          <a:p>
            <a:r>
              <a:rPr lang="en-US" sz="3200" noProof="0" dirty="0"/>
              <a:t>GA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C11F19-1D88-1806-A7D3-2C3EF1B88B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9987"/>
                <a:ext cx="10515600" cy="5006976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Inputs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mass for 1 pack (kg): </a:t>
                </a:r>
                <a:r>
                  <a:rPr lang="en-US" sz="1800" b="1" i="1" noProof="0" dirty="0" err="1">
                    <a:solidFill>
                      <a:srgbClr val="0000FF"/>
                    </a:solidFill>
                  </a:rPr>
                  <a:t>masa_pachet</a:t>
                </a:r>
                <a:endParaRPr lang="en-US" sz="1800" b="1" i="1" noProof="0" dirty="0">
                  <a:solidFill>
                    <a:srgbClr val="0000FF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sz="1800" noProof="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vector with available quantities (kg) for each raw material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1800" b="1" i="1" noProof="0" dirty="0" err="1">
                    <a:solidFill>
                      <a:srgbClr val="0000FF"/>
                    </a:solidFill>
                  </a:rPr>
                  <a:t>cantități</a:t>
                </a:r>
                <a:r>
                  <a:rPr lang="en-US" sz="1800" b="1" i="1" noProof="0" dirty="0">
                    <a:solidFill>
                      <a:srgbClr val="0000FF"/>
                    </a:solidFill>
                  </a:rPr>
                  <a:t>[</a:t>
                </a:r>
                <a:r>
                  <a:rPr lang="en-US" sz="1800" b="1" i="1" noProof="0" dirty="0" err="1">
                    <a:solidFill>
                      <a:srgbClr val="0000FF"/>
                    </a:solidFill>
                  </a:rPr>
                  <a:t>i</a:t>
                </a:r>
                <a:r>
                  <a:rPr lang="en-US" sz="1800" b="1" i="1" noProof="0" dirty="0">
                    <a:solidFill>
                      <a:srgbClr val="0000FF"/>
                    </a:solidFill>
                  </a:rPr>
                  <a:t>]</a:t>
                </a:r>
                <a:r>
                  <a:rPr lang="en-US" sz="1800" noProof="0" dirty="0"/>
                  <a:t> = available quantity for raw material </a:t>
                </a:r>
                <a:r>
                  <a:rPr lang="en-US" sz="1800" i="1" noProof="0" dirty="0" err="1"/>
                  <a:t>i</a:t>
                </a:r>
                <a:r>
                  <a:rPr lang="en-US" sz="1800" i="1" noProof="0" dirty="0"/>
                  <a:t>,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1..</m:t>
                        </m:r>
                        <m:r>
                          <a:rPr lang="en-US" sz="1800" b="1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𝒏𝒓</m:t>
                        </m:r>
                        <m:r>
                          <a:rPr lang="en-US" sz="1800" b="1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1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𝒎𝒂𝒕𝒆𝒓𝒊𝒊</m:t>
                        </m:r>
                      </m:e>
                    </m:d>
                  </m:oMath>
                </a14:m>
                <a:endParaRPr lang="en-US" i="1" noProof="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sz="1800" noProof="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vector with profit (for 1 pack) for each type of pack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1800" b="1" i="1" noProof="0" dirty="0" err="1">
                    <a:solidFill>
                      <a:srgbClr val="0000FF"/>
                    </a:solidFill>
                  </a:rPr>
                  <a:t>profituri</a:t>
                </a:r>
                <a:r>
                  <a:rPr lang="en-US" sz="1800" b="1" i="1" noProof="0" dirty="0">
                    <a:solidFill>
                      <a:srgbClr val="0000FF"/>
                    </a:solidFill>
                  </a:rPr>
                  <a:t>[</a:t>
                </a:r>
                <a:r>
                  <a:rPr lang="en-US" sz="1800" b="1" i="1" noProof="0" dirty="0" err="1">
                    <a:solidFill>
                      <a:srgbClr val="0000FF"/>
                    </a:solidFill>
                  </a:rPr>
                  <a:t>i</a:t>
                </a:r>
                <a:r>
                  <a:rPr lang="en-US" sz="1800" b="1" i="1" noProof="0" dirty="0">
                    <a:solidFill>
                      <a:srgbClr val="0000FF"/>
                    </a:solidFill>
                  </a:rPr>
                  <a:t>]</a:t>
                </a:r>
                <a:r>
                  <a:rPr lang="en-US" sz="1800" noProof="0" dirty="0"/>
                  <a:t> = profit for 1 pack of type </a:t>
                </a:r>
                <a:r>
                  <a:rPr lang="en-US" sz="1800" i="1" noProof="0" dirty="0" err="1"/>
                  <a:t>i</a:t>
                </a:r>
                <a:r>
                  <a:rPr lang="en-US" sz="1800" i="1" noProof="0" dirty="0"/>
                  <a:t>,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1..</m:t>
                        </m:r>
                        <m:r>
                          <a:rPr lang="en-US" sz="1800" b="1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𝒏𝒓</m:t>
                        </m:r>
                        <m:r>
                          <a:rPr lang="en-US" sz="1800" b="1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1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𝒕𝒊𝒑𝒖𝒓𝒊</m:t>
                        </m:r>
                      </m:e>
                    </m:d>
                  </m:oMath>
                </a14:m>
                <a:endParaRPr lang="en-US" sz="1800" i="1" noProof="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sz="1800" noProof="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c</a:t>
                </a:r>
                <a:r>
                  <a:rPr lang="en-US" sz="1800" noProof="0" dirty="0" err="1"/>
                  <a:t>ombinations</a:t>
                </a:r>
                <a:r>
                  <a:rPr lang="en-US" sz="1800" noProof="0" dirty="0"/>
                  <a:t> matrix (%)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1800" b="1" i="1" noProof="0" dirty="0" err="1">
                    <a:solidFill>
                      <a:srgbClr val="0000FF"/>
                    </a:solidFill>
                  </a:rPr>
                  <a:t>combinații</a:t>
                </a:r>
                <a:r>
                  <a:rPr lang="en-US" sz="1800" b="1" i="1" noProof="0" dirty="0">
                    <a:solidFill>
                      <a:srgbClr val="0000FF"/>
                    </a:solidFill>
                  </a:rPr>
                  <a:t>[</a:t>
                </a:r>
                <a:r>
                  <a:rPr lang="en-US" sz="1800" b="1" i="1" noProof="0" dirty="0" err="1">
                    <a:solidFill>
                      <a:srgbClr val="0000FF"/>
                    </a:solidFill>
                  </a:rPr>
                  <a:t>i,j</a:t>
                </a:r>
                <a:r>
                  <a:rPr lang="en-US" sz="1800" b="1" i="1" noProof="0" dirty="0">
                    <a:solidFill>
                      <a:srgbClr val="0000FF"/>
                    </a:solidFill>
                  </a:rPr>
                  <a:t>]</a:t>
                </a:r>
                <a:r>
                  <a:rPr lang="en-US" sz="1800" noProof="0" dirty="0"/>
                  <a:t> = % of </a:t>
                </a:r>
                <a:r>
                  <a:rPr lang="en-US" sz="1800" i="1" noProof="0" dirty="0" err="1">
                    <a:solidFill>
                      <a:srgbClr val="0000FF"/>
                    </a:solidFill>
                  </a:rPr>
                  <a:t>masa_pachet</a:t>
                </a:r>
                <a:r>
                  <a:rPr lang="en-US" sz="1800" i="1" noProof="0" dirty="0">
                    <a:solidFill>
                      <a:srgbClr val="0000FF"/>
                    </a:solidFill>
                  </a:rPr>
                  <a:t> </a:t>
                </a:r>
                <a:r>
                  <a:rPr lang="en-US" sz="1800" noProof="0" dirty="0"/>
                  <a:t>for pack of type </a:t>
                </a:r>
                <a:r>
                  <a:rPr lang="en-US" sz="1800" b="1" i="1" noProof="0" dirty="0" err="1">
                    <a:solidFill>
                      <a:srgbClr val="0000FF"/>
                    </a:solidFill>
                  </a:rPr>
                  <a:t>i</a:t>
                </a:r>
                <a:r>
                  <a:rPr lang="en-US" sz="1800" b="1" noProof="0" dirty="0">
                    <a:solidFill>
                      <a:srgbClr val="0000FF"/>
                    </a:solidFill>
                  </a:rPr>
                  <a:t> </a:t>
                </a:r>
                <a:r>
                  <a:rPr lang="en-US" sz="1800" noProof="0" dirty="0"/>
                  <a:t>comes from raw material </a:t>
                </a:r>
                <a:r>
                  <a:rPr lang="en-US" sz="1800" b="1" i="1" noProof="0" dirty="0">
                    <a:solidFill>
                      <a:srgbClr val="0000FF"/>
                    </a:solidFill>
                  </a:rPr>
                  <a:t>j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2, …,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𝑛𝑟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𝑡𝑖𝑝𝑢𝑟𝑖</m:t>
                        </m:r>
                      </m:e>
                    </m:d>
                  </m:oMath>
                </a14:m>
                <a:r>
                  <a:rPr lang="en-US" sz="1800" b="0" noProof="0" dirty="0"/>
                  <a:t>,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2, …, 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𝑛𝑟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𝑚𝑎𝑡𝑒𝑟𝑖𝑖</m:t>
                        </m:r>
                      </m:e>
                    </m:d>
                  </m:oMath>
                </a14:m>
                <a:endParaRPr lang="en-US" sz="1400" i="1" noProof="0" dirty="0"/>
              </a:p>
              <a:p>
                <a:pPr marL="457200" lvl="1" indent="0">
                  <a:buNone/>
                </a:pPr>
                <a:endParaRPr lang="en-US" sz="1800" noProof="0" dirty="0"/>
              </a:p>
              <a:p>
                <a:endParaRPr lang="en-US" noProof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C11F19-1D88-1806-A7D3-2C3EF1B88B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9987"/>
                <a:ext cx="10515600" cy="5006976"/>
              </a:xfrm>
              <a:blipFill>
                <a:blip r:embed="rId2"/>
                <a:stretch>
                  <a:fillRect l="-406" t="-1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96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C11F19-1D88-1806-A7D3-2C3EF1B88B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169988"/>
                <a:ext cx="11175461" cy="5006976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Solution space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1800" noProof="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Types of packs (combinations) numbered </a:t>
                </a:r>
                <a:r>
                  <a:rPr lang="en-US" sz="1800" b="1" noProof="0" dirty="0"/>
                  <a:t>1..</a:t>
                </a:r>
                <a:r>
                  <a:rPr lang="en-US" sz="1800" b="1" i="1" noProof="0" dirty="0"/>
                  <a:t>nr_tipuri</a:t>
                </a:r>
                <a:r>
                  <a:rPr lang="en-US" sz="1800" noProof="0" dirty="0"/>
                  <a:t>, raw materials numbered </a:t>
                </a:r>
                <a:r>
                  <a:rPr lang="en-US" sz="1800" b="1" noProof="0" dirty="0"/>
                  <a:t>1..</a:t>
                </a:r>
                <a:r>
                  <a:rPr lang="en-US" sz="1800" b="1" i="1" noProof="0" dirty="0"/>
                  <a:t>nr_materii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sz="1800" i="1" noProof="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For each type of pack the number of packs to be produced must be computed. This number is at least 0 and at most </a:t>
                </a:r>
                <a:r>
                  <a:rPr lang="en-US" sz="1800" b="1" i="1" noProof="0" dirty="0" err="1"/>
                  <a:t>limită</a:t>
                </a:r>
                <a:r>
                  <a:rPr lang="en-US" sz="1800" b="1" i="1" noProof="0" dirty="0"/>
                  <a:t> </a:t>
                </a:r>
                <a:r>
                  <a:rPr lang="en-US" sz="1800" b="1" i="1" noProof="0" dirty="0" err="1"/>
                  <a:t>maximă</a:t>
                </a:r>
                <a:endParaRPr lang="en-US" sz="1800" b="1" i="1" noProof="0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The maximum limit for each type of pack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noProof="0" smtClean="0">
                            <a:latin typeface="Cambria Math" panose="02040503050406030204" pitchFamily="18" charset="0"/>
                          </a:rPr>
                          <m:t>𝒍𝒊𝒎𝒊𝒕𝒆</m:t>
                        </m:r>
                        <m:r>
                          <a:rPr lang="en-US" sz="1800" b="1" i="1" noProof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1" i="1" noProof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1800" b="1" i="1" noProof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noProof="0" dirty="0"/>
                  <a:t>) is computed as the minimum between the maximum number pf packs that can be produced considering one of each raw material restriction, in turn</a:t>
                </a:r>
              </a:p>
              <a:p>
                <a:pPr lvl="3">
                  <a:buFont typeface="Wingdings" panose="05000000000000000000" pitchFamily="2" charset="2"/>
                  <a:buChar char="§"/>
                </a:pPr>
                <a:endParaRPr lang="en-US" noProof="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Genotype: the number of packs to be produced from each type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vector with </a:t>
                </a:r>
                <a:r>
                  <a:rPr lang="en-US" sz="1800" b="1" i="1" noProof="0" dirty="0" err="1"/>
                  <a:t>nr_tipuri</a:t>
                </a:r>
                <a:r>
                  <a:rPr lang="en-US" sz="1800" b="1" noProof="0" dirty="0"/>
                  <a:t> </a:t>
                </a:r>
                <a:r>
                  <a:rPr lang="en-US" sz="1800" noProof="0" dirty="0"/>
                  <a:t>elements, each element </a:t>
                </a:r>
                <a:r>
                  <a:rPr lang="en-US" sz="1800" b="1" i="1" noProof="0" dirty="0" err="1"/>
                  <a:t>i</a:t>
                </a:r>
                <a:r>
                  <a:rPr lang="en-US" sz="1800" noProof="0" dirty="0"/>
                  <a:t> belonging to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800" b="1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𝑺</m:t>
                        </m:r>
                      </m:e>
                      <m:sub>
                        <m:r>
                          <a:rPr lang="en-US" sz="1800" b="1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</m:sub>
                    </m:sSub>
                    <m:r>
                      <a:rPr lang="en-US" sz="1800" b="1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1800" b="1" i="1" noProof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800" b="1" i="1" noProof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800" b="1" i="1" noProof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1" i="1" noProof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800" b="1" i="1" noProof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b="1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noProof="0" smtClean="0">
                            <a:latin typeface="Cambria Math" panose="02040503050406030204" pitchFamily="18" charset="0"/>
                          </a:rPr>
                          <m:t>𝒍𝒊𝒎𝒊𝒕𝒆</m:t>
                        </m:r>
                        <m:r>
                          <a:rPr lang="en-US" sz="1800" b="1" i="1" noProof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1" i="1" noProof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1800" b="1" i="1" noProof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800" b="1" i="1" noProof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b="1" noProof="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sz="1800" noProof="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Solution space:</a:t>
                </a:r>
                <a:r>
                  <a:rPr lang="en-US" sz="1800" b="0" noProof="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×…×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𝑛𝑟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_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𝑡𝑖𝑝𝑢𝑟𝑖</m:t>
                        </m:r>
                      </m:sub>
                    </m:sSub>
                  </m:oMath>
                </a14:m>
                <a:r>
                  <a:rPr lang="en-US" sz="1800" noProof="0" dirty="0"/>
                  <a:t>, number of candidates:</a:t>
                </a:r>
                <a:r>
                  <a:rPr lang="en-US" sz="1800" b="0" noProof="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×…×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𝑛𝑟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_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𝑡𝑖𝑝𝑢𝑟𝑖</m:t>
                            </m:r>
                          </m:sub>
                        </m:sSub>
                      </m:e>
                    </m:d>
                  </m:oMath>
                </a14:m>
                <a:endParaRPr lang="en-US" sz="1800" noProof="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sz="1800" noProof="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Exponential complexity depending on </a:t>
                </a:r>
                <a:r>
                  <a:rPr lang="en-US" sz="1800" i="1" noProof="0" dirty="0" err="1"/>
                  <a:t>nr_tipuri</a:t>
                </a:r>
                <a:r>
                  <a:rPr lang="en-US" sz="1800" i="1" noProof="0" dirty="0"/>
                  <a:t> </a:t>
                </a:r>
                <a:r>
                  <a:rPr lang="en-US" sz="1800" noProof="0" dirty="0"/>
                  <a:t>(generational model)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sz="1800" noProof="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Problem with constraints – limited quantities of each raw material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C11F19-1D88-1806-A7D3-2C3EF1B88B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169988"/>
                <a:ext cx="11175461" cy="5006976"/>
              </a:xfrm>
              <a:blipFill>
                <a:blip r:embed="rId2"/>
                <a:stretch>
                  <a:fillRect l="-327" t="-1218" r="-327" b="-7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1E99D88-301C-C18D-F57B-09A54366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087"/>
            <a:ext cx="10515600" cy="977900"/>
          </a:xfrm>
        </p:spPr>
        <p:txBody>
          <a:bodyPr>
            <a:normAutofit/>
          </a:bodyPr>
          <a:lstStyle/>
          <a:p>
            <a:r>
              <a:rPr lang="en-US" sz="3200" noProof="0" dirty="0"/>
              <a:t>GA solution</a:t>
            </a:r>
          </a:p>
        </p:txBody>
      </p:sp>
    </p:spTree>
    <p:extLst>
      <p:ext uri="{BB962C8B-B14F-4D97-AF65-F5344CB8AC3E}">
        <p14:creationId xmlns:p14="http://schemas.microsoft.com/office/powerpoint/2010/main" val="292905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DC291B-142E-916A-55A0-0EE84FAEDB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2475" y="1169988"/>
                <a:ext cx="10515600" cy="5553076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Evaluation and feasibility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i="1" noProof="0" dirty="0"/>
                  <a:t>x</a:t>
                </a:r>
                <a:r>
                  <a:rPr lang="en-US" sz="1800" noProof="0" dirty="0"/>
                  <a:t> – genotype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Profit generated by </a:t>
                </a:r>
                <a:r>
                  <a:rPr lang="en-US" sz="1800" dirty="0"/>
                  <a:t>using candidate </a:t>
                </a:r>
                <a:r>
                  <a:rPr lang="en-US" sz="1800" i="1" noProof="0" dirty="0"/>
                  <a:t>x</a:t>
                </a:r>
                <a:endParaRPr lang="en-US" sz="1800" noProof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𝑃𝑟𝑜𝑓𝑖𝑡</m:t>
                      </m:r>
                      <m:d>
                        <m:dPr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𝑛𝑟</m:t>
                          </m:r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𝑡𝑖𝑝𝑢𝑟𝑖</m:t>
                          </m:r>
                        </m:sup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𝑝𝑟𝑜𝑓𝑖𝑡𝑢𝑟𝑖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800" noProof="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Goal:</a:t>
                </a:r>
                <a:r>
                  <a:rPr lang="en-US" sz="1800" i="1" noProof="0" dirty="0"/>
                  <a:t> 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Maximize the profit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Fitness function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Profit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Feasible genotype: does not use more than available quantities of raw materials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Compute the consumption </a:t>
                </a:r>
                <a:r>
                  <a:rPr lang="en-US" sz="1800" dirty="0"/>
                  <a:t>for genotype </a:t>
                </a:r>
                <a:r>
                  <a:rPr lang="en-US" sz="1800" b="1" i="1" noProof="0" dirty="0"/>
                  <a:t>x</a:t>
                </a:r>
                <a:r>
                  <a:rPr lang="en-US" sz="1800" noProof="0" dirty="0"/>
                  <a:t> and compare with available quantities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endParaRPr lang="en-US" sz="1800" noProof="0" dirty="0"/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Population model</a:t>
                </a:r>
                <a:endParaRPr lang="en-US" sz="1800" noProof="0" dirty="0">
                  <a:sym typeface="Wingdings" panose="05000000000000000000" pitchFamily="2" charset="2"/>
                </a:endParaRP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n-US" sz="1800" noProof="0" dirty="0">
                    <a:sym typeface="Wingdings" panose="05000000000000000000" pitchFamily="2" charset="2"/>
                  </a:rPr>
                  <a:t>generational (NP-complete problem, easy to evaluate fitness function) 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n-US" sz="1800" noProof="0" dirty="0">
                    <a:sym typeface="Wingdings" panose="05000000000000000000" pitchFamily="2" charset="2"/>
                  </a:rPr>
                  <a:t>Constant size populations, </a:t>
                </a:r>
                <a:r>
                  <a:rPr lang="en-US" sz="1800" i="1" noProof="0" dirty="0">
                    <a:sym typeface="Wingdings" panose="05000000000000000000" pitchFamily="2" charset="2"/>
                  </a:rPr>
                  <a:t>dim</a:t>
                </a:r>
              </a:p>
              <a:p>
                <a:endParaRPr lang="en-US" sz="2400" noProof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DC291B-142E-916A-55A0-0EE84FAEDB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2475" y="1169988"/>
                <a:ext cx="10515600" cy="5553076"/>
              </a:xfrm>
              <a:blipFill>
                <a:blip r:embed="rId2"/>
                <a:stretch>
                  <a:fillRect l="-348" t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E35C79AA-0B54-8B7F-6A1C-E882C39FC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087"/>
            <a:ext cx="10515600" cy="977900"/>
          </a:xfrm>
        </p:spPr>
        <p:txBody>
          <a:bodyPr>
            <a:normAutofit/>
          </a:bodyPr>
          <a:lstStyle/>
          <a:p>
            <a:r>
              <a:rPr lang="en-US" sz="3200" noProof="0" dirty="0"/>
              <a:t>GA solution</a:t>
            </a:r>
          </a:p>
        </p:txBody>
      </p:sp>
    </p:spTree>
    <p:extLst>
      <p:ext uri="{BB962C8B-B14F-4D97-AF65-F5344CB8AC3E}">
        <p14:creationId xmlns:p14="http://schemas.microsoft.com/office/powerpoint/2010/main" val="161366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A5686-2B66-9693-3606-FA7E41618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987"/>
            <a:ext cx="10515600" cy="500697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800" noProof="0" dirty="0">
                <a:sym typeface="Wingdings" panose="05000000000000000000" pitchFamily="2" charset="2"/>
              </a:rPr>
              <a:t>Generation of initial population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noProof="0" dirty="0">
                <a:sym typeface="Wingdings" panose="05000000000000000000" pitchFamily="2" charset="2"/>
              </a:rPr>
              <a:t>Random, uniform in the search space, with verification of feasibility and evaluation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noProof="0" dirty="0">
                <a:sym typeface="Wingdings" panose="05000000000000000000" pitchFamily="2" charset="2"/>
              </a:rPr>
              <a:t>Unfeasible individuals are discarded and new ones are generated</a:t>
            </a:r>
          </a:p>
          <a:p>
            <a:pPr marL="0" indent="0" algn="just">
              <a:buNone/>
            </a:pPr>
            <a:endParaRPr lang="en-US" sz="1800" noProof="0" dirty="0">
              <a:sym typeface="Wingdings" panose="05000000000000000000" pitchFamily="2" charset="2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noProof="0" dirty="0">
                <a:sym typeface="Wingdings" panose="05000000000000000000" pitchFamily="2" charset="2"/>
              </a:rPr>
              <a:t>Parent selection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dirty="0">
                <a:sym typeface="Wingdings" panose="05000000000000000000" pitchFamily="2" charset="2"/>
              </a:rPr>
              <a:t>Generational</a:t>
            </a:r>
            <a:r>
              <a:rPr lang="en-US" sz="1800" noProof="0" dirty="0">
                <a:sym typeface="Wingdings" panose="05000000000000000000" pitchFamily="2" charset="2"/>
              </a:rPr>
              <a:t> model: from </a:t>
            </a:r>
            <a:r>
              <a:rPr lang="en-US" sz="1800" i="1" noProof="0" dirty="0">
                <a:sym typeface="Wingdings" panose="05000000000000000000" pitchFamily="2" charset="2"/>
              </a:rPr>
              <a:t>dim</a:t>
            </a:r>
            <a:r>
              <a:rPr lang="en-US" sz="1800" noProof="0" dirty="0">
                <a:sym typeface="Wingdings" panose="05000000000000000000" pitchFamily="2" charset="2"/>
              </a:rPr>
              <a:t> candidates in the current population, </a:t>
            </a:r>
            <a:r>
              <a:rPr lang="en-US" sz="1800" i="1" noProof="0" dirty="0">
                <a:sym typeface="Wingdings" panose="05000000000000000000" pitchFamily="2" charset="2"/>
              </a:rPr>
              <a:t>dim</a:t>
            </a:r>
            <a:r>
              <a:rPr lang="en-US" sz="1800" noProof="0" dirty="0">
                <a:sym typeface="Wingdings" panose="05000000000000000000" pitchFamily="2" charset="2"/>
              </a:rPr>
              <a:t> parents are selected</a:t>
            </a:r>
          </a:p>
          <a:p>
            <a:pPr lvl="1" indent="-285750" algn="ctr">
              <a:buFont typeface="Wingdings" panose="05000000000000000000" pitchFamily="2" charset="2"/>
              <a:buChar char="§"/>
            </a:pPr>
            <a:endParaRPr lang="en-US" sz="1800" noProof="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noProof="0" dirty="0"/>
              <a:t>Fitness function has strictly positive values </a:t>
            </a:r>
            <a:r>
              <a:rPr lang="en-US" sz="1800" noProof="0" dirty="0">
                <a:sym typeface="Wingdings" panose="05000000000000000000" pitchFamily="2" charset="2"/>
              </a:rPr>
              <a:t> </a:t>
            </a:r>
            <a:r>
              <a:rPr lang="en-US" sz="1800" noProof="0" dirty="0"/>
              <a:t>SUS mechanism with FPS with sigma scaling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800" noProof="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noProof="0" dirty="0"/>
              <a:t>Selection of next generation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noProof="0" dirty="0"/>
              <a:t>Elitism</a:t>
            </a:r>
            <a:endParaRPr lang="en-US" sz="1800" noProof="0" dirty="0">
              <a:sym typeface="Wingdings" panose="05000000000000000000" pitchFamily="2" charset="2"/>
            </a:endParaRPr>
          </a:p>
          <a:p>
            <a:endParaRPr lang="en-US" sz="1800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FDD865-AB24-92AC-95A4-29E03BF1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087"/>
            <a:ext cx="10515600" cy="977900"/>
          </a:xfrm>
        </p:spPr>
        <p:txBody>
          <a:bodyPr>
            <a:normAutofit/>
          </a:bodyPr>
          <a:lstStyle/>
          <a:p>
            <a:r>
              <a:rPr lang="en-US" sz="3200" noProof="0" dirty="0"/>
              <a:t>GA solution</a:t>
            </a:r>
          </a:p>
        </p:txBody>
      </p:sp>
    </p:spTree>
    <p:extLst>
      <p:ext uri="{BB962C8B-B14F-4D97-AF65-F5344CB8AC3E}">
        <p14:creationId xmlns:p14="http://schemas.microsoft.com/office/powerpoint/2010/main" val="172772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FE96D3-F169-5383-44A4-83E2F00F6C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9987"/>
                <a:ext cx="10515600" cy="4872039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Crossover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Problem with constraints </a:t>
                </a:r>
                <a:r>
                  <a:rPr lang="en-US" sz="1800" noProof="0" dirty="0">
                    <a:sym typeface="Wingdings" panose="05000000000000000000" pitchFamily="2" charset="2"/>
                  </a:rPr>
                  <a:t></a:t>
                </a:r>
                <a:r>
                  <a:rPr lang="en-US" sz="1800" noProof="0" dirty="0"/>
                  <a:t> general crossover scheme for problems with constraints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Any unfeasible descendant is replaced by a clone of a parent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Crossover operator: integer representation </a:t>
                </a:r>
                <a:r>
                  <a:rPr lang="en-US" sz="1800" noProof="0" dirty="0">
                    <a:sym typeface="Wingdings" panose="05000000000000000000" pitchFamily="2" charset="2"/>
                  </a:rPr>
                  <a:t></a:t>
                </a:r>
                <a:r>
                  <a:rPr lang="en-US" sz="1800" noProof="0" dirty="0"/>
                  <a:t> uniform crossover operator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80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800" noProof="0" dirty="0"/>
                  <a:t> = 0,8 − 0,9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Generational model </a:t>
                </a:r>
                <a:r>
                  <a:rPr lang="en-US" sz="1800" noProof="0" dirty="0">
                    <a:sym typeface="Wingdings" panose="05000000000000000000" pitchFamily="2" charset="2"/>
                  </a:rPr>
                  <a:t></a:t>
                </a:r>
                <a:r>
                  <a:rPr lang="en-US" sz="1800" noProof="0" dirty="0"/>
                  <a:t> includes asexual crossover (</a:t>
                </a:r>
                <a:r>
                  <a:rPr lang="en-US" sz="1800" i="1" noProof="0" dirty="0"/>
                  <a:t>nr. descendants </a:t>
                </a:r>
                <a:r>
                  <a:rPr lang="en-US" sz="1800" noProof="0" dirty="0"/>
                  <a:t>=</a:t>
                </a:r>
                <a:r>
                  <a:rPr lang="en-US" sz="1800" i="1" noProof="0" dirty="0"/>
                  <a:t> dim</a:t>
                </a:r>
                <a:r>
                  <a:rPr lang="en-US" sz="1800" noProof="0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sz="1800" noProof="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Mutation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Problem with constraints </a:t>
                </a:r>
                <a:r>
                  <a:rPr lang="en-US" sz="1800" noProof="0" dirty="0">
                    <a:sym typeface="Wingdings" panose="05000000000000000000" pitchFamily="2" charset="2"/>
                  </a:rPr>
                  <a:t></a:t>
                </a:r>
                <a:r>
                  <a:rPr lang="en-US" sz="1800" noProof="0" dirty="0"/>
                  <a:t> general mutation </a:t>
                </a:r>
                <a:r>
                  <a:rPr lang="en-US" sz="1800" dirty="0"/>
                  <a:t>scheme for problems with constraints</a:t>
                </a:r>
                <a:endParaRPr lang="en-US" sz="1800" noProof="0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Unfeasible individuals are discarded and mutation is canceled for that individual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Mutation operator: creep (ordinal attributes) </a:t>
                </a:r>
                <a:r>
                  <a:rPr lang="en-US" sz="1800" noProof="0" dirty="0">
                    <a:sym typeface="Wingdings" panose="05000000000000000000" pitchFamily="2" charset="2"/>
                  </a:rPr>
                  <a:t> slightly change the number of packs of a type</a:t>
                </a:r>
                <a:endParaRPr lang="en-US" sz="1800" noProof="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sub>
                    </m:sSub>
                    <m:r>
                      <a:rPr lang="en-US" sz="1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𝐷𝑖𝑚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𝑛𝑟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_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𝑡𝑖𝑝𝑢𝑟𝑖</m:t>
                            </m:r>
                          </m:den>
                        </m:f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f>
                          <m:f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𝑛𝑟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_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𝑡𝑖𝑝𝑢𝑟𝑖</m:t>
                            </m:r>
                          </m:den>
                        </m:f>
                      </m:e>
                    </m:d>
                  </m:oMath>
                </a14:m>
                <a:endParaRPr lang="en-US" sz="1800" noProof="0" dirty="0"/>
              </a:p>
              <a:p>
                <a:endParaRPr lang="en-US" sz="1800" noProof="0" dirty="0"/>
              </a:p>
              <a:p>
                <a:pPr lvl="1"/>
                <a:endParaRPr lang="en-US" sz="1800" noProof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FE96D3-F169-5383-44A4-83E2F00F6C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9987"/>
                <a:ext cx="10515600" cy="4872039"/>
              </a:xfrm>
              <a:blipFill>
                <a:blip r:embed="rId2"/>
                <a:stretch>
                  <a:fillRect l="-406" t="-1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8D86BBF-EB5D-BA6D-95DA-42CFA6F1E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087"/>
            <a:ext cx="10515600" cy="977900"/>
          </a:xfrm>
        </p:spPr>
        <p:txBody>
          <a:bodyPr>
            <a:normAutofit/>
          </a:bodyPr>
          <a:lstStyle/>
          <a:p>
            <a:r>
              <a:rPr lang="en-US" sz="3200" noProof="0" dirty="0"/>
              <a:t>GA solution</a:t>
            </a:r>
          </a:p>
        </p:txBody>
      </p:sp>
    </p:spTree>
    <p:extLst>
      <p:ext uri="{BB962C8B-B14F-4D97-AF65-F5344CB8AC3E}">
        <p14:creationId xmlns:p14="http://schemas.microsoft.com/office/powerpoint/2010/main" val="383382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7A5686-2B66-9693-3606-FA7E41618D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9987"/>
                <a:ext cx="10515600" cy="5006976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Stop condition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Maximum number of iterations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sz="1800" noProof="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All candidates in current population have the same fitness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sz="1800" noProof="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During the last </a:t>
                </a:r>
                <a14:m>
                  <m:oMath xmlns:m="http://schemas.openxmlformats.org/officeDocument/2006/math">
                    <m:r>
                      <a:rPr lang="en-US" sz="1800" i="1" noProof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noProof="0" smtClean="0">
                        <a:latin typeface="Cambria Math" panose="02040503050406030204" pitchFamily="18" charset="0"/>
                      </a:rPr>
                      <m:t>𝑛𝑚𝑎𝑥</m:t>
                    </m:r>
                    <m:r>
                      <a:rPr lang="en-US" sz="1800" i="1" noProof="0" smtClean="0">
                        <a:latin typeface="Cambria Math" panose="02040503050406030204" pitchFamily="18" charset="0"/>
                      </a:rPr>
                      <m:t>/3</m:t>
                    </m:r>
                  </m:oMath>
                </a14:m>
                <a:r>
                  <a:rPr lang="en-US" sz="1800" noProof="0" dirty="0"/>
                  <a:t> generations the maximum quality was not improved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1800" noProof="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Result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The best individual from the last generation</a:t>
                </a:r>
              </a:p>
              <a:p>
                <a:endParaRPr lang="en-US" noProof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7A5686-2B66-9693-3606-FA7E41618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9987"/>
                <a:ext cx="10515600" cy="5006976"/>
              </a:xfrm>
              <a:blipFill>
                <a:blip r:embed="rId2"/>
                <a:stretch>
                  <a:fillRect l="-406" t="-1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120F94FA-1B65-9C80-6EE1-FD35BEEE8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087"/>
            <a:ext cx="10515600" cy="977900"/>
          </a:xfrm>
        </p:spPr>
        <p:txBody>
          <a:bodyPr>
            <a:normAutofit/>
          </a:bodyPr>
          <a:lstStyle/>
          <a:p>
            <a:r>
              <a:rPr lang="en-US" sz="3200" noProof="0" dirty="0"/>
              <a:t>GA solution</a:t>
            </a:r>
          </a:p>
        </p:txBody>
      </p:sp>
    </p:spTree>
    <p:extLst>
      <p:ext uri="{BB962C8B-B14F-4D97-AF65-F5344CB8AC3E}">
        <p14:creationId xmlns:p14="http://schemas.microsoft.com/office/powerpoint/2010/main" val="3113918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711</Words>
  <Application>Microsoft Office PowerPoint</Application>
  <PresentationFormat>Widescreen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GA solution</vt:lpstr>
      <vt:lpstr>GA solution</vt:lpstr>
      <vt:lpstr>GA solution</vt:lpstr>
      <vt:lpstr>GA solution</vt:lpstr>
      <vt:lpstr>GA solution</vt:lpstr>
      <vt:lpstr>GA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amestec</dc:title>
  <dc:creator>X</dc:creator>
  <cp:lastModifiedBy>X</cp:lastModifiedBy>
  <cp:revision>37</cp:revision>
  <dcterms:created xsi:type="dcterms:W3CDTF">2023-05-11T07:58:38Z</dcterms:created>
  <dcterms:modified xsi:type="dcterms:W3CDTF">2025-05-02T13:58:07Z</dcterms:modified>
</cp:coreProperties>
</file>