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5B42-E1E3-43F9-8EEB-7011875F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3B0BB-46AE-69D3-0DF6-B244E76ED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9DD1-4B1A-7F4E-3349-B162641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EBA5-80D7-7CB3-3C1C-EB2B9A63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DD27-54F1-D600-6C6B-22E83908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BB59-77A9-46C0-4A27-01D08233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6EB01-E431-E0AF-6462-3953D03D0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FF45-C862-63AD-D10A-7AE2A62C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820B-9CE6-D728-7A34-49C5831E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D35E-1F22-DE79-7208-F40B0351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BF14-EEEA-5FC3-BFD9-C8E11A8D0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858A-EDA7-0931-6C6A-C27BB20D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47A7-17DB-A2D4-C697-B42467E1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7603-D03E-F678-91F1-950C3672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FF96-4654-F855-FFDF-4A8D6347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6230-B968-ED78-4D2C-D83828EF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20D5-198A-FA46-B064-133292E6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8535-BC89-A49E-71AA-3FA30F2F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4859-DD5C-61DF-E1FE-827FED8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0A1A-6F8C-BF0B-AC8B-30F17B8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D676-237A-C5B3-1F43-2C5C9565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2811-BFEB-84CF-26E1-C4DA160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BD9D-27F2-4360-DF91-289B472C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A50F-FDEA-F780-0E66-4ECFCF79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238B-BC2D-3BC1-265E-2186A7CC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EF47-C236-5ABE-34E4-0E552AC6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1020-5E0E-7DB0-1B11-B0D037676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A30A3-6C80-8896-1160-EC8C1718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64650-B9DB-746D-2D14-81119385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AEEE9-086E-5A15-DC3D-F8354AF7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A4D8-2C3C-C3F8-3E28-D28DF985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8FCA-518E-E9A6-7B38-07C46B8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8744-FB70-E26C-8317-AF9010C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7DF7F-2FCC-84DF-D929-AAEB0972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8A579-3D27-A9BE-FB0D-42810A8A1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4E7EB-EF03-EB12-A4C9-9BF76689D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289DF-12A2-DA89-60F2-29BDA7F1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0CD2A-FF14-94BB-0572-8311D552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A6CD2-D031-7B46-7427-9B7641EE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64C9-CB41-04F6-F1CD-59754C66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B3F88-0297-1755-024B-D05A164D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963B0-7208-61B2-6BC5-9552F3E6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EEFB4-DA45-A585-6C79-10B2ECE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5F157-26B3-517D-92FB-FB962BC1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303F-526A-891A-B46E-391437BA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211A-44E2-6281-3804-892F6A22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3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AEF-474F-5416-6E17-24D47E85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FAA4-7ABC-C56A-DD28-510FF330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5CC7C-DD91-BF81-3926-9DE38305F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5F0D4-4CA3-7F07-18AF-7069BA0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C6DE-AA8E-EF9A-0B97-73479D59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A847-AD75-33EC-E5FC-1C1402E6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C32C-A059-45BA-7607-213DC7FA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73EC-404C-5B94-3287-CF4475D3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02EE-2ECF-8E00-1298-ECF8E0B4F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DF1D-21F4-742D-CE4C-66ACA797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E0926-CB24-EF75-B64C-B1E6BF90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35FE-BDF9-E80A-E429-209D33AF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55777-A77D-CD37-57C9-8BF7F30A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DA5E-38FD-0F0A-A484-D67CE2A7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EEEC-1F72-0BF9-943C-6311627DF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C120-F69A-4F5A-9641-F299A41EBAD3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20DA-C2A2-BEE3-E605-4274B581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F7BB-082D-E642-C2C3-E41A27ED8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FAE1-99EC-42E9-827A-04962F45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B1E6-A155-63EF-ECEE-E07A3302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904034" cy="57197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o-RO" sz="6200" dirty="0"/>
              <a:t>Enunț	</a:t>
            </a:r>
          </a:p>
          <a:p>
            <a:pPr marL="0" indent="0">
              <a:lnSpc>
                <a:spcPct val="160000"/>
              </a:lnSpc>
              <a:buNone/>
            </a:pPr>
            <a:endParaRPr lang="ro-RO" sz="6200" dirty="0"/>
          </a:p>
          <a:p>
            <a:pPr marL="0" indent="0">
              <a:lnSpc>
                <a:spcPct val="160000"/>
              </a:lnSpc>
              <a:buNone/>
            </a:pPr>
            <a:r>
              <a:rPr lang="ro-RO" sz="6200" dirty="0"/>
              <a:t>	O fabrică ambalează fructe deshidratate pentru distribuție către magazine. Materiile prime utilizate sînt (fructe deshidratate): smochine, ananas, curmale, merișor. Cantitățile disponibile din fiecare materie primă sînt, în ordine: 100, 80, 120, 50  (kilograme). Fabrica ambalează următoarele combinații, în pachete de cîte 200g: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ro-RO" sz="6200" dirty="0"/>
              <a:t>Combinația 1: 30% smochine, 25% ananas, 25% curmale, 20% merișor;</a:t>
            </a:r>
          </a:p>
          <a:p>
            <a:pPr>
              <a:lnSpc>
                <a:spcPct val="16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o-RO" sz="6200" dirty="0"/>
              <a:t>Combinația 2: 75% curmale, 25% smochine;</a:t>
            </a:r>
          </a:p>
          <a:p>
            <a:pPr>
              <a:lnSpc>
                <a:spcPct val="16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o-RO" sz="6200" dirty="0"/>
              <a:t>Combinația 3: 25% smochine, 25% ananas, 25% curmale, 25% merișor;</a:t>
            </a:r>
          </a:p>
          <a:p>
            <a:pPr>
              <a:lnSpc>
                <a:spcPct val="16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o-RO" sz="6200" dirty="0"/>
              <a:t>Combinația 4: 100% curmale;</a:t>
            </a:r>
          </a:p>
          <a:p>
            <a:pPr>
              <a:lnSpc>
                <a:spcPct val="16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o-RO" sz="6200" dirty="0"/>
              <a:t>Combinația 5: 100% smochine;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o-RO" sz="6200" dirty="0"/>
              <a:t>	Profiturile aduse de fiecare combinație sînt, în ordine: 20, 10, 15, 12, respectiv 5 unități pe pachet.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ro-RO" sz="6200" dirty="0"/>
              <a:t>	Utilizați un algoritm genetic pentru a determina </a:t>
            </a:r>
            <a:r>
              <a:rPr lang="ro-RO" sz="6200" b="1" dirty="0"/>
              <a:t>cantitățile din fiecare combinație </a:t>
            </a:r>
            <a:r>
              <a:rPr lang="ro-RO" sz="6200" dirty="0"/>
              <a:t>(număr pachete) care trebuie produse pentru a maximiza profitul.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07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C98B-EFC1-7336-CACF-0F96E868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11F19-1D88-1806-A7D3-2C3EF1B88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987"/>
                <a:ext cx="10515600" cy="50069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Date de intrare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masa pentru 1 pachet (kg):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masa_pachet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vector cantități disponibile (kg) din fiecare materie primă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b="1" i="1" dirty="0">
                    <a:solidFill>
                      <a:srgbClr val="0000FF"/>
                    </a:solidFill>
                  </a:rPr>
                  <a:t>cantități[i]</a:t>
                </a:r>
                <a:r>
                  <a:rPr lang="ro-RO" sz="1800" dirty="0"/>
                  <a:t> = masa disponibilă din materia primă </a:t>
                </a:r>
                <a:r>
                  <a:rPr lang="ro-RO" sz="1800" i="1" dirty="0"/>
                  <a:t>i,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1..</m:t>
                        </m:r>
                        <m:r>
                          <a:rPr lang="ro-RO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𝒏𝒓</m:t>
                        </m:r>
                        <m:r>
                          <a:rPr lang="ro-RO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ro-RO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𝒎𝒂𝒕𝒆𝒓𝒊𝒊</m:t>
                        </m:r>
                      </m:e>
                    </m:d>
                  </m:oMath>
                </a14:m>
                <a:endParaRPr lang="ro-RO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vector profit unitar (unități) pentru fiecare tip de pachet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b="1" i="1" dirty="0">
                    <a:solidFill>
                      <a:srgbClr val="0000FF"/>
                    </a:solidFill>
                  </a:rPr>
                  <a:t>profituri[i]</a:t>
                </a:r>
                <a:r>
                  <a:rPr lang="ro-RO" sz="1800" dirty="0"/>
                  <a:t> = unități profit aduse de un pachet de tip </a:t>
                </a:r>
                <a:r>
                  <a:rPr lang="ro-RO" sz="1800" i="1" dirty="0"/>
                  <a:t>i,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1..</m:t>
                        </m:r>
                        <m:r>
                          <a:rPr lang="ro-RO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𝒏𝒓</m:t>
                        </m:r>
                        <m:r>
                          <a:rPr lang="ro-RO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ro-RO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𝒕𝒊𝒑𝒖𝒓𝒊</m:t>
                        </m:r>
                      </m:e>
                    </m:d>
                  </m:oMath>
                </a14:m>
                <a:endParaRPr lang="ro-RO" sz="1800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matricea combinații (procente)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b="1" i="1" dirty="0">
                    <a:solidFill>
                      <a:srgbClr val="0000FF"/>
                    </a:solidFill>
                  </a:rPr>
                  <a:t>combinații[i,j]</a:t>
                </a:r>
                <a:r>
                  <a:rPr lang="ro-RO" sz="1800" dirty="0"/>
                  <a:t> = procent din </a:t>
                </a:r>
                <a:r>
                  <a:rPr lang="ro-RO" sz="1800" i="1" dirty="0">
                    <a:solidFill>
                      <a:srgbClr val="0000FF"/>
                    </a:solidFill>
                  </a:rPr>
                  <a:t>masa_pachet </a:t>
                </a:r>
                <a:r>
                  <a:rPr lang="ro-RO" sz="1800" dirty="0"/>
                  <a:t>pentru tipul de pachet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i</a:t>
                </a:r>
                <a:r>
                  <a:rPr lang="ro-RO" sz="1800" b="1" dirty="0">
                    <a:solidFill>
                      <a:srgbClr val="0000FF"/>
                    </a:solidFill>
                  </a:rPr>
                  <a:t> </a:t>
                </a:r>
                <a:r>
                  <a:rPr lang="ro-RO" sz="1800" dirty="0"/>
                  <a:t>e format din materia prima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j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…,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𝑛𝑟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𝑡𝑖𝑝𝑢𝑟𝑖</m:t>
                        </m:r>
                      </m:e>
                    </m:d>
                  </m:oMath>
                </a14:m>
                <a:r>
                  <a:rPr lang="ro-RO" sz="1800" b="0" dirty="0"/>
                  <a:t>,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…,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𝑛𝑟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𝑚𝑎𝑡𝑒𝑟𝑖𝑖</m:t>
                        </m:r>
                      </m:e>
                    </m:d>
                  </m:oMath>
                </a14:m>
                <a:endParaRPr lang="ro-RO" sz="1400" i="1" dirty="0"/>
              </a:p>
              <a:p>
                <a:pPr marL="457200" lvl="1" indent="0">
                  <a:buNone/>
                </a:pPr>
                <a:endParaRPr lang="ro-RO" sz="1800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11F19-1D88-1806-A7D3-2C3EF1B88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987"/>
                <a:ext cx="10515600" cy="5006976"/>
              </a:xfrm>
              <a:blipFill>
                <a:blip r:embed="rId2"/>
                <a:stretch>
                  <a:fillRect l="-406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96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11F19-1D88-1806-A7D3-2C3EF1B88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9988"/>
                <a:ext cx="10843901" cy="5006976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Spațiul soluțiilor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Tipuri de pachete (combinații) numerotate </a:t>
                </a:r>
                <a:r>
                  <a:rPr lang="ro-RO" sz="1800" b="1" dirty="0"/>
                  <a:t>1..</a:t>
                </a:r>
                <a:r>
                  <a:rPr lang="ro-RO" sz="1800" b="1" i="1" dirty="0"/>
                  <a:t>nr_tipuri</a:t>
                </a:r>
                <a:r>
                  <a:rPr lang="ro-RO" sz="1800" dirty="0"/>
                  <a:t>, materii prime numerotate </a:t>
                </a:r>
                <a:r>
                  <a:rPr lang="ro-RO" sz="1800" b="1" dirty="0"/>
                  <a:t>1..</a:t>
                </a:r>
                <a:r>
                  <a:rPr lang="ro-RO" sz="1800" b="1" i="1" dirty="0"/>
                  <a:t>nr_materii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Pentru fiecare tip de pachet este calculat numărul de pachete produse, cuprins între 0 și o </a:t>
                </a:r>
                <a:r>
                  <a:rPr lang="ro-RO" sz="1800" b="1" i="1" dirty="0"/>
                  <a:t>limită maximă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Limita maximă pentru fiecare tip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dirty="0">
                            <a:latin typeface="Cambria Math" panose="02040503050406030204" pitchFamily="18" charset="0"/>
                          </a:rPr>
                          <m:t>𝒍𝒊𝒎𝒊𝒕𝒆</m:t>
                        </m:r>
                        <m:r>
                          <a:rPr lang="ro-RO" sz="1800" b="1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ro-RO" sz="18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ro-RO" sz="1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o-RO" sz="1800" dirty="0"/>
                  <a:t>) se calculează ca minim dintre numărul maxim de pachete care se pot produce considerînd ca restricție cîte o singură materie primă, pe rînd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endParaRPr lang="ro-RO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Genotip: număr de pachete care trebuie produse din fiecare tip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vector cu </a:t>
                </a:r>
                <a:r>
                  <a:rPr lang="ro-RO" sz="1800" b="1" i="1" dirty="0"/>
                  <a:t>nr_tipuri</a:t>
                </a:r>
                <a:r>
                  <a:rPr lang="ro-RO" sz="1800" b="1" dirty="0"/>
                  <a:t> </a:t>
                </a:r>
                <a:r>
                  <a:rPr lang="ro-RO" sz="1800" dirty="0"/>
                  <a:t>elemente, fiecare element </a:t>
                </a:r>
                <a:r>
                  <a:rPr lang="ro-RO" sz="1800" b="1" i="1" dirty="0"/>
                  <a:t>i</a:t>
                </a:r>
                <a:r>
                  <a:rPr lang="ro-RO" sz="1800" dirty="0"/>
                  <a:t> din mulțimea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</m:t>
                        </m:r>
                      </m:e>
                      <m:sub>
                        <m:r>
                          <a:rPr lang="ro-RO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  <m:r>
                      <a:rPr lang="ro-RO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ro-RO" sz="18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ro-RO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o-RO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o-RO" sz="1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dirty="0">
                            <a:latin typeface="Cambria Math" panose="02040503050406030204" pitchFamily="18" charset="0"/>
                          </a:rPr>
                          <m:t>𝒍𝒊𝒎𝒊𝒕𝒆</m:t>
                        </m:r>
                        <m:r>
                          <a:rPr lang="ro-RO" sz="1800" b="1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ro-RO" sz="18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ro-RO" sz="18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o-RO" sz="18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o-RO" sz="1800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Spațiul soluțiilor:</a:t>
                </a:r>
                <a:r>
                  <a:rPr lang="ro-RO" sz="18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b>
                      <m:sSubPr>
                        <m:ctrlP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b>
                      <m:sSubPr>
                        <m:ctrlP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×…×</m:t>
                    </m:r>
                    <m:sSub>
                      <m:sSubPr>
                        <m:ctrlP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𝑛𝑟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_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𝑡𝑖𝑝𝑢𝑟𝑖</m:t>
                        </m:r>
                      </m:sub>
                    </m:sSub>
                  </m:oMath>
                </a14:m>
                <a:r>
                  <a:rPr lang="ro-RO" sz="1800" dirty="0"/>
                  <a:t>, numărul punctelor:</a:t>
                </a:r>
                <a:r>
                  <a:rPr lang="ro-RO" sz="18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×…×</m:t>
                    </m:r>
                    <m:d>
                      <m:dPr>
                        <m:begChr m:val="|"/>
                        <m:endChr m:val="|"/>
                        <m:ctrlP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𝑛𝑟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_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𝑡𝑖𝑝𝑢𝑟𝑖</m:t>
                            </m:r>
                          </m:sub>
                        </m:sSub>
                      </m:e>
                    </m:d>
                  </m:oMath>
                </a14:m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Complexitate exponențială în variabila </a:t>
                </a:r>
                <a:r>
                  <a:rPr lang="ro-RO" sz="1800" i="1" dirty="0"/>
                  <a:t>nr_tipuri</a:t>
                </a:r>
                <a:r>
                  <a:rPr lang="en-US" sz="1800" i="1" dirty="0"/>
                  <a:t> </a:t>
                </a:r>
                <a:r>
                  <a:rPr lang="en-US" sz="1800" dirty="0"/>
                  <a:t>(model genera</a:t>
                </a:r>
                <a:r>
                  <a:rPr lang="ro-RO" sz="1800" dirty="0"/>
                  <a:t>țional</a:t>
                </a:r>
                <a:r>
                  <a:rPr lang="en-US" sz="1800" dirty="0"/>
                  <a:t>) </a:t>
                </a: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Problemă cu constrîngeri – cantități limitate de materii prime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11F19-1D88-1806-A7D3-2C3EF1B88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9988"/>
                <a:ext cx="10843901" cy="5006976"/>
              </a:xfrm>
              <a:blipFill>
                <a:blip r:embed="rId2"/>
                <a:stretch>
                  <a:fillRect l="-337" t="-1218" b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1E99D88-301C-C18D-F57B-09A54366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05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C291B-142E-916A-55A0-0EE84FAED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475" y="1169988"/>
                <a:ext cx="10515600" cy="55530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Evaluare și verificare fezabilitate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i="1" dirty="0"/>
                  <a:t>x</a:t>
                </a:r>
                <a:r>
                  <a:rPr lang="ro-RO" sz="1800" dirty="0"/>
                  <a:t> – genotip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Profit generat de alegerea </a:t>
                </a:r>
                <a:r>
                  <a:rPr lang="ro-RO" sz="1800" i="1" dirty="0"/>
                  <a:t>x</a:t>
                </a:r>
                <a:endParaRPr lang="ro-RO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dirty="0" smtClean="0">
                          <a:latin typeface="Cambria Math" panose="02040503050406030204" pitchFamily="18" charset="0"/>
                        </a:rPr>
                        <m:t>𝑃𝑟𝑜𝑓𝑖𝑡</m:t>
                      </m:r>
                      <m:d>
                        <m:dPr>
                          <m:ctrlP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  <m:t>𝑛𝑟</m:t>
                          </m:r>
                          <m: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  <m:t>𝑡𝑖𝑝𝑢𝑟𝑖</m:t>
                          </m:r>
                        </m:sup>
                        <m:e>
                          <m: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ro-RO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o-RO" sz="1800" b="0" i="1" dirty="0" smtClean="0">
                              <a:latin typeface="Cambria Math" panose="02040503050406030204" pitchFamily="18" charset="0"/>
                            </a:rPr>
                            <m:t>𝑝𝑟𝑜𝑓𝑖𝑡𝑢𝑟𝑖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Scop:</a:t>
                </a:r>
                <a:r>
                  <a:rPr lang="en-US" sz="1800" i="1" dirty="0"/>
                  <a:t> </a:t>
                </a:r>
                <a:endParaRPr lang="ro-RO" sz="1800" i="1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maximizare profitului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Funcția obiectiv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Profit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Genotip fezabil: nu depășește cantitățile maxime disponibile de materii prime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sînt calculate cantitățile necesare pentru alegerea </a:t>
                </a:r>
                <a:r>
                  <a:rPr lang="ro-RO" sz="1800" b="1" i="1" dirty="0"/>
                  <a:t>x</a:t>
                </a:r>
                <a:r>
                  <a:rPr lang="ro-RO" sz="1800" dirty="0"/>
                  <a:t> și sînt comparate cu cantitățile disponibile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Model de populație </a:t>
                </a:r>
                <a:r>
                  <a:rPr lang="ro-RO" sz="1800" dirty="0">
                    <a:sym typeface="Wingdings" panose="05000000000000000000" pitchFamily="2" charset="2"/>
                  </a:rPr>
                  <a:t>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generațional (problema NP-completă, funcția fitness ușor de evaluat)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populații cu dimensiune constantă, </a:t>
                </a:r>
                <a:r>
                  <a:rPr lang="ro-RO" sz="1800" i="1" noProof="1">
                    <a:sym typeface="Wingdings" panose="05000000000000000000" pitchFamily="2" charset="2"/>
                  </a:rPr>
                  <a:t>dim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C291B-142E-916A-55A0-0EE84FAED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475" y="1169988"/>
                <a:ext cx="10515600" cy="5553076"/>
              </a:xfrm>
              <a:blipFill>
                <a:blip r:embed="rId2"/>
                <a:stretch>
                  <a:fillRect l="-348" t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35C79AA-0B54-8B7F-6A1C-E882C39F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66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5686-2B66-9693-3606-FA7E4161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987"/>
            <a:ext cx="10515600" cy="50069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Generarea populației inițiale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Aleator uniform, din spațiul soluțiilor, cu evaluarea și verificarea fezabilității pentru fiecare individ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Dacă sînt generați indivizi nefezabili, aceștia sînt ignorați și este repetată generarea</a:t>
            </a:r>
          </a:p>
          <a:p>
            <a:pPr marL="0" indent="0" algn="just">
              <a:buNone/>
            </a:pPr>
            <a:endParaRPr lang="ro-RO" sz="180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Selecția părinților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Model generațional: din </a:t>
            </a:r>
            <a:r>
              <a:rPr lang="ro-RO" sz="1800" i="1" dirty="0">
                <a:sym typeface="Wingdings" panose="05000000000000000000" pitchFamily="2" charset="2"/>
              </a:rPr>
              <a:t>dim</a:t>
            </a:r>
            <a:r>
              <a:rPr lang="ro-RO" sz="1800" dirty="0">
                <a:sym typeface="Wingdings" panose="05000000000000000000" pitchFamily="2" charset="2"/>
              </a:rPr>
              <a:t> indivizi în populația curentă selectăm </a:t>
            </a:r>
            <a:r>
              <a:rPr lang="ro-RO" sz="1800" i="1" dirty="0">
                <a:sym typeface="Wingdings" panose="05000000000000000000" pitchFamily="2" charset="2"/>
              </a:rPr>
              <a:t>dim</a:t>
            </a:r>
            <a:r>
              <a:rPr lang="ro-RO" sz="1800" dirty="0">
                <a:sym typeface="Wingdings" panose="05000000000000000000" pitchFamily="2" charset="2"/>
              </a:rPr>
              <a:t> părinți</a:t>
            </a:r>
          </a:p>
          <a:p>
            <a:pPr lvl="1" indent="-285750" algn="ctr">
              <a:buFont typeface="Wingdings" panose="05000000000000000000" pitchFamily="2" charset="2"/>
              <a:buChar char="§"/>
            </a:pPr>
            <a:endParaRPr lang="ro-RO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altLang="en-US" sz="1800" dirty="0"/>
              <a:t>Funcția de evaluare este cu valori strict pozitive </a:t>
            </a:r>
            <a:r>
              <a:rPr lang="ro-RO" altLang="en-US" sz="1800" dirty="0">
                <a:sym typeface="Wingdings" panose="05000000000000000000" pitchFamily="2" charset="2"/>
              </a:rPr>
              <a:t> </a:t>
            </a:r>
            <a:r>
              <a:rPr lang="ro-RO" altLang="en-US" sz="1800" dirty="0"/>
              <a:t>mecanismul SUS cu distribuția de probabilitate FPS cu sigma-scalare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o-RO" altLang="en-US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/>
              <a:t>Selecția generației următoare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/>
              <a:t>Model generațional cu limita de vîrstă 1 plus elitism</a:t>
            </a:r>
            <a:endParaRPr lang="ro-RO" sz="1800" dirty="0">
              <a:sym typeface="Wingdings" panose="05000000000000000000" pitchFamily="2" charset="2"/>
            </a:endParaRPr>
          </a:p>
          <a:p>
            <a:endParaRPr lang="ro-RO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FDD865-AB24-92AC-95A4-29E03BF1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772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E96D3-F169-5383-44A4-83E2F00F6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987"/>
                <a:ext cx="10515600" cy="487203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Recombinare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Problemă cu constrîngeri </a:t>
                </a:r>
                <a:r>
                  <a:rPr lang="ro-RO" altLang="en-US" sz="1800" dirty="0">
                    <a:sym typeface="Wingdings" panose="05000000000000000000" pitchFamily="2" charset="2"/>
                  </a:rPr>
                  <a:t></a:t>
                </a:r>
                <a:r>
                  <a:rPr lang="ro-RO" sz="1800" dirty="0"/>
                  <a:t> schema generală de recombinare cu constrîngeri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orice descendent nefezabil este înlocuit cu părintele corespunzător lui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Operator de recombinare: reprezentare prin numere întregi </a:t>
                </a:r>
                <a:r>
                  <a:rPr lang="ro-RO" altLang="en-US" sz="1800" dirty="0">
                    <a:sym typeface="Wingdings" panose="05000000000000000000" pitchFamily="2" charset="2"/>
                  </a:rPr>
                  <a:t></a:t>
                </a:r>
                <a:r>
                  <a:rPr lang="ro-RO" sz="1800" dirty="0"/>
                  <a:t> recombinare uniformă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o-RO" sz="1800" dirty="0"/>
                  <a:t> = 0,8 − 0,9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Model generațional </a:t>
                </a:r>
                <a:r>
                  <a:rPr lang="ro-RO" altLang="en-US" sz="1800" dirty="0">
                    <a:sym typeface="Wingdings" panose="05000000000000000000" pitchFamily="2" charset="2"/>
                  </a:rPr>
                  <a:t></a:t>
                </a:r>
                <a:r>
                  <a:rPr lang="ro-RO" sz="1800" dirty="0"/>
                  <a:t> include recombinare asexuată (</a:t>
                </a:r>
                <a:r>
                  <a:rPr lang="ro-RO" sz="1800" i="1" dirty="0"/>
                  <a:t>nr. descendenți </a:t>
                </a:r>
                <a:r>
                  <a:rPr lang="ro-RO" sz="1800" dirty="0"/>
                  <a:t>=</a:t>
                </a:r>
                <a:r>
                  <a:rPr lang="ro-RO" sz="1800" i="1" dirty="0"/>
                  <a:t> dim</a:t>
                </a:r>
                <a:r>
                  <a:rPr lang="ro-RO" sz="18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Mutație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Problemă cu constrîngeri </a:t>
                </a:r>
                <a:r>
                  <a:rPr lang="ro-RO" altLang="en-US" sz="1800" dirty="0">
                    <a:sym typeface="Wingdings" panose="05000000000000000000" pitchFamily="2" charset="2"/>
                  </a:rPr>
                  <a:t></a:t>
                </a:r>
                <a:r>
                  <a:rPr lang="ro-RO" sz="1800" dirty="0"/>
                  <a:t> schema generală de mutație cu constrîngeri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dacă este obținut individ nefezabil, renunță la mutație pentru acel individ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Operator de mutație: fluaj (atribute ordinale) </a:t>
                </a:r>
                <a:r>
                  <a:rPr lang="ro-RO" sz="1800" dirty="0">
                    <a:sym typeface="Wingdings" panose="05000000000000000000" pitchFamily="2" charset="2"/>
                  </a:rPr>
                  <a:t> modificarea numărului de pachete dintr-un tip</a:t>
                </a: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𝐷𝑖𝑚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𝑛𝑟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_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𝑡𝑖𝑝𝑢𝑟𝑖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𝑛𝑟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_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𝑡𝑖𝑝𝑢𝑟𝑖</m:t>
                            </m:r>
                          </m:den>
                        </m:f>
                      </m:e>
                    </m:d>
                  </m:oMath>
                </a14:m>
                <a:endParaRPr lang="ro-RO" sz="1800" dirty="0"/>
              </a:p>
              <a:p>
                <a:endParaRPr lang="ro-RO" sz="1800" dirty="0"/>
              </a:p>
              <a:p>
                <a:pPr lvl="1"/>
                <a:endParaRPr lang="ro-RO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E96D3-F169-5383-44A4-83E2F00F6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987"/>
                <a:ext cx="10515600" cy="4872039"/>
              </a:xfrm>
              <a:blipFill>
                <a:blip r:embed="rId2"/>
                <a:stretch>
                  <a:fillRect l="-406"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D86BBF-EB5D-BA6D-95DA-42CFA6F1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8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A5686-2B66-9693-3606-FA7E41618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987"/>
                <a:ext cx="10515600" cy="50069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Condiția de terminare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număr maxim de iterații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în populația curentă toți indivizii au aceeași calitate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pe parcursul ultimelor </a:t>
                </a:r>
                <a14:m>
                  <m:oMath xmlns:m="http://schemas.openxmlformats.org/officeDocument/2006/math"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800" i="1" dirty="0" err="1" smtClean="0">
                        <a:latin typeface="Cambria Math" panose="02040503050406030204" pitchFamily="18" charset="0"/>
                      </a:rPr>
                      <m:t>𝑛𝑚𝑎𝑥</m:t>
                    </m:r>
                    <m:r>
                      <a:rPr lang="ro-RO" sz="1800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ro-RO" sz="1800" dirty="0"/>
                  <a:t> generații nu a fost îmbunătățită valoarea maximă a funcției calitate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o-RO" sz="1800"/>
                  <a:t>Rezultat</a:t>
                </a: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Cel mai bun individ din populația finală</a:t>
                </a:r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A5686-2B66-9693-3606-FA7E41618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987"/>
                <a:ext cx="10515600" cy="5006976"/>
              </a:xfrm>
              <a:blipFill>
                <a:blip r:embed="rId2"/>
                <a:stretch>
                  <a:fillRect l="-406" t="-12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20F94FA-1B65-9C80-6EE1-FD35BEEE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39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706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Rezolvare GA</vt:lpstr>
      <vt:lpstr>Rezolvare GA</vt:lpstr>
      <vt:lpstr>Rezolvare GA</vt:lpstr>
      <vt:lpstr>Rezolvare GA</vt:lpstr>
      <vt:lpstr>Rezolvare GA</vt:lpstr>
      <vt:lpstr>Rezolvare 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amestec</dc:title>
  <dc:creator>X</dc:creator>
  <cp:lastModifiedBy>X</cp:lastModifiedBy>
  <cp:revision>34</cp:revision>
  <dcterms:created xsi:type="dcterms:W3CDTF">2023-05-11T07:58:38Z</dcterms:created>
  <dcterms:modified xsi:type="dcterms:W3CDTF">2024-04-21T14:42:13Z</dcterms:modified>
</cp:coreProperties>
</file>