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2200-5A8F-40CC-B998-A5E2806AA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99992-CD93-4555-A008-B9897246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9821-BFC3-4BC2-956C-1F3540F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A3F0-7A08-4705-918B-0229077A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CBD9-12D2-4F27-9119-83AC3AF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4C3-3EC3-4680-B52C-9D54799E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AC77-7A23-43D3-AA68-6D0D4FCB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A6BF-BC9D-4A67-9CA6-9B342117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D1D5-3BEF-4EEA-945D-B749137F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C62F-84CF-4383-B0AD-E91D91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CE76F-E6BB-4170-AB71-114730B82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7319-01CD-4924-8BF4-C747E35F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886D-C841-44FD-BE59-951C5273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9798-B691-46FC-B61D-A069EB24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6159-7896-4F57-ACAB-D6FEE222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64C-9601-442B-9841-0B99BBA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92DC-73E7-4202-AD7B-B1CDD5FD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02CE-B7E8-4DE8-927E-713ADC43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CA2D-EC12-4F22-9E75-C98573CB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C2D6-6271-41E8-B8C5-4870795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22D8-9160-4D74-B322-FE21929B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200F-39F2-4C68-97E7-2D3AEDB4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F130-98FB-406D-9962-1AA0A86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543E-B89E-44A1-B7F4-09A9619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169B-9007-4C5C-92D1-79147312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49CB-7C11-4D1F-9C3B-4442EC4A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9854-86B1-45C3-86EB-84419EEEB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DF71-E071-444D-8BE0-BB805FE1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25D1-DC44-4FD3-AFC7-4C9FB37B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2E25-4B3F-426A-BACC-64D18E4B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FDD6-9CA5-457F-A443-89A9B926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A6FA-F658-4D51-B997-DEB9697E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2B7B-4DC6-480B-9F8A-454253CD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3031-9257-4819-BA79-601FA49B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5E261-4086-44C7-9161-C8916389F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2B185-6485-4970-944A-FE31F5B4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EA00C-1D60-40A2-ABBD-EBF97C08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3AC94-490C-4D03-ACF2-D2353FC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610C-4B0C-48C0-A965-E2A1D48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385-620C-43D9-AFF4-92B657EC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4E48A-F021-44B0-8FCF-7C32459E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970F-A6D7-4E55-8D2C-4EBAF12F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8CFC-4A62-4359-B22E-1B2E94E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CF9F2-E3CC-4BFD-A0C7-8290C6F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09DBD-AE28-42D8-AD13-24CF76CA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66EF7-3FB1-4065-B047-18606353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AF06-791B-4D7C-B911-AC93E0CD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3F8A-536D-4819-8779-EA697087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2149B-C333-43A6-B03E-A7D498C4E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832C-DDE9-4549-9E87-AC15530B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4987-CB14-4FFC-AA34-365C1E63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8F96E-B275-41B4-96E7-377D2AF8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D603-4290-40FD-9A8E-AE143F1F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D1A30-8339-4932-B9A4-7E7759A8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D9181-DFAE-45B7-AC31-78B45590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5ED5-73F0-4D40-A3B5-84E144F1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E028-2F3C-4B66-8295-87EE609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CFAC-7E03-42BB-B4F9-D77DF7E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BFFC2-345D-4159-967F-EDAD70E6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43C81-0D57-4A49-8FF6-A4E8D359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361F-56AE-4577-950D-5CE17C7C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1759-AFF3-4759-A3F1-E046D0A904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2357-EA98-49B1-B09F-5D77662A2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2C40-0ED3-413F-B311-0B3E3922B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0CA0-3D1A-4019-85DC-1B60D670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llout: Right Arrow 24">
            <a:extLst>
              <a:ext uri="{FF2B5EF4-FFF2-40B4-BE49-F238E27FC236}">
                <a16:creationId xmlns:a16="http://schemas.microsoft.com/office/drawing/2014/main" id="{474198BA-2805-49C8-91C5-252E5B5D87C9}"/>
              </a:ext>
            </a:extLst>
          </p:cNvPr>
          <p:cNvSpPr/>
          <p:nvPr/>
        </p:nvSpPr>
        <p:spPr>
          <a:xfrm>
            <a:off x="3283786" y="4465839"/>
            <a:ext cx="3058820" cy="112137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01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5212F80D-821E-4FF2-9BFD-BB03C1C964A7}"/>
              </a:ext>
            </a:extLst>
          </p:cNvPr>
          <p:cNvSpPr/>
          <p:nvPr/>
        </p:nvSpPr>
        <p:spPr>
          <a:xfrm>
            <a:off x="4366657" y="1088999"/>
            <a:ext cx="7389018" cy="1648496"/>
          </a:xfrm>
          <a:prstGeom prst="downArrowCallou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85A57C44-2956-4FB5-B9D2-59DAF626EFD6}"/>
              </a:ext>
            </a:extLst>
          </p:cNvPr>
          <p:cNvSpPr/>
          <p:nvPr/>
        </p:nvSpPr>
        <p:spPr>
          <a:xfrm>
            <a:off x="682580" y="1043189"/>
            <a:ext cx="3052293" cy="1648496"/>
          </a:xfrm>
          <a:prstGeom prst="downArrowCallou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ADFE6-563A-4B2A-855E-29620397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69" y="348772"/>
            <a:ext cx="3801533" cy="447675"/>
          </a:xfrm>
        </p:spPr>
        <p:txBody>
          <a:bodyPr>
            <a:normAutofit fontScale="90000"/>
          </a:bodyPr>
          <a:lstStyle/>
          <a:p>
            <a:r>
              <a:rPr lang="ro-RO" sz="3200" b="1" dirty="0"/>
              <a:t>Codificare / decodificare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506A4-5835-490F-882A-22056AF7BC49}"/>
              </a:ext>
            </a:extLst>
          </p:cNvPr>
          <p:cNvSpPr txBox="1"/>
          <p:nvPr/>
        </p:nvSpPr>
        <p:spPr>
          <a:xfrm>
            <a:off x="682580" y="1134533"/>
            <a:ext cx="305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/>
              <a:t>Mesaj</a:t>
            </a:r>
            <a:endParaRPr lang="ro-RO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645F-49CD-4EB2-A362-E1D6DB2452ED}"/>
              </a:ext>
            </a:extLst>
          </p:cNvPr>
          <p:cNvSpPr txBox="1"/>
          <p:nvPr/>
        </p:nvSpPr>
        <p:spPr>
          <a:xfrm>
            <a:off x="682580" y="1656265"/>
            <a:ext cx="305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/>
              <a:t>Cheie (permutare)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51112-698C-4D66-AE74-BD0290D86B0A}"/>
              </a:ext>
            </a:extLst>
          </p:cNvPr>
          <p:cNvSpPr txBox="1"/>
          <p:nvPr/>
        </p:nvSpPr>
        <p:spPr>
          <a:xfrm>
            <a:off x="682580" y="2737495"/>
            <a:ext cx="305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/>
              <a:t>Mesaj codificat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EB2A1-FD1A-49EB-9552-C8CDD12C1B77}"/>
              </a:ext>
            </a:extLst>
          </p:cNvPr>
          <p:cNvSpPr txBox="1"/>
          <p:nvPr/>
        </p:nvSpPr>
        <p:spPr>
          <a:xfrm>
            <a:off x="4366657" y="1182631"/>
            <a:ext cx="73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o-RO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capracalcapiatranpatrucrapaiarcapulcapreicumacrapatpiatranpatru</a:t>
            </a:r>
            <a:endParaRPr kumimoji="0" lang="ro-RO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83D3F-D64C-44BE-888D-741E46CF7338}"/>
              </a:ext>
            </a:extLst>
          </p:cNvPr>
          <p:cNvSpPr txBox="1"/>
          <p:nvPr/>
        </p:nvSpPr>
        <p:spPr>
          <a:xfrm>
            <a:off x="4366657" y="1680420"/>
            <a:ext cx="738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 18 20 1 14 5 4 2 19 13 17 0 23 22 11 9 12 25 15 21 24 8 6 16 7 10]</a:t>
            </a:r>
            <a:endParaRPr kumimoji="0" lang="ro-RO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15F0E-994D-4905-A7D0-E7BC5713B7D5}"/>
              </a:ext>
            </a:extLst>
          </p:cNvPr>
          <p:cNvSpPr txBox="1"/>
          <p:nvPr/>
        </p:nvSpPr>
        <p:spPr>
          <a:xfrm>
            <a:off x="4366657" y="2827093"/>
            <a:ext cx="73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udjzdudaudjtdvzdwjdvzyuzdjdtdzudjyaudjzotuyxduzdjdvjtdvzdwjdvzy</a:t>
            </a:r>
            <a:endParaRPr kumimoji="0" lang="ro-RO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5682F-D021-4305-BBCC-0CB9C752AB43}"/>
              </a:ext>
            </a:extLst>
          </p:cNvPr>
          <p:cNvSpPr txBox="1"/>
          <p:nvPr/>
        </p:nvSpPr>
        <p:spPr>
          <a:xfrm>
            <a:off x="3045853" y="4583878"/>
            <a:ext cx="259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 original</a:t>
            </a:r>
            <a:endParaRPr kumimoji="0" lang="ro-RO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106BC9-F1D8-4F4E-89B0-DFB24D5ED777}"/>
              </a:ext>
            </a:extLst>
          </p:cNvPr>
          <p:cNvSpPr txBox="1"/>
          <p:nvPr/>
        </p:nvSpPr>
        <p:spPr>
          <a:xfrm>
            <a:off x="3045853" y="5080980"/>
            <a:ext cx="25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 codificat</a:t>
            </a: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92165-D85B-4D28-B2A2-EAD962FA4717}"/>
              </a:ext>
            </a:extLst>
          </p:cNvPr>
          <p:cNvSpPr txBox="1"/>
          <p:nvPr/>
        </p:nvSpPr>
        <p:spPr>
          <a:xfrm>
            <a:off x="6152017" y="4855547"/>
            <a:ext cx="180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Cheia</a:t>
            </a:r>
            <a:endParaRPr kumimoji="0" lang="ro-RO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E72ED8C-4F25-43E0-A291-616445AD52CB}"/>
              </a:ext>
            </a:extLst>
          </p:cNvPr>
          <p:cNvSpPr txBox="1">
            <a:spLocks/>
          </p:cNvSpPr>
          <p:nvPr/>
        </p:nvSpPr>
        <p:spPr>
          <a:xfrm>
            <a:off x="4259633" y="375094"/>
            <a:ext cx="7496042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/>
              <a:t>Exemplu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1EDD77A-E1AA-4013-BB06-0C5E53940873}"/>
              </a:ext>
            </a:extLst>
          </p:cNvPr>
          <p:cNvSpPr txBox="1">
            <a:spLocks/>
          </p:cNvSpPr>
          <p:nvPr/>
        </p:nvSpPr>
        <p:spPr>
          <a:xfrm>
            <a:off x="3283786" y="3847374"/>
            <a:ext cx="4625988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200" b="1" dirty="0"/>
              <a:t>Problema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77C28E-A658-4BCF-A74B-8D1A116BE32A}"/>
              </a:ext>
            </a:extLst>
          </p:cNvPr>
          <p:cNvSpPr/>
          <p:nvPr/>
        </p:nvSpPr>
        <p:spPr>
          <a:xfrm>
            <a:off x="7314739" y="4321336"/>
            <a:ext cx="5950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ro-RO" altLang="en-US" sz="7200" b="0" i="0" u="none" strike="noStrike" cap="none" spc="0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77A45-29D6-4E12-9353-D0206A8036C5}"/>
              </a:ext>
            </a:extLst>
          </p:cNvPr>
          <p:cNvSpPr/>
          <p:nvPr/>
        </p:nvSpPr>
        <p:spPr>
          <a:xfrm>
            <a:off x="6264524" y="4346723"/>
            <a:ext cx="5950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ro-RO" altLang="en-US" sz="7200" b="0" i="0" u="none" strike="noStrike" cap="none" spc="0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7" grpId="0" animBg="1"/>
      <p:bldP spid="2" grpId="0"/>
      <p:bldP spid="4" grpId="0"/>
      <p:bldP spid="5" grpId="0"/>
      <p:bldP spid="7" grpId="0"/>
      <p:bldP spid="8" grpId="0"/>
      <p:bldP spid="9" grpId="0"/>
      <p:bldP spid="11" grpId="0"/>
      <p:bldP spid="20" grpId="0"/>
      <p:bldP spid="21" grpId="0"/>
      <p:bldP spid="22" grpId="0"/>
      <p:bldP spid="23" grpId="0"/>
      <p:bldP spid="24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D9001-81A7-4776-930D-E4BA8D0BC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o-RO" dirty="0"/>
                  <a:t>Reprezentare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/>
                  <a:t>Doar litere mici </a:t>
                </a:r>
                <a:r>
                  <a:rPr lang="ro-RO" dirty="0">
                    <a:sym typeface="Wingdings" panose="05000000000000000000" pitchFamily="2" charset="2"/>
                  </a:rPr>
                  <a:t>	’a’ … ‘z’	                    0 … 25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Cromozomi  permutări de 26 elemente (litere), fără constrîngeri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o-RO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𝑐𝑜𝑟𝑒𝑐𝑡</m:t>
                        </m:r>
                      </m:sub>
                    </m:sSub>
                  </m:oMath>
                </a14:m>
                <a:r>
                  <a:rPr lang="ro-RO" i="1" dirty="0">
                    <a:sym typeface="Wingdings" panose="05000000000000000000" pitchFamily="2" charset="2"/>
                  </a:rPr>
                  <a:t> 	</a:t>
                </a:r>
                <a:r>
                  <a:rPr lang="ro-RO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𝑐𝑜𝑑𝑖𝑓𝑖𝑐𝑎𝑡</m:t>
                        </m:r>
                      </m:sub>
                    </m:sSub>
                  </m:oMath>
                </a14:m>
                <a:r>
                  <a:rPr lang="ro-RO" dirty="0">
                    <a:sym typeface="Wingdings" panose="05000000000000000000" pitchFamily="2" charset="2"/>
                  </a:rPr>
                  <a:t> 	 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dirty="0">
                    <a:sym typeface="Wingdings" panose="05000000000000000000" pitchFamily="2" charset="2"/>
                  </a:rPr>
                  <a:t> 	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o-RO" dirty="0">
                    <a:sym typeface="Wingdings" panose="05000000000000000000" pitchFamily="2" charset="2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ro-RO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Evaluare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Cost  „distanța” între două texte (mesaje) cu aceeași lungime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o-RO" sz="2400" dirty="0">
                    <a:sym typeface="Wingdings" panose="05000000000000000000" pitchFamily="2" charset="2"/>
                  </a:rPr>
                  <a:t>Suma diferențelor între caracterele de pe aceeași poziție (valoare absolută)</a:t>
                </a:r>
              </a:p>
              <a:p>
                <a:pPr marL="914400" lvl="2" indent="0" algn="ctr">
                  <a:lnSpc>
                    <a:spcPct val="100000"/>
                  </a:lnSpc>
                  <a:buNone/>
                </a:pPr>
                <a:endParaRPr lang="ro-RO" sz="2400" dirty="0">
                  <a:sym typeface="Wingdings" panose="05000000000000000000" pitchFamily="2" charset="2"/>
                </a:endParaRPr>
              </a:p>
              <a:p>
                <a:pPr marL="914400" lvl="2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o-RO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ro-RO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o-RO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o-RO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𝑚𝑒𝑠𝑎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o-RO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o-RO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𝑚𝑒𝑠𝑎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o-RO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400" dirty="0">
                  <a:sym typeface="Wingdings" panose="05000000000000000000" pitchFamily="2" charset="2"/>
                </a:endParaRPr>
              </a:p>
              <a:p>
                <a:pPr marL="914400" lvl="2" indent="0" algn="ctr">
                  <a:lnSpc>
                    <a:spcPct val="100000"/>
                  </a:lnSpc>
                  <a:buNone/>
                </a:pPr>
                <a:endParaRPr lang="ro-RO" sz="2400" dirty="0"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ro-RO" sz="2400" dirty="0">
                    <a:sym typeface="Wingdings" panose="05000000000000000000" pitchFamily="2" charset="2"/>
                  </a:rPr>
                  <a:t>Valoarea optimă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D9001-81A7-4776-930D-E4BA8D0BC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900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8BC7C5-0097-49A5-A1DD-06EE887C4F11}"/>
              </a:ext>
            </a:extLst>
          </p:cNvPr>
          <p:cNvSpPr/>
          <p:nvPr/>
        </p:nvSpPr>
        <p:spPr>
          <a:xfrm>
            <a:off x="4845466" y="1851788"/>
            <a:ext cx="1751888" cy="920296"/>
          </a:xfrm>
          <a:prstGeom prst="wedgeEllipseCallout">
            <a:avLst>
              <a:gd name="adj1" fmla="val -833"/>
              <a:gd name="adj2" fmla="val -637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Cheie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EACB23E-5B53-4D9F-B299-035A52DED950}"/>
              </a:ext>
            </a:extLst>
          </p:cNvPr>
          <p:cNvSpPr/>
          <p:nvPr/>
        </p:nvSpPr>
        <p:spPr>
          <a:xfrm>
            <a:off x="6672841" y="1851788"/>
            <a:ext cx="1751888" cy="920296"/>
          </a:xfrm>
          <a:prstGeom prst="wedgeEllipseCallout">
            <a:avLst>
              <a:gd name="adj1" fmla="val -32540"/>
              <a:gd name="adj2" fmla="val -600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Mesaj calculat cu cheia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D9001-81A7-4776-930D-E4BA8D0BC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Evaluare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Varianta 1</a:t>
                </a:r>
                <a:r>
                  <a:rPr lang="ro-RO" dirty="0"/>
                  <a:t> </a:t>
                </a:r>
                <a:r>
                  <a:rPr lang="ro-RO" dirty="0">
                    <a:sym typeface="Wingdings" panose="05000000000000000000" pitchFamily="2" charset="2"/>
                  </a:rPr>
                  <a:t> decodifică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𝑐𝑜𝑑𝑖𝑓𝑖𝑐𝑎𝑡</m:t>
                        </m:r>
                      </m:sub>
                    </m:sSub>
                  </m:oMath>
                </a14:m>
                <a:r>
                  <a:rPr lang="ro-RO" dirty="0">
                    <a:sym typeface="Wingdings" panose="05000000000000000000" pitchFamily="2" charset="2"/>
                  </a:rPr>
                  <a:t> pe baza inversei lui </a:t>
                </a:r>
                <a14:m>
                  <m:oMath xmlns:m="http://schemas.openxmlformats.org/officeDocument/2006/math">
                    <m:r>
                      <a:rPr lang="ro-RO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i="1" dirty="0">
                    <a:sym typeface="Wingdings" panose="05000000000000000000" pitchFamily="2" charset="2"/>
                  </a:rPr>
                  <a:t> </a:t>
                </a:r>
                <a:r>
                  <a:rPr lang="ro-RO" dirty="0">
                    <a:sym typeface="Wingdings" panose="05000000000000000000" pitchFamily="2" charset="2"/>
                  </a:rPr>
                  <a:t>și compară 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𝑐𝑜𝑟𝑒𝑐𝑡</m:t>
                        </m:r>
                      </m:sub>
                    </m:sSub>
                  </m:oMath>
                </a14:m>
                <a:endParaRPr lang="ro-RO" i="1" dirty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ro-RO" sz="1600" i="1" dirty="0"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unde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𝑐𝑜𝑑𝑖𝑓𝑖𝑐𝑎𝑡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ro-RO" i="1" dirty="0"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endParaRPr lang="ro-RO" i="1" dirty="0"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𝑐𝑜𝑟𝑒𝑐𝑡</m:t>
                              </m:r>
                            </m:sub>
                          </m:sSub>
                        </m:e>
                      </m:d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𝑚𝑒𝑠𝑎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𝑚𝑒𝑠𝑎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𝑐𝑜𝑟𝑒𝑐𝑡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i="1" dirty="0"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endParaRPr lang="ro-RO" sz="1600" i="1" dirty="0"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𝑜𝑏𝑖𝑒𝑐𝑡𝑖𝑣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𝑚𝑒𝑠𝑎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𝑚𝑒𝑠𝑎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𝑐𝑜𝑟𝑒𝑐𝑡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o-RO" i="1" dirty="0">
                    <a:sym typeface="Wingdings" panose="05000000000000000000" pitchFamily="2" charset="2"/>
                  </a:rPr>
                  <a:t>  		optim =1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ro-RO" i="1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Varianta 2</a:t>
                </a:r>
                <a:r>
                  <a:rPr lang="ro-RO" dirty="0"/>
                  <a:t> </a:t>
                </a:r>
                <a:r>
                  <a:rPr lang="ro-RO" dirty="0">
                    <a:sym typeface="Wingdings" panose="05000000000000000000" pitchFamily="2" charset="2"/>
                  </a:rPr>
                  <a:t> codifică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𝑐𝑜𝑟𝑒𝑐𝑡</m:t>
                        </m:r>
                      </m:sub>
                    </m:sSub>
                  </m:oMath>
                </a14:m>
                <a:r>
                  <a:rPr lang="ro-RO" dirty="0">
                    <a:sym typeface="Wingdings" panose="05000000000000000000" pitchFamily="2" charset="2"/>
                  </a:rPr>
                  <a:t> pe baza lui </a:t>
                </a:r>
                <a14:m>
                  <m:oMath xmlns:m="http://schemas.openxmlformats.org/officeDocument/2006/math">
                    <m:r>
                      <a:rPr lang="ro-RO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dirty="0">
                    <a:sym typeface="Wingdings" panose="05000000000000000000" pitchFamily="2" charset="2"/>
                  </a:rPr>
                  <a:t> și compară cu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𝑐𝑜𝑑𝑖𝑓𝑖𝑐𝑎𝑡</m:t>
                        </m:r>
                      </m:sub>
                    </m:sSub>
                  </m:oMath>
                </a14:m>
                <a:endParaRPr lang="ro-RO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ro-RO" sz="1600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o-RO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𝑚𝑒𝑠𝑎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𝑐𝑜𝑟𝑒𝑐𝑡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o-RO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ro-RO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o-RO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𝑚𝑒𝑠𝑎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𝑐𝑜𝑑𝑖𝑓𝑖𝑐𝑎𝑡</m:t>
                              </m:r>
                            </m:sub>
                          </m:sSub>
                        </m:e>
                      </m:d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𝑚𝑒𝑠𝑎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o-R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𝑚𝑒𝑠𝑎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𝑐𝑜𝑑𝑖𝑓𝑖𝑐𝑎𝑡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ro-RO" sz="1600" i="1" dirty="0"/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ro-RO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𝑜𝑏𝑖𝑒𝑐𝑡𝑖𝑣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𝑚𝑒𝑠𝑎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𝑚𝑒𝑠𝑎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ro-RO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𝑐𝑜𝑑𝑖𝑓𝑖𝑐𝑎𝑡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o-RO" i="1" dirty="0"/>
                  <a:t> 	</a:t>
                </a:r>
                <a:r>
                  <a:rPr lang="ro-RO" i="1" dirty="0">
                    <a:sym typeface="Wingdings" panose="05000000000000000000" pitchFamily="2" charset="2"/>
                  </a:rPr>
                  <a:t>optim =1</a:t>
                </a:r>
                <a:endParaRPr lang="ro-RO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D9001-81A7-4776-930D-E4BA8D0BC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900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D9001-81A7-4776-930D-E4BA8D0BC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ro-RO" dirty="0"/>
              </a:p>
              <a:p>
                <a:pPr>
                  <a:lnSpc>
                    <a:spcPct val="100000"/>
                  </a:lnSpc>
                </a:pPr>
                <a:r>
                  <a:rPr lang="ro-RO" dirty="0"/>
                  <a:t>Inițializări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/>
                  <a:t>Preluare din fișier text: 		</a:t>
                </a:r>
                <a14:m>
                  <m:oMath xmlns:m="http://schemas.openxmlformats.org/officeDocument/2006/math">
                    <m:r>
                      <a:rPr lang="ro-RO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𝑐𝑜𝑟𝑒𝑐𝑡</m:t>
                        </m:r>
                      </m:sub>
                    </m:sSub>
                  </m:oMath>
                </a14:m>
                <a:r>
                  <a:rPr lang="ro-RO" i="1" dirty="0">
                    <a:sym typeface="Wingdings" panose="05000000000000000000" pitchFamily="2" charset="2"/>
                  </a:rPr>
                  <a:t> 	</a:t>
                </a:r>
                <a:r>
                  <a:rPr lang="ro-RO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𝑚𝑒𝑠𝑎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𝑐𝑜𝑑𝑖𝑓𝑖𝑐𝑎𝑡</m:t>
                        </m:r>
                      </m:sub>
                    </m:sSub>
                  </m:oMath>
                </a14:m>
                <a:endParaRPr lang="ro-RO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Transformare în reprezentare numerică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Eliminare dubluri</a:t>
                </a:r>
              </a:p>
              <a:p>
                <a:pPr>
                  <a:lnSpc>
                    <a:spcPct val="100000"/>
                  </a:lnSpc>
                </a:pPr>
                <a:endParaRPr lang="ro-RO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ro-RO" dirty="0">
                    <a:sym typeface="Wingdings" panose="05000000000000000000" pitchFamily="2" charset="2"/>
                  </a:rPr>
                  <a:t>Generare</a:t>
                </a:r>
                <a:r>
                  <a:rPr lang="ro-RO" b="1" dirty="0">
                    <a:sym typeface="Wingdings" panose="05000000000000000000" pitchFamily="2" charset="2"/>
                  </a:rPr>
                  <a:t> </a:t>
                </a:r>
                <a:r>
                  <a:rPr lang="ro-RO" dirty="0">
                    <a:sym typeface="Wingdings" panose="05000000000000000000" pitchFamily="2" charset="2"/>
                  </a:rPr>
                  <a:t>populație inițială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Aleator</a:t>
                </a:r>
              </a:p>
              <a:p>
                <a:pPr>
                  <a:lnSpc>
                    <a:spcPct val="100000"/>
                  </a:lnSpc>
                </a:pPr>
                <a:endParaRPr lang="ro-RO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ro-RO" dirty="0">
                    <a:sym typeface="Wingdings" panose="05000000000000000000" pitchFamily="2" charset="2"/>
                  </a:rPr>
                  <a:t>Condiție de oprire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Număr limitat de generații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Diversitate genetică (minim 2 calități diferite)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o-RO" dirty="0">
                    <a:sym typeface="Wingdings" panose="05000000000000000000" pitchFamily="2" charset="2"/>
                  </a:rPr>
                  <a:t>Atingere valoare optimă a funcției de evaluare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D9001-81A7-4776-930D-E4BA8D0BC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9001-81A7-4776-930D-E4BA8D0B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lang="ro-RO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o-RO" dirty="0">
                <a:sym typeface="Wingdings" panose="05000000000000000000" pitchFamily="2" charset="2"/>
              </a:rPr>
              <a:t>Selecție părinți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sym typeface="Wingdings" panose="05000000000000000000" pitchFamily="2" charset="2"/>
              </a:rPr>
              <a:t>SUS, FPS cu sigma-scalare</a:t>
            </a:r>
          </a:p>
          <a:p>
            <a:pPr>
              <a:lnSpc>
                <a:spcPct val="100000"/>
              </a:lnSpc>
            </a:pPr>
            <a:endParaRPr lang="ro-RO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o-RO" dirty="0">
                <a:sym typeface="Wingdings" panose="05000000000000000000" pitchFamily="2" charset="2"/>
              </a:rPr>
              <a:t>Recombinare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sym typeface="Wingdings" panose="05000000000000000000" pitchFamily="2" charset="2"/>
              </a:rPr>
              <a:t>OCX</a:t>
            </a:r>
          </a:p>
          <a:p>
            <a:pPr>
              <a:lnSpc>
                <a:spcPct val="100000"/>
              </a:lnSpc>
            </a:pPr>
            <a:endParaRPr lang="ro-RO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o-RO" dirty="0">
                <a:sym typeface="Wingdings" panose="05000000000000000000" pitchFamily="2" charset="2"/>
              </a:rPr>
              <a:t>Mutație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sym typeface="Wingdings" panose="05000000000000000000" pitchFamily="2" charset="2"/>
              </a:rPr>
              <a:t>Interschimbare</a:t>
            </a:r>
          </a:p>
          <a:p>
            <a:pPr>
              <a:lnSpc>
                <a:spcPct val="100000"/>
              </a:lnSpc>
            </a:pPr>
            <a:endParaRPr lang="ro-RO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o-RO" dirty="0">
                <a:sym typeface="Wingdings" panose="05000000000000000000" pitchFamily="2" charset="2"/>
              </a:rPr>
              <a:t>Selecție generația următoare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sym typeface="Wingdings" panose="05000000000000000000" pitchFamily="2" charset="2"/>
              </a:rPr>
              <a:t>Model generațional, limita de vîrstă 1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sym typeface="Wingdings" panose="05000000000000000000" pitchFamily="2" charset="2"/>
              </a:rPr>
              <a:t>Elitism </a:t>
            </a:r>
          </a:p>
          <a:p>
            <a:pPr>
              <a:lnSpc>
                <a:spcPct val="100000"/>
              </a:lnSpc>
            </a:pPr>
            <a:endParaRPr lang="ro-RO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endParaRPr lang="ro-R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69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280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Codificare / decodificare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Codificare / decodificare</dc:title>
  <dc:creator>X</dc:creator>
  <cp:lastModifiedBy>X</cp:lastModifiedBy>
  <cp:revision>24</cp:revision>
  <dcterms:created xsi:type="dcterms:W3CDTF">2021-04-20T10:32:00Z</dcterms:created>
  <dcterms:modified xsi:type="dcterms:W3CDTF">2022-04-26T11:34:23Z</dcterms:modified>
</cp:coreProperties>
</file>