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21" r:id="rId3"/>
    <p:sldId id="290" r:id="rId4"/>
    <p:sldId id="293" r:id="rId5"/>
    <p:sldId id="310" r:id="rId6"/>
    <p:sldId id="295" r:id="rId7"/>
    <p:sldId id="313" r:id="rId8"/>
    <p:sldId id="322" r:id="rId9"/>
    <p:sldId id="316" r:id="rId10"/>
    <p:sldId id="298" r:id="rId11"/>
    <p:sldId id="299" r:id="rId12"/>
    <p:sldId id="300" r:id="rId13"/>
    <p:sldId id="311" r:id="rId14"/>
    <p:sldId id="301" r:id="rId15"/>
    <p:sldId id="305" r:id="rId16"/>
    <p:sldId id="306" r:id="rId17"/>
    <p:sldId id="272" r:id="rId18"/>
    <p:sldId id="266" r:id="rId19"/>
    <p:sldId id="307" r:id="rId20"/>
    <p:sldId id="308" r:id="rId21"/>
    <p:sldId id="319" r:id="rId22"/>
    <p:sldId id="286" r:id="rId23"/>
    <p:sldId id="320" r:id="rId24"/>
    <p:sldId id="312" r:id="rId25"/>
    <p:sldId id="284" r:id="rId26"/>
    <p:sldId id="303" r:id="rId27"/>
    <p:sldId id="309" r:id="rId28"/>
    <p:sldId id="270" r:id="rId29"/>
    <p:sldId id="2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6"/>
    <p:restoredTop sz="83502"/>
  </p:normalViewPr>
  <p:slideViewPr>
    <p:cSldViewPr snapToGrid="0" snapToObjects="1">
      <p:cViewPr varScale="1">
        <p:scale>
          <a:sx n="98" d="100"/>
          <a:sy n="98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FF701-B92C-4D41-B563-57A0FAD928F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1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FF701-B92C-4D41-B563-57A0FAD928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8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mean/median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Packet</a:t>
            </a:r>
            <a:r>
              <a:rPr kumimoji="1" lang="en-US" altLang="zh-CN" baseline="0" dirty="0"/>
              <a:t> loss</a:t>
            </a:r>
          </a:p>
          <a:p>
            <a:pPr marL="228600" indent="-228600">
              <a:buAutoNum type="arabicPeriod"/>
            </a:pPr>
            <a:r>
              <a:rPr kumimoji="1" lang="en-US" altLang="zh-CN" baseline="0"/>
              <a:t>Recovery information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FF701-B92C-4D41-B563-57A0FAD928F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estimation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Overview</a:t>
            </a:r>
          </a:p>
        </p:txBody>
      </p:sp>
    </p:spTree>
    <p:extLst>
      <p:ext uri="{BB962C8B-B14F-4D97-AF65-F5344CB8AC3E}">
        <p14:creationId xmlns:p14="http://schemas.microsoft.com/office/powerpoint/2010/main" val="327962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52692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52692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3385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Measurement on 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>
                <a:blip r:embed="rId3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BD8331B-80DE-5E4F-9E00-4391519263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931783"/>
                  </p:ext>
                </p:extLst>
              </p:nvPr>
            </p:nvGraphicFramePr>
            <p:xfrm>
              <a:off x="2098851" y="3713044"/>
              <a:ext cx="81280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745784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385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785328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4697953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362159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5847648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44053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617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BD8331B-80DE-5E4F-9E00-4391519263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931783"/>
                  </p:ext>
                </p:extLst>
              </p:nvPr>
            </p:nvGraphicFramePr>
            <p:xfrm>
              <a:off x="2098851" y="3713044"/>
              <a:ext cx="81280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745784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385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785328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4697953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362159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5847648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440534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00" t="-6250" r="-605000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617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B4F8785-5EE0-884C-A840-D9ED4AA843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090905"/>
                  </p:ext>
                </p:extLst>
              </p:nvPr>
            </p:nvGraphicFramePr>
            <p:xfrm>
              <a:off x="2098851" y="4816914"/>
              <a:ext cx="81280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745784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385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785328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4697953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362159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5847648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44053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  <m:r>
                                  <a:rPr kumimoji="1"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617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B4F8785-5EE0-884C-A840-D9ED4AA843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090905"/>
                  </p:ext>
                </p:extLst>
              </p:nvPr>
            </p:nvGraphicFramePr>
            <p:xfrm>
              <a:off x="2098851" y="4816914"/>
              <a:ext cx="81280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745784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385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785328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4697953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362159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5847648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440534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765" t="-6250" r="-398765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617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55A077A-D314-104E-9636-10BCB5AFF1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164698"/>
                  </p:ext>
                </p:extLst>
              </p:nvPr>
            </p:nvGraphicFramePr>
            <p:xfrm>
              <a:off x="2098851" y="5920784"/>
              <a:ext cx="81280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745784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385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785328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4697953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362159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5847648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44053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kumimoji="1"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617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55A077A-D314-104E-9636-10BCB5AFF1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164698"/>
                  </p:ext>
                </p:extLst>
              </p:nvPr>
            </p:nvGraphicFramePr>
            <p:xfrm>
              <a:off x="2098851" y="5920784"/>
              <a:ext cx="81280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745784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385965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1785328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4697953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362159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35847648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440534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750" t="-6250" r="-103750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617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2004193"/>
                <a:ext cx="19554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2004193"/>
                <a:ext cx="1955411" cy="369332"/>
              </a:xfrm>
              <a:prstGeom prst="rect">
                <a:avLst/>
              </a:prstGeom>
              <a:blipFill>
                <a:blip r:embed="rId5"/>
                <a:stretch>
                  <a:fillRect t="-3333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cxnSpLocks/>
          </p:cNvCxnSpPr>
          <p:nvPr/>
        </p:nvCxnSpPr>
        <p:spPr>
          <a:xfrm flipH="1">
            <a:off x="2847726" y="3853837"/>
            <a:ext cx="1396582" cy="8917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074813" y="3763032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13" y="3763032"/>
                <a:ext cx="607794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991666" y="3763031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666" y="3763031"/>
                <a:ext cx="607794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20251E-9365-C843-BD6D-F18CA712F75E}"/>
                  </a:ext>
                </a:extLst>
              </p:cNvPr>
              <p:cNvSpPr txBox="1"/>
              <p:nvPr/>
            </p:nvSpPr>
            <p:spPr>
              <a:xfrm>
                <a:off x="3279480" y="2086780"/>
                <a:ext cx="19554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20251E-9365-C843-BD6D-F18CA712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480" y="2086780"/>
                <a:ext cx="1955411" cy="369332"/>
              </a:xfrm>
              <a:prstGeom prst="rect">
                <a:avLst/>
              </a:prstGeom>
              <a:blipFill>
                <a:blip r:embed="rId4"/>
                <a:stretch>
                  <a:fillRect t="-3333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67A3082-00E3-D04B-9F30-E6729B7E8405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4257184" y="2456112"/>
            <a:ext cx="2" cy="862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47812E7-24A8-BC43-B98E-A8DDE63AF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659156"/>
                  </p:ext>
                </p:extLst>
              </p:nvPr>
            </p:nvGraphicFramePr>
            <p:xfrm>
              <a:off x="3604717" y="3318851"/>
              <a:ext cx="130493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4935">
                      <a:extLst>
                        <a:ext uri="{9D8B030D-6E8A-4147-A177-3AD203B41FA5}">
                          <a16:colId xmlns:a16="http://schemas.microsoft.com/office/drawing/2014/main" val="39737579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0792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47812E7-24A8-BC43-B98E-A8DDE63AF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659156"/>
                  </p:ext>
                </p:extLst>
              </p:nvPr>
            </p:nvGraphicFramePr>
            <p:xfrm>
              <a:off x="3604717" y="3318851"/>
              <a:ext cx="130493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4935">
                      <a:extLst>
                        <a:ext uri="{9D8B030D-6E8A-4147-A177-3AD203B41FA5}">
                          <a16:colId xmlns:a16="http://schemas.microsoft.com/office/drawing/2014/main" val="3973757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2" t="-5405" r="-2885" b="-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792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9041C8-EC79-FD4E-9BCD-898A0DF5527D}"/>
                  </a:ext>
                </a:extLst>
              </p:cNvPr>
              <p:cNvSpPr txBox="1"/>
              <p:nvPr/>
            </p:nvSpPr>
            <p:spPr>
              <a:xfrm>
                <a:off x="3378710" y="269277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9041C8-EC79-FD4E-9BCD-898A0DF5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10" y="2692775"/>
                <a:ext cx="1229498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637184A-370C-CF4C-BD80-0FADB5D598F9}"/>
              </a:ext>
            </a:extLst>
          </p:cNvPr>
          <p:cNvCxnSpPr>
            <a:cxnSpLocks/>
          </p:cNvCxnSpPr>
          <p:nvPr/>
        </p:nvCxnSpPr>
        <p:spPr>
          <a:xfrm>
            <a:off x="4318337" y="3834693"/>
            <a:ext cx="1438523" cy="9366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FB713B4E-76A9-5244-A9A5-EC407E460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524960"/>
                  </p:ext>
                </p:extLst>
              </p:nvPr>
            </p:nvGraphicFramePr>
            <p:xfrm>
              <a:off x="1949129" y="4823498"/>
              <a:ext cx="1874467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4467">
                      <a:extLst>
                        <a:ext uri="{9D8B030D-6E8A-4147-A177-3AD203B41FA5}">
                          <a16:colId xmlns:a16="http://schemas.microsoft.com/office/drawing/2014/main" val="3973757951"/>
                        </a:ext>
                      </a:extLst>
                    </a:gridCol>
                  </a:tblGrid>
                  <a:tr h="2746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0792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FB713B4E-76A9-5244-A9A5-EC407E460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524960"/>
                  </p:ext>
                </p:extLst>
              </p:nvPr>
            </p:nvGraphicFramePr>
            <p:xfrm>
              <a:off x="1949129" y="4823498"/>
              <a:ext cx="1874467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4467">
                      <a:extLst>
                        <a:ext uri="{9D8B030D-6E8A-4147-A177-3AD203B41FA5}">
                          <a16:colId xmlns:a16="http://schemas.microsoft.com/office/drawing/2014/main" val="3973757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42" t="-2703" r="-2013" b="-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792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17B1573-820E-054B-87DE-BBD010090CE7}"/>
                  </a:ext>
                </a:extLst>
              </p:cNvPr>
              <p:cNvSpPr txBox="1"/>
              <p:nvPr/>
            </p:nvSpPr>
            <p:spPr>
              <a:xfrm>
                <a:off x="6430189" y="2890075"/>
                <a:ext cx="3553979" cy="1946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4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zh-CN" sz="2400" i="1" dirty="0"/>
              </a:p>
              <a:p>
                <a:endParaRPr kumimoji="1" lang="en-US" altLang="zh-CN" sz="1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sz="240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i="1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4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17B1573-820E-054B-87DE-BBD01009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89" y="2890075"/>
                <a:ext cx="3553979" cy="1946302"/>
              </a:xfrm>
              <a:prstGeom prst="rect">
                <a:avLst/>
              </a:prstGeom>
              <a:blipFill>
                <a:blip r:embed="rId8"/>
                <a:stretch>
                  <a:fillRect t="-68831" b="-9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0E8F9527-A69D-3046-8469-F9C16D16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1063361"/>
                  </p:ext>
                </p:extLst>
              </p:nvPr>
            </p:nvGraphicFramePr>
            <p:xfrm>
              <a:off x="4701992" y="4842851"/>
              <a:ext cx="1874467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4467">
                      <a:extLst>
                        <a:ext uri="{9D8B030D-6E8A-4147-A177-3AD203B41FA5}">
                          <a16:colId xmlns:a16="http://schemas.microsoft.com/office/drawing/2014/main" val="3973757951"/>
                        </a:ext>
                      </a:extLst>
                    </a:gridCol>
                  </a:tblGrid>
                  <a:tr h="2746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0792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0E8F9527-A69D-3046-8469-F9C16D16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1063361"/>
                  </p:ext>
                </p:extLst>
              </p:nvPr>
            </p:nvGraphicFramePr>
            <p:xfrm>
              <a:off x="4701992" y="4842851"/>
              <a:ext cx="1874467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4467">
                      <a:extLst>
                        <a:ext uri="{9D8B030D-6E8A-4147-A177-3AD203B41FA5}">
                          <a16:colId xmlns:a16="http://schemas.microsoft.com/office/drawing/2014/main" val="3973757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51" t="-5405" r="-2703" b="-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792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04419" y="315936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Sketches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FFA6309-4D82-FF4B-9A67-302B26DE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82" y="2830587"/>
            <a:ext cx="472986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23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Aggregation on space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Aggregation on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time&amp;dimension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Aggregation on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18000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Different dimensions have different rules!</a:t>
                </a:r>
              </a:p>
              <a:p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Now we only need to focus on min-granularity</a:t>
                </a:r>
              </a:p>
              <a:p>
                <a:pPr lvl="1"/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Min-granularity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:r>
                  <a:rPr kumimoji="1" lang="en-US" altLang="zh-CN" dirty="0" err="1">
                    <a:latin typeface="Times New Roman" charset="0"/>
                    <a:ea typeface="Times New Roman" charset="0"/>
                    <a:cs typeface="Times New Roman" charset="0"/>
                  </a:rPr>
                  <a:t>srcIP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kumimoji="1" lang="en-US" altLang="zh-CN" dirty="0" err="1">
                    <a:latin typeface="Times New Roman" charset="0"/>
                    <a:ea typeface="Times New Roman" charset="0"/>
                    <a:cs typeface="Times New Roman" charset="0"/>
                  </a:rPr>
                  <a:t>dstIP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First work?</a:t>
                </a:r>
              </a:p>
              <a:p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18000"/>
              </a:xfrm>
              <a:blipFill>
                <a:blip r:embed="rId2"/>
                <a:stretch>
                  <a:fillRect l="-1086" t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26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5397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680466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76652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76652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8363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14115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14115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75601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75601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82584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130645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130645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844518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844518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51761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756011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75601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82584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130645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130645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745502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745502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8153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120136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120136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822415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822415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1985266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1985266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54141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718849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78705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78705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85688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16168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16168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77654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77654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8463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151175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151175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846210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846210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536316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77654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776541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8463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151175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151175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766032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766032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835866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140666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140666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841116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841116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036503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036503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036503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036503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1985266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1985266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7713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48931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505966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754009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2216841" y="692893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41" y="692893"/>
                <a:ext cx="6765688" cy="36933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54141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53446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54497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550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846210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846210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839262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839262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849772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849772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855530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855530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73170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72992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034727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023649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034727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023649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023649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034727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023649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034727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500576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254209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3057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300363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299923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496940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12238F0-9E00-294F-A1F3-280922A81D94}"/>
              </a:ext>
            </a:extLst>
          </p:cNvPr>
          <p:cNvSpPr/>
          <p:nvPr/>
        </p:nvSpPr>
        <p:spPr>
          <a:xfrm>
            <a:off x="922795" y="4727505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4B24A9D9-E4D8-3C4B-BEA3-0CE9BD6E9D60}"/>
              </a:ext>
            </a:extLst>
          </p:cNvPr>
          <p:cNvSpPr/>
          <p:nvPr/>
        </p:nvSpPr>
        <p:spPr>
          <a:xfrm>
            <a:off x="1974212" y="4722602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0EE20BE0-E643-054C-91B3-2A2772C51A54}"/>
              </a:ext>
            </a:extLst>
          </p:cNvPr>
          <p:cNvSpPr/>
          <p:nvPr/>
        </p:nvSpPr>
        <p:spPr>
          <a:xfrm>
            <a:off x="3460253" y="4733214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9DCC8D6A-29B9-5548-BC91-20C16D487B72}"/>
              </a:ext>
            </a:extLst>
          </p:cNvPr>
          <p:cNvSpPr/>
          <p:nvPr/>
        </p:nvSpPr>
        <p:spPr>
          <a:xfrm>
            <a:off x="4524922" y="4728311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FA35BACA-C677-BF43-82EA-50B381A147AB}"/>
              </a:ext>
            </a:extLst>
          </p:cNvPr>
          <p:cNvSpPr/>
          <p:nvPr/>
        </p:nvSpPr>
        <p:spPr>
          <a:xfrm>
            <a:off x="6327781" y="4721729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68F4F5A0-FB26-374F-B39C-25D6706D3E6B}"/>
              </a:ext>
            </a:extLst>
          </p:cNvPr>
          <p:cNvSpPr/>
          <p:nvPr/>
        </p:nvSpPr>
        <p:spPr>
          <a:xfrm>
            <a:off x="7379198" y="4716826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FB626263-0FDE-B747-8EC8-75F23486501A}"/>
              </a:ext>
            </a:extLst>
          </p:cNvPr>
          <p:cNvSpPr/>
          <p:nvPr/>
        </p:nvSpPr>
        <p:spPr>
          <a:xfrm>
            <a:off x="8865239" y="4727438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C50DADA-A90F-3445-8F73-8D6FDEDAA6B6}"/>
              </a:ext>
            </a:extLst>
          </p:cNvPr>
          <p:cNvSpPr/>
          <p:nvPr/>
        </p:nvSpPr>
        <p:spPr>
          <a:xfrm>
            <a:off x="9929908" y="4722535"/>
            <a:ext cx="697355" cy="52035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5E67E9BE-9CCC-2048-AA52-191FE6DC6DCA}"/>
              </a:ext>
            </a:extLst>
          </p:cNvPr>
          <p:cNvSpPr/>
          <p:nvPr/>
        </p:nvSpPr>
        <p:spPr>
          <a:xfrm>
            <a:off x="894904" y="3401138"/>
            <a:ext cx="1744678" cy="53271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286403B1-728A-8343-9120-0DACF92EDEEF}"/>
              </a:ext>
            </a:extLst>
          </p:cNvPr>
          <p:cNvSpPr/>
          <p:nvPr/>
        </p:nvSpPr>
        <p:spPr>
          <a:xfrm>
            <a:off x="3446740" y="3407624"/>
            <a:ext cx="1744678" cy="53271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E03D2E1C-CCE1-4047-8F01-87C955996956}"/>
              </a:ext>
            </a:extLst>
          </p:cNvPr>
          <p:cNvSpPr/>
          <p:nvPr/>
        </p:nvSpPr>
        <p:spPr>
          <a:xfrm>
            <a:off x="6331014" y="3427846"/>
            <a:ext cx="1744678" cy="53271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DB5503F7-EC26-1841-B562-38C268E591AD}"/>
              </a:ext>
            </a:extLst>
          </p:cNvPr>
          <p:cNvSpPr/>
          <p:nvPr/>
        </p:nvSpPr>
        <p:spPr>
          <a:xfrm>
            <a:off x="8882585" y="3422198"/>
            <a:ext cx="1744678" cy="53271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DB04933D-7ADA-AF45-8056-516F2DA9C5D2}"/>
              </a:ext>
            </a:extLst>
          </p:cNvPr>
          <p:cNvSpPr/>
          <p:nvPr/>
        </p:nvSpPr>
        <p:spPr>
          <a:xfrm>
            <a:off x="1880511" y="1625966"/>
            <a:ext cx="7717309" cy="520203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Aggregation on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Time&amp;Traffic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1FF7A50-ABEB-C248-A6F8-99C96B05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1559"/>
              </p:ext>
            </p:extLst>
          </p:nvPr>
        </p:nvGraphicFramePr>
        <p:xfrm>
          <a:off x="1277241" y="3003632"/>
          <a:ext cx="9302836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15528">
                  <a:extLst>
                    <a:ext uri="{9D8B030D-6E8A-4147-A177-3AD203B41FA5}">
                      <a16:colId xmlns:a16="http://schemas.microsoft.com/office/drawing/2014/main" val="83679547"/>
                    </a:ext>
                  </a:extLst>
                </a:gridCol>
                <a:gridCol w="2409093">
                  <a:extLst>
                    <a:ext uri="{9D8B030D-6E8A-4147-A177-3AD203B41FA5}">
                      <a16:colId xmlns:a16="http://schemas.microsoft.com/office/drawing/2014/main" val="2399002549"/>
                    </a:ext>
                  </a:extLst>
                </a:gridCol>
                <a:gridCol w="269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769">
                  <a:extLst>
                    <a:ext uri="{9D8B030D-6E8A-4147-A177-3AD203B41FA5}">
                      <a16:colId xmlns:a16="http://schemas.microsoft.com/office/drawing/2014/main" val="333574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SrcIP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(0x)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DstIP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(0x)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[00:10, 00:20]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[00:20, 00:30]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32091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[00:10, 00:20]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[00:20, 00:30]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1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[01:10, 01:20]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541927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4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[00:40, 00:50]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201868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50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[00:20, 00:30]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6399"/>
                  </a:ext>
                </a:extLst>
              </a:tr>
            </a:tbl>
          </a:graphicData>
        </a:graphic>
      </p:graphicFrame>
      <p:sp>
        <p:nvSpPr>
          <p:cNvPr id="7" name="圆角矩形 6">
            <a:extLst>
              <a:ext uri="{FF2B5EF4-FFF2-40B4-BE49-F238E27FC236}">
                <a16:creationId xmlns:a16="http://schemas.microsoft.com/office/drawing/2014/main" id="{DC643233-075E-9F46-8970-1E42EB1E7972}"/>
              </a:ext>
            </a:extLst>
          </p:cNvPr>
          <p:cNvSpPr/>
          <p:nvPr/>
        </p:nvSpPr>
        <p:spPr>
          <a:xfrm>
            <a:off x="4096312" y="3462749"/>
            <a:ext cx="774870" cy="318089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095E0C5-28F5-8B43-BA24-8E120110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8684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GROUP BY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dimensions of traffic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WHERE time in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dimensions of time</a:t>
            </a:r>
          </a:p>
        </p:txBody>
      </p:sp>
    </p:spTree>
    <p:extLst>
      <p:ext uri="{BB962C8B-B14F-4D97-AF65-F5344CB8AC3E}">
        <p14:creationId xmlns:p14="http://schemas.microsoft.com/office/powerpoint/2010/main" val="359856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4.4 Application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Overall traffic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Heavy traffic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0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Backup Slides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define the “min-granularity dimension”</a:t>
            </a: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2840354" y="38190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App1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58671" y="1309281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58671" y="4110032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5986473" y="3800477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65905" y="4833527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sketch</a:t>
            </a:r>
          </a:p>
        </p:txBody>
      </p:sp>
      <p:sp>
        <p:nvSpPr>
          <p:cNvPr id="21" name="矩形 20"/>
          <p:cNvSpPr/>
          <p:nvPr/>
        </p:nvSpPr>
        <p:spPr>
          <a:xfrm flipH="1">
            <a:off x="244673" y="2110151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traffic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8880"/>
              </p:ext>
            </p:extLst>
          </p:nvPr>
        </p:nvGraphicFramePr>
        <p:xfrm>
          <a:off x="2928381" y="5067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5444"/>
              </p:ext>
            </p:extLst>
          </p:nvPr>
        </p:nvGraphicFramePr>
        <p:xfrm>
          <a:off x="2914093" y="5740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cxnSp>
        <p:nvCxnSpPr>
          <p:cNvPr id="27" name="直线连接符 26"/>
          <p:cNvCxnSpPr/>
          <p:nvPr/>
        </p:nvCxnSpPr>
        <p:spPr>
          <a:xfrm flipH="1">
            <a:off x="4942522" y="4555653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983251" y="4571108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278883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</a:p>
        </p:txBody>
      </p:sp>
      <p:sp>
        <p:nvSpPr>
          <p:cNvPr id="31" name="矩形 30"/>
          <p:cNvSpPr/>
          <p:nvPr/>
        </p:nvSpPr>
        <p:spPr>
          <a:xfrm flipH="1">
            <a:off x="481157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6825715" y="445603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3</a:t>
            </a:r>
          </a:p>
        </p:txBody>
      </p:sp>
      <p:sp>
        <p:nvSpPr>
          <p:cNvPr id="38" name="矩形 37"/>
          <p:cNvSpPr/>
          <p:nvPr/>
        </p:nvSpPr>
        <p:spPr>
          <a:xfrm flipH="1">
            <a:off x="4650096" y="379015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App2</a:t>
            </a:r>
          </a:p>
        </p:txBody>
      </p:sp>
      <p:sp>
        <p:nvSpPr>
          <p:cNvPr id="39" name="矩形 38"/>
          <p:cNvSpPr/>
          <p:nvPr/>
        </p:nvSpPr>
        <p:spPr>
          <a:xfrm flipH="1">
            <a:off x="6484914" y="38157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App3</a:t>
            </a: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21466" y="2312782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H="1">
            <a:off x="2211588" y="231904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898391" y="1603502"/>
            <a:ext cx="2646149" cy="622303"/>
            <a:chOff x="7860009" y="2202820"/>
            <a:chExt cx="2729905" cy="1166484"/>
          </a:xfrm>
        </p:grpSpPr>
        <p:sp>
          <p:nvSpPr>
            <p:cNvPr id="48" name="圆角矩形 47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1</a:t>
              </a:r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7860076" y="2292251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532306" y="1599988"/>
            <a:ext cx="2646149" cy="622303"/>
            <a:chOff x="7860009" y="2202820"/>
            <a:chExt cx="2729905" cy="1166484"/>
          </a:xfrm>
        </p:grpSpPr>
        <p:sp>
          <p:nvSpPr>
            <p:cNvPr id="52" name="圆角矩形 5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2</a:t>
              </a:r>
            </a:p>
          </p:txBody>
        </p:sp>
      </p:grpSp>
      <p:sp>
        <p:nvSpPr>
          <p:cNvPr id="54" name="矩形 53"/>
          <p:cNvSpPr/>
          <p:nvPr/>
        </p:nvSpPr>
        <p:spPr>
          <a:xfrm flipH="1">
            <a:off x="7576835" y="2328586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grpSp>
        <p:nvGrpSpPr>
          <p:cNvPr id="55" name="组 54"/>
          <p:cNvGrpSpPr/>
          <p:nvPr/>
        </p:nvGrpSpPr>
        <p:grpSpPr>
          <a:xfrm>
            <a:off x="2466438" y="3039083"/>
            <a:ext cx="7188743" cy="622303"/>
            <a:chOff x="7860009" y="2202820"/>
            <a:chExt cx="2729905" cy="1166484"/>
          </a:xfrm>
        </p:grpSpPr>
        <p:sp>
          <p:nvSpPr>
            <p:cNvPr id="56" name="圆角矩形 55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Result of min-granularity dimension</a:t>
              </a:r>
            </a:p>
          </p:txBody>
        </p:sp>
      </p:grpSp>
      <p:cxnSp>
        <p:nvCxnSpPr>
          <p:cNvPr id="58" name="直线箭头连接符 57"/>
          <p:cNvCxnSpPr/>
          <p:nvPr/>
        </p:nvCxnSpPr>
        <p:spPr>
          <a:xfrm flipH="1" flipV="1">
            <a:off x="4205304" y="948889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 flipV="1">
            <a:off x="7860076" y="943995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049433" y="1004894"/>
            <a:ext cx="0" cy="1812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9500372" y="4289245"/>
            <a:ext cx="1958212" cy="963679"/>
            <a:chOff x="7877334" y="2202820"/>
            <a:chExt cx="2729905" cy="1166484"/>
          </a:xfrm>
        </p:grpSpPr>
        <p:sp>
          <p:nvSpPr>
            <p:cNvPr id="69" name="圆角矩形 68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877334" y="2232711"/>
              <a:ext cx="2729905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 flipV="1">
            <a:off x="8827290" y="4721934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IP: 5-tuples,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prefix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58EBF-2539-634B-85FC-B9C572A3499C}"/>
              </a:ext>
            </a:extLst>
          </p:cNvPr>
          <p:cNvSpPr txBox="1"/>
          <p:nvPr/>
        </p:nvSpPr>
        <p:spPr>
          <a:xfrm>
            <a:off x="546830" y="4412430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C7C1B56-8B3D-A44E-8172-71C68942FBD1}"/>
              </a:ext>
            </a:extLst>
          </p:cNvPr>
          <p:cNvCxnSpPr/>
          <p:nvPr/>
        </p:nvCxnSpPr>
        <p:spPr>
          <a:xfrm flipV="1">
            <a:off x="3575783" y="4883917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73121EF-704E-254B-B640-5439FC98B9EE}"/>
              </a:ext>
            </a:extLst>
          </p:cNvPr>
          <p:cNvSpPr txBox="1"/>
          <p:nvPr/>
        </p:nvSpPr>
        <p:spPr>
          <a:xfrm>
            <a:off x="4061558" y="4412430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F568BA4-6E89-C24F-9AFB-B59E56E7ABFE}"/>
              </a:ext>
            </a:extLst>
          </p:cNvPr>
          <p:cNvCxnSpPr/>
          <p:nvPr/>
        </p:nvCxnSpPr>
        <p:spPr>
          <a:xfrm flipV="1">
            <a:off x="6148078" y="3534145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FE86C65-0FAF-1C49-B7FB-052FD05D047D}"/>
              </a:ext>
            </a:extLst>
          </p:cNvPr>
          <p:cNvSpPr txBox="1"/>
          <p:nvPr/>
        </p:nvSpPr>
        <p:spPr>
          <a:xfrm rot="20370134">
            <a:off x="6009419" y="359912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A3EB1A-956E-FC47-96F1-E33E2A130A0C}"/>
              </a:ext>
            </a:extLst>
          </p:cNvPr>
          <p:cNvSpPr txBox="1"/>
          <p:nvPr/>
        </p:nvSpPr>
        <p:spPr>
          <a:xfrm>
            <a:off x="9040205" y="3246366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FB34B2-B61A-9D4E-99F8-9DBE06575306}"/>
              </a:ext>
            </a:extLst>
          </p:cNvPr>
          <p:cNvSpPr txBox="1"/>
          <p:nvPr/>
        </p:nvSpPr>
        <p:spPr>
          <a:xfrm>
            <a:off x="9040205" y="4098158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E1632E6-B309-0A41-8412-C07630AA4DCB}"/>
              </a:ext>
            </a:extLst>
          </p:cNvPr>
          <p:cNvCxnSpPr/>
          <p:nvPr/>
        </p:nvCxnSpPr>
        <p:spPr>
          <a:xfrm flipV="1">
            <a:off x="6185624" y="4431027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41AC3B0-004F-264B-B81B-6FFC07FCF15A}"/>
              </a:ext>
            </a:extLst>
          </p:cNvPr>
          <p:cNvSpPr txBox="1"/>
          <p:nvPr/>
        </p:nvSpPr>
        <p:spPr>
          <a:xfrm rot="21098772">
            <a:off x="6125157" y="4201752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FB17241-F894-5348-AA37-9ABC6CA3FE5A}"/>
              </a:ext>
            </a:extLst>
          </p:cNvPr>
          <p:cNvCxnSpPr/>
          <p:nvPr/>
        </p:nvCxnSpPr>
        <p:spPr>
          <a:xfrm>
            <a:off x="6168961" y="5241814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AF388A3-2513-E440-A1A2-F0EDC4A506F0}"/>
              </a:ext>
            </a:extLst>
          </p:cNvPr>
          <p:cNvSpPr txBox="1"/>
          <p:nvPr/>
        </p:nvSpPr>
        <p:spPr>
          <a:xfrm rot="1014957">
            <a:off x="6073711" y="522337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133.97.100.***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3102BE-2B0C-934B-83B5-92059D9C39BF}"/>
              </a:ext>
            </a:extLst>
          </p:cNvPr>
          <p:cNvSpPr txBox="1"/>
          <p:nvPr/>
        </p:nvSpPr>
        <p:spPr>
          <a:xfrm>
            <a:off x="8691562" y="5788680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IP prefix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A3ADE0-E0A7-0E41-AF21-8F60147861CF}"/>
              </a:ext>
            </a:extLst>
          </p:cNvPr>
          <p:cNvSpPr txBox="1"/>
          <p:nvPr/>
        </p:nvSpPr>
        <p:spPr>
          <a:xfrm rot="16200000">
            <a:off x="9899305" y="4932682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Sketches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(Multiple measurement nodes)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Why need aggregation?</a:t>
            </a:r>
          </a:p>
          <a:p>
            <a:pPr lvl="2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Multi-path</a:t>
            </a:r>
          </a:p>
          <a:p>
            <a:pPr lvl="2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Not know path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up results</a:t>
            </a: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Complex aggregation rule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different rules for different dimensions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mainly designed for single point measurement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Min-granularity aggregation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812A857-432D-CF49-93D9-305BE0EE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36" y="2830587"/>
            <a:ext cx="472986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52692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52692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3385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Measurement on 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>
                <a:blip r:embed="rId3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0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369842" y="3076303"/>
            <a:ext cx="4969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Count/CM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6553949" y="3076303"/>
            <a:ext cx="4969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939462" y="333922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8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617</Words>
  <Application>Microsoft Macintosh PowerPoint</Application>
  <PresentationFormat>宽屏</PresentationFormat>
  <Paragraphs>227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DengXian</vt:lpstr>
      <vt:lpstr>DengXian</vt:lpstr>
      <vt:lpstr>等线 Light</vt:lpstr>
      <vt:lpstr>Arial</vt:lpstr>
      <vt:lpstr>Cambria Math</vt:lpstr>
      <vt:lpstr>Times New Roman</vt:lpstr>
      <vt:lpstr>Office 主题​​</vt:lpstr>
      <vt:lpstr>High Accuracy Measurement over Multiple Dimensions</vt:lpstr>
      <vt:lpstr>Large scale Deployment</vt:lpstr>
      <vt:lpstr>Multiple Dimensions</vt:lpstr>
      <vt:lpstr>Multiple Sketches</vt:lpstr>
      <vt:lpstr>Space</vt:lpstr>
      <vt:lpstr>Limitations</vt:lpstr>
      <vt:lpstr>1.2 Our solution</vt:lpstr>
      <vt:lpstr>PowerPoint 演示文稿</vt:lpstr>
      <vt:lpstr>1.2 Our solution</vt:lpstr>
      <vt:lpstr>Aggregation-friendly</vt:lpstr>
      <vt:lpstr>Subset-Sum Estimation</vt:lpstr>
      <vt:lpstr>Our solution</vt:lpstr>
      <vt:lpstr>3 Overview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Aggregation on Space</vt:lpstr>
      <vt:lpstr>PowerPoint 演示文稿</vt:lpstr>
      <vt:lpstr>Aggregation on Time&amp;Traffic</vt:lpstr>
      <vt:lpstr>4.4 Application</vt:lpstr>
      <vt:lpstr>Platforms</vt:lpstr>
      <vt:lpstr>Backup Slides</vt:lpstr>
      <vt:lpstr>PowerPoint 演示文稿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Yinda Zhang</cp:lastModifiedBy>
  <cp:revision>81</cp:revision>
  <dcterms:created xsi:type="dcterms:W3CDTF">2020-11-02T04:03:44Z</dcterms:created>
  <dcterms:modified xsi:type="dcterms:W3CDTF">2020-12-09T08:19:02Z</dcterms:modified>
</cp:coreProperties>
</file>