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5" r:id="rId3"/>
    <p:sldId id="290" r:id="rId4"/>
    <p:sldId id="276" r:id="rId5"/>
    <p:sldId id="291" r:id="rId6"/>
    <p:sldId id="292" r:id="rId7"/>
    <p:sldId id="293" r:id="rId8"/>
    <p:sldId id="310" r:id="rId9"/>
    <p:sldId id="294" r:id="rId10"/>
    <p:sldId id="295" r:id="rId11"/>
    <p:sldId id="313" r:id="rId12"/>
    <p:sldId id="297" r:id="rId13"/>
    <p:sldId id="314" r:id="rId14"/>
    <p:sldId id="316" r:id="rId15"/>
    <p:sldId id="298" r:id="rId16"/>
    <p:sldId id="317" r:id="rId17"/>
    <p:sldId id="299" r:id="rId18"/>
    <p:sldId id="300" r:id="rId19"/>
    <p:sldId id="311" r:id="rId20"/>
    <p:sldId id="301" r:id="rId21"/>
    <p:sldId id="305" r:id="rId22"/>
    <p:sldId id="306" r:id="rId23"/>
    <p:sldId id="272" r:id="rId24"/>
    <p:sldId id="266" r:id="rId25"/>
    <p:sldId id="307" r:id="rId26"/>
    <p:sldId id="308" r:id="rId27"/>
    <p:sldId id="286" r:id="rId28"/>
    <p:sldId id="312" r:id="rId29"/>
    <p:sldId id="284" r:id="rId30"/>
    <p:sldId id="303" r:id="rId31"/>
    <p:sldId id="309" r:id="rId32"/>
    <p:sldId id="270" r:id="rId33"/>
    <p:sldId id="26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83571"/>
  </p:normalViewPr>
  <p:slideViewPr>
    <p:cSldViewPr snapToGrid="0" snapToObjects="1">
      <p:cViewPr varScale="1">
        <p:scale>
          <a:sx n="85" d="100"/>
          <a:sy n="85"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BFD08-264E-BC42-B31A-43C170E46D22}" type="datetimeFigureOut">
              <a:rPr kumimoji="1" lang="zh-CN" altLang="en-US" smtClean="0"/>
              <a:t>2020/11/24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FF701-B92C-4D41-B563-57A0FAD928F8}" type="slidenum">
              <a:rPr kumimoji="1" lang="zh-CN" altLang="en-US" smtClean="0"/>
              <a:t>‹#›</a:t>
            </a:fld>
            <a:endParaRPr kumimoji="1" lang="zh-CN" altLang="en-US"/>
          </a:p>
        </p:txBody>
      </p:sp>
    </p:spTree>
    <p:extLst>
      <p:ext uri="{BB962C8B-B14F-4D97-AF65-F5344CB8AC3E}">
        <p14:creationId xmlns:p14="http://schemas.microsoft.com/office/powerpoint/2010/main" val="93497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Network measurement provides important support for the upper network services, such as flow scheduling, load balancing, and anomaly detection. Due to the challenges of high throughput and limited resources in network measurement, the sketch-based algorithm, which can achieve high accuracy under such constraints, is widely accepted and used on many different tasks.</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a:t>
            </a:fld>
            <a:endParaRPr kumimoji="1" lang="zh-CN" altLang="en-US"/>
          </a:p>
        </p:txBody>
      </p:sp>
    </p:spTree>
    <p:extLst>
      <p:ext uri="{BB962C8B-B14F-4D97-AF65-F5344CB8AC3E}">
        <p14:creationId xmlns:p14="http://schemas.microsoft.com/office/powerpoint/2010/main" val="211023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Because of the diversity of applications, they often need different dimensions of measurement. However, prior sketch-based algorithms fail to keep their superiority when they measure over multiple dimensions. In this paper, we divide the dimensions into two categories and introduce them separately.</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a:t>
            </a:fld>
            <a:endParaRPr kumimoji="1" lang="zh-CN" altLang="en-US"/>
          </a:p>
        </p:txBody>
      </p:sp>
    </p:spTree>
    <p:extLst>
      <p:ext uri="{BB962C8B-B14F-4D97-AF65-F5344CB8AC3E}">
        <p14:creationId xmlns:p14="http://schemas.microsoft.com/office/powerpoint/2010/main" val="154687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first kind of dimensions are Dimensions of traffic. For SYN-flood or DDoS detection, the dimension of traffic may be the destination IP address. For finding heavy hitter flows, the dimension of traffic may be the IP 5-tuples. For finding hierarchical heavy hitters, the dimension of traffic may be the IP prefix. Different applications often need different dimensions of traffic.</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4</a:t>
            </a:fld>
            <a:endParaRPr kumimoji="1" lang="zh-CN" altLang="en-US"/>
          </a:p>
        </p:txBody>
      </p:sp>
    </p:spTree>
    <p:extLst>
      <p:ext uri="{BB962C8B-B14F-4D97-AF65-F5344CB8AC3E}">
        <p14:creationId xmlns:p14="http://schemas.microsoft.com/office/powerpoint/2010/main" val="1642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Prior sketch-based algorithms often build one sketch for each dimension.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5</a:t>
            </a:fld>
            <a:endParaRPr kumimoji="1" lang="zh-CN" altLang="en-US"/>
          </a:p>
        </p:txBody>
      </p:sp>
    </p:spTree>
    <p:extLst>
      <p:ext uri="{BB962C8B-B14F-4D97-AF65-F5344CB8AC3E}">
        <p14:creationId xmlns:p14="http://schemas.microsoft.com/office/powerpoint/2010/main" val="124826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such a way, we may need more memory, and the throughput may also decrease because each packet has to pass multiple sketches. This problem will be more serious when we cannot know the dimensions needed by applications in advance, because we have to measure all possible dimensions needed.</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6</a:t>
            </a:fld>
            <a:endParaRPr kumimoji="1" lang="zh-CN" altLang="en-US"/>
          </a:p>
        </p:txBody>
      </p:sp>
    </p:spTree>
    <p:extLst>
      <p:ext uri="{BB962C8B-B14F-4D97-AF65-F5344CB8AC3E}">
        <p14:creationId xmlns:p14="http://schemas.microsoft.com/office/powerpoint/2010/main" val="53703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mean/median</a:t>
            </a:r>
          </a:p>
          <a:p>
            <a:pPr marL="228600" indent="-228600">
              <a:buAutoNum type="arabicPeriod"/>
            </a:pPr>
            <a:r>
              <a:rPr kumimoji="1" lang="en-US" altLang="zh-CN" dirty="0"/>
              <a:t>Packet</a:t>
            </a:r>
            <a:r>
              <a:rPr kumimoji="1" lang="en-US" altLang="zh-CN" baseline="0" dirty="0"/>
              <a:t> loss</a:t>
            </a:r>
          </a:p>
          <a:p>
            <a:pPr marL="228600" indent="-228600">
              <a:buAutoNum type="arabicPeriod"/>
            </a:pPr>
            <a:r>
              <a:rPr kumimoji="1" lang="en-US" altLang="zh-CN" baseline="0"/>
              <a:t>Recovery information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27</a:t>
            </a:fld>
            <a:endParaRPr kumimoji="1" lang="zh-CN" altLang="en-US"/>
          </a:p>
        </p:txBody>
      </p:sp>
    </p:spTree>
    <p:extLst>
      <p:ext uri="{BB962C8B-B14F-4D97-AF65-F5344CB8AC3E}">
        <p14:creationId xmlns:p14="http://schemas.microsoft.com/office/powerpoint/2010/main" val="206297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35C22D-35E4-B947-ADF6-00125DADBB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C7849677-9272-9045-869B-295E7EF5A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368DF367-ED9B-5746-B0DB-6BC688C78B0F}"/>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C95FA25B-82CF-364D-883D-806810765D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ACB9917D-1E0D-5348-BE09-E2A0BFCB63B3}"/>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338875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C143AC-22CA-C44B-B2AB-6AB4ECB2F8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2CE0FE40-A78B-BA46-8E48-3D5CEC66A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18037842-4350-9646-ACB3-7E89E135C079}"/>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21FE0005-1CE3-3C4D-A396-67FC1762A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7A546223-2353-C141-93DA-8CE94DB6145A}"/>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3601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D7ABA00-7C40-6C42-827C-3F6D047E76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6FC0E22B-A826-8249-AD03-05CBE4D4F5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8BDC99DB-BF84-2440-9025-EDB9245A81D0}"/>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123A4B03-8DB6-AE4D-AE5E-7D701C685B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EA39382E-8860-074D-AEAD-7DE3AB585A55}"/>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0272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9B5FA4-7E9B-254B-9E92-AE1F02C8AD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4F40916E-4FE9-BA4C-AD1E-81E267306DD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0A5F10E4-5A96-C547-AD3B-E023F7B0FFE4}"/>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1038B965-1852-B649-BBB8-AD8AD68DE2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2DC077C2-15DD-D94C-8BD5-5B06DB9BB5B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5358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04CA93-C440-E44B-929C-C731C17C9A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C2CE085-CBDA-0041-8BD8-5C7C11AB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D3D438EC-A47D-534B-89A1-F96DEF065E22}"/>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E2A01CED-D50C-0A4E-ACB9-ED71CDB530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608820B1-E6CD-3A40-AD12-49AB8F2F341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1850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6F6C51-419C-E948-ACA0-593488FF4B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2806FD09-7B14-6F4A-B0D0-D3C1908DC9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xmlns="" id="{CBCD2F04-6605-8342-B3B1-6B26C814F26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xmlns="" id="{D630F77F-F5C1-B142-90CC-2715570E4A35}"/>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a16="http://schemas.microsoft.com/office/drawing/2014/main" xmlns="" id="{53480D62-37C1-B546-BFBD-9A7068FF74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A752A4C7-74AF-E24E-87E2-D895B0C8B369}"/>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93599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D3590A-D582-0F4E-B1CF-3F6E4ABC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0B8A6F64-6571-FE4F-BC4E-B79B41D9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xmlns="" id="{A46F58F7-70E6-2642-ABF3-5292F2DEE2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xmlns="" id="{2619888D-CB40-7A45-A2C4-4E71D62E3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314E1B5F-168A-B64E-9A36-4834AD7263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68FF3CEC-F3A0-B44C-9FDD-A9B6C94FEDC7}"/>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8" name="页脚占位符 7">
            <a:extLst>
              <a:ext uri="{FF2B5EF4-FFF2-40B4-BE49-F238E27FC236}">
                <a16:creationId xmlns:a16="http://schemas.microsoft.com/office/drawing/2014/main" xmlns="" id="{DFB9A91A-D2B2-434C-A86D-A18C6A5137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5E5B93DB-94F5-B542-8562-5151BE94069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81624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DE0189-037D-7147-98FE-2D3816DB31B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0A176BEA-B3F7-1D46-A411-498314E974C2}"/>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4" name="页脚占位符 3">
            <a:extLst>
              <a:ext uri="{FF2B5EF4-FFF2-40B4-BE49-F238E27FC236}">
                <a16:creationId xmlns:a16="http://schemas.microsoft.com/office/drawing/2014/main" xmlns="" id="{7E4C4F3C-0760-694A-AAE0-153A1B3E3D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2A02855C-8F2E-A647-AC5A-5C43FAC63511}"/>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70332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4312BF6-3CD2-1E48-94A9-96F34741B863}"/>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3" name="页脚占位符 2">
            <a:extLst>
              <a:ext uri="{FF2B5EF4-FFF2-40B4-BE49-F238E27FC236}">
                <a16:creationId xmlns:a16="http://schemas.microsoft.com/office/drawing/2014/main" xmlns="" id="{9704A619-3C17-9945-B8C5-D79D7BE5CC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E442E965-5329-4342-8424-A8DA6D799814}"/>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9686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38F93F-58B0-7644-8826-EC2948B9A9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49A0F107-0617-BA4C-8489-935713766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xmlns="" id="{42A58D66-581F-6B4B-961F-EB8D7E00F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6D86423E-9276-7C46-996D-2263741E19F5}"/>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a16="http://schemas.microsoft.com/office/drawing/2014/main" xmlns="" id="{21F9D0CC-C2F1-EE4F-9D55-B761FD19F8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9B313841-DAE9-5947-B754-BE08D39E1A5D}"/>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6370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B5E492-CE83-B94A-9FEC-A5781417B2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8497E7EE-B2A3-574C-B9F7-C2875C2D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8CB45320-992F-5144-A284-DFDDD157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4E95632B-AF60-B049-90F6-18FC1451FEB3}"/>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a16="http://schemas.microsoft.com/office/drawing/2014/main" xmlns="" id="{27E06FA0-7780-C848-8308-56B582A101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C35BD731-F1EE-5D4D-B6C8-B881BDFF5EDF}"/>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87133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FA6199F-BF2D-3C42-894C-2A6C4DF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3864098E-C20A-0F46-8DF5-10DAF8956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A014F0AA-AC9D-434A-8858-F3D6141B7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5C88CA23-A82A-2A41-B189-ACC6426E7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9A690401-9402-154A-8E10-3254E10D5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42687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170.png"/><Relationship Id="rId7" Type="http://schemas.openxmlformats.org/officeDocument/2006/relationships/image" Target="../media/image50.png"/><Relationship Id="rId8" Type="http://schemas.openxmlformats.org/officeDocument/2006/relationships/image" Target="../media/image190.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B7F225-D82E-EA49-AECB-7F06CB70B93F}"/>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High Accuracy Measurement over Multiple Dimensions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xmlns="" id="{6D7C3E0B-2C67-534D-BB94-2B746F85455E}"/>
              </a:ext>
            </a:extLst>
          </p:cNvPr>
          <p:cNvSpPr>
            <a:spLocks noGrp="1"/>
          </p:cNvSpPr>
          <p:nvPr>
            <p:ph type="subTitle" idx="1"/>
          </p:nvPr>
        </p:nvSpPr>
        <p:spPr>
          <a:xfrm>
            <a:off x="1524000" y="3801734"/>
            <a:ext cx="9144000" cy="843838"/>
          </a:xfrm>
        </p:spPr>
        <p:txBody>
          <a:bodyPr/>
          <a:lstStyle/>
          <a:p>
            <a:r>
              <a:rPr kumimoji="1" lang="en-US" altLang="zh-CN" dirty="0" err="1">
                <a:latin typeface="Times New Roman" panose="02020603050405020304" pitchFamily="18" charset="0"/>
                <a:cs typeface="Times New Roman" panose="02020603050405020304" pitchFamily="18" charset="0"/>
              </a:rPr>
              <a:t>Yinda</a:t>
            </a:r>
            <a:r>
              <a:rPr kumimoji="1" lang="en-US" altLang="zh-CN" dirty="0">
                <a:latin typeface="Times New Roman" panose="02020603050405020304" pitchFamily="18" charset="0"/>
                <a:cs typeface="Times New Roman" panose="02020603050405020304" pitchFamily="18" charset="0"/>
              </a:rPr>
              <a:t> Zhang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Count-Min &amp; Count sketch are not aggregation friendly</a:t>
            </a:r>
          </a:p>
          <a:p>
            <a:pPr lvl="1"/>
            <a:r>
              <a:rPr kumimoji="1" lang="en-US" altLang="zh-CN" dirty="0">
                <a:latin typeface="Times New Roman" charset="0"/>
                <a:ea typeface="Times New Roman" charset="0"/>
                <a:cs typeface="Times New Roman" charset="0"/>
              </a:rPr>
              <a:t>mainly designed for single dimension</a:t>
            </a:r>
          </a:p>
          <a:p>
            <a:r>
              <a:rPr kumimoji="1" lang="en-US" altLang="zh-CN" dirty="0">
                <a:latin typeface="Times New Roman" charset="0"/>
                <a:ea typeface="Times New Roman" charset="0"/>
                <a:cs typeface="Times New Roman" charset="0"/>
              </a:rPr>
              <a:t>Error</a:t>
            </a:r>
            <a:r>
              <a:rPr kumimoji="1" lang="zh-CN" altLang="en-US"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sum size of traffic pass each sketch</a:t>
            </a:r>
          </a:p>
          <a:p>
            <a:pPr lvl="1"/>
            <a:r>
              <a:rPr kumimoji="1" lang="en-US" altLang="zh-CN" dirty="0">
                <a:latin typeface="Times New Roman" charset="0"/>
                <a:ea typeface="Times New Roman" charset="0"/>
                <a:cs typeface="Times New Roman" charset="0"/>
              </a:rPr>
              <a:t>Query in a wide range (do not know the exact range)</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46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Tree>
    <p:extLst>
      <p:ext uri="{BB962C8B-B14F-4D97-AF65-F5344CB8AC3E}">
        <p14:creationId xmlns:p14="http://schemas.microsoft.com/office/powerpoint/2010/main" val="2812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
        <p:nvSpPr>
          <p:cNvPr id="4" name="标题 1">
            <a:extLst>
              <a:ext uri="{FF2B5EF4-FFF2-40B4-BE49-F238E27FC236}">
                <a16:creationId xmlns:a16="http://schemas.microsoft.com/office/drawing/2014/main" xmlns="" id="{F0405D1C-A876-8341-918E-A5D66A83827F}"/>
              </a:ext>
            </a:extLst>
          </p:cNvPr>
          <p:cNvSpPr txBox="1">
            <a:spLocks/>
          </p:cNvSpPr>
          <p:nvPr/>
        </p:nvSpPr>
        <p:spPr>
          <a:xfrm>
            <a:off x="838200" y="3605212"/>
            <a:ext cx="10515600" cy="2571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dirty="0">
                <a:latin typeface="Times New Roman" panose="02020603050405020304" pitchFamily="18" charset="0"/>
                <a:cs typeface="Times New Roman" panose="02020603050405020304" pitchFamily="18" charset="0"/>
              </a:rPr>
              <a:t>M</a:t>
            </a:r>
            <a:r>
              <a:rPr kumimoji="1" lang="en-US" altLang="zh-CN" dirty="0">
                <a:latin typeface="Times New Roman" charset="0"/>
                <a:ea typeface="Times New Roman" charset="0"/>
                <a:cs typeface="Times New Roman" charset="0"/>
              </a:rPr>
              <a:t>in-granularity dimension already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contains enough information</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0889649"/>
              </p:ext>
            </p:extLst>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xmlns="" val="20000"/>
                    </a:ext>
                  </a:extLst>
                </a:gridCol>
                <a:gridCol w="4414838">
                  <a:extLst>
                    <a:ext uri="{9D8B030D-6E8A-4147-A177-3AD203B41FA5}">
                      <a16:colId xmlns:a16="http://schemas.microsoft.com/office/drawing/2014/main" xmlns="" val="20001"/>
                    </a:ext>
                  </a:extLst>
                </a:gridCol>
                <a:gridCol w="4445794">
                  <a:extLst>
                    <a:ext uri="{9D8B030D-6E8A-4147-A177-3AD203B41FA5}">
                      <a16:colId xmlns:a16="http://schemas.microsoft.com/office/drawing/2014/main" xmlns=""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34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xmlns="" val="20000"/>
                    </a:ext>
                  </a:extLst>
                </a:gridCol>
                <a:gridCol w="4414838">
                  <a:extLst>
                    <a:ext uri="{9D8B030D-6E8A-4147-A177-3AD203B41FA5}">
                      <a16:colId xmlns:a16="http://schemas.microsoft.com/office/drawing/2014/main" xmlns="" val="20001"/>
                    </a:ext>
                  </a:extLst>
                </a:gridCol>
                <a:gridCol w="4445794">
                  <a:extLst>
                    <a:ext uri="{9D8B030D-6E8A-4147-A177-3AD203B41FA5}">
                      <a16:colId xmlns:a16="http://schemas.microsoft.com/office/drawing/2014/main" xmlns=""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4" name="标题 1">
            <a:extLst>
              <a:ext uri="{FF2B5EF4-FFF2-40B4-BE49-F238E27FC236}">
                <a16:creationId xmlns:a16="http://schemas.microsoft.com/office/drawing/2014/main" xmlns="" id="{F0405D1C-A876-8341-918E-A5D66A83827F}"/>
              </a:ext>
            </a:extLst>
          </p:cNvPr>
          <p:cNvSpPr txBox="1">
            <a:spLocks/>
          </p:cNvSpPr>
          <p:nvPr/>
        </p:nvSpPr>
        <p:spPr>
          <a:xfrm>
            <a:off x="200025"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Count/CM </a:t>
            </a:r>
            <a:r>
              <a:rPr kumimoji="1" lang="en-US" altLang="zh-CN" sz="3600" dirty="0">
                <a:latin typeface="Times New Roman" panose="02020603050405020304" pitchFamily="18" charset="0"/>
                <a:cs typeface="Times New Roman" panose="02020603050405020304" pitchFamily="18" charset="0"/>
              </a:rPr>
              <a:t>Sketch</a:t>
            </a:r>
            <a:endParaRPr kumimoji="1" lang="zh-CN" altLang="en-US" sz="36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xmlns="" id="{F0405D1C-A876-8341-918E-A5D66A83827F}"/>
              </a:ext>
            </a:extLst>
          </p:cNvPr>
          <p:cNvSpPr txBox="1">
            <a:spLocks/>
          </p:cNvSpPr>
          <p:nvPr/>
        </p:nvSpPr>
        <p:spPr>
          <a:xfrm>
            <a:off x="6384132"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Aggregation-Friendly </a:t>
            </a:r>
            <a:r>
              <a:rPr kumimoji="1" lang="en-US" altLang="zh-CN" sz="3600" dirty="0">
                <a:latin typeface="Times New Roman" panose="02020603050405020304" pitchFamily="18" charset="0"/>
                <a:cs typeface="Times New Roman" panose="02020603050405020304" pitchFamily="18" charset="0"/>
              </a:rPr>
              <a:t>Algorithm</a:t>
            </a:r>
            <a:endParaRPr kumimoji="1" lang="zh-CN" altLang="en-US" sz="3600" dirty="0">
              <a:latin typeface="Times New Roman" panose="02020603050405020304" pitchFamily="18" charset="0"/>
              <a:cs typeface="Times New Roman" panose="02020603050405020304" pitchFamily="18" charset="0"/>
            </a:endParaRPr>
          </a:p>
        </p:txBody>
      </p:sp>
      <p:sp>
        <p:nvSpPr>
          <p:cNvPr id="6" name="右箭头 5"/>
          <p:cNvSpPr/>
          <p:nvPr/>
        </p:nvSpPr>
        <p:spPr>
          <a:xfrm>
            <a:off x="4769645" y="5109558"/>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Aggregation-friendly</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Subset sum estimation</a:t>
            </a:r>
          </a:p>
          <a:p>
            <a:r>
              <a:rPr kumimoji="1" lang="en-US" altLang="zh-CN" dirty="0">
                <a:latin typeface="Times New Roman" charset="0"/>
                <a:ea typeface="Times New Roman" charset="0"/>
                <a:cs typeface="Times New Roman" charset="0"/>
              </a:rPr>
              <a:t>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3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34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God’s perspective? -- unrealistic</a:t>
            </a:r>
          </a:p>
          <a:p>
            <a:r>
              <a:rPr kumimoji="1" lang="en-US" altLang="zh-CN" dirty="0">
                <a:latin typeface="Times New Roman" charset="0"/>
                <a:ea typeface="Times New Roman" charset="0"/>
                <a:cs typeface="Times New Roman" charset="0"/>
              </a:rPr>
              <a:t>Computation based on overall data? – low throughput</a:t>
            </a:r>
          </a:p>
          <a:p>
            <a:pPr lvl="1"/>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97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Fit in sketch-based data structure</a:t>
            </a:r>
          </a:p>
          <a:p>
            <a:r>
              <a:rPr kumimoji="1" lang="en-US" altLang="zh-CN" dirty="0">
                <a:latin typeface="Times New Roman" charset="0"/>
                <a:ea typeface="Times New Roman" charset="0"/>
                <a:cs typeface="Times New Roman" charset="0"/>
              </a:rPr>
              <a:t>Minimize variance sum locally</a:t>
            </a:r>
          </a:p>
        </p:txBody>
      </p:sp>
    </p:spTree>
    <p:extLst>
      <p:ext uri="{BB962C8B-B14F-4D97-AF65-F5344CB8AC3E}">
        <p14:creationId xmlns:p14="http://schemas.microsoft.com/office/powerpoint/2010/main" val="116591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3 Overview</a:t>
            </a:r>
          </a:p>
        </p:txBody>
      </p:sp>
    </p:spTree>
    <p:extLst>
      <p:ext uri="{BB962C8B-B14F-4D97-AF65-F5344CB8AC3E}">
        <p14:creationId xmlns:p14="http://schemas.microsoft.com/office/powerpoint/2010/main" val="327962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9ED5833-B85B-4103-8A3B-CAB0308E6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xmlns=""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1.1 Background and Motivation</a:t>
            </a:r>
          </a:p>
        </p:txBody>
      </p:sp>
      <p:pic>
        <p:nvPicPr>
          <p:cNvPr id="7" name="图片 6" descr="图示&#10;&#10;描述已自动生成">
            <a:extLst>
              <a:ext uri="{FF2B5EF4-FFF2-40B4-BE49-F238E27FC236}">
                <a16:creationId xmlns:a16="http://schemas.microsoft.com/office/drawing/2014/main" xmlns="" id="{0CF54521-CC0B-DF49-8831-759E7130C1FC}"/>
              </a:ext>
            </a:extLst>
          </p:cNvPr>
          <p:cNvPicPr>
            <a:picLocks noChangeAspect="1"/>
          </p:cNvPicPr>
          <p:nvPr/>
        </p:nvPicPr>
        <p:blipFill>
          <a:blip r:embed="rId3"/>
          <a:stretch>
            <a:fillRect/>
          </a:stretch>
        </p:blipFill>
        <p:spPr>
          <a:xfrm>
            <a:off x="726322" y="2505720"/>
            <a:ext cx="4729861" cy="3346376"/>
          </a:xfrm>
          <a:prstGeom prst="rect">
            <a:avLst/>
          </a:prstGeom>
        </p:spPr>
      </p:pic>
      <p:pic>
        <p:nvPicPr>
          <p:cNvPr id="5" name="图片 4" descr="图示&#10;&#10;描述已自动生成">
            <a:extLst>
              <a:ext uri="{FF2B5EF4-FFF2-40B4-BE49-F238E27FC236}">
                <a16:creationId xmlns:a16="http://schemas.microsoft.com/office/drawing/2014/main" xmlns="" id="{3E5AE733-5896-9743-8A7E-09451E85D813}"/>
              </a:ext>
            </a:extLst>
          </p:cNvPr>
          <p:cNvPicPr>
            <a:picLocks noChangeAspect="1"/>
          </p:cNvPicPr>
          <p:nvPr/>
        </p:nvPicPr>
        <p:blipFill>
          <a:blip r:embed="rId4"/>
          <a:stretch>
            <a:fillRect/>
          </a:stretch>
        </p:blipFill>
        <p:spPr>
          <a:xfrm>
            <a:off x="6182506" y="3214889"/>
            <a:ext cx="5828261" cy="2200167"/>
          </a:xfrm>
          <a:prstGeom prst="rect">
            <a:avLst/>
          </a:prstGeom>
        </p:spPr>
      </p:pic>
    </p:spTree>
    <p:extLst>
      <p:ext uri="{BB962C8B-B14F-4D97-AF65-F5344CB8AC3E}">
        <p14:creationId xmlns:p14="http://schemas.microsoft.com/office/powerpoint/2010/main" val="377327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4010966" y="40758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Applications</a:t>
            </a:r>
          </a:p>
        </p:txBody>
      </p:sp>
      <mc:AlternateContent xmlns:mc="http://schemas.openxmlformats.org/markup-compatibility/2006" xmlns:a14="http://schemas.microsoft.com/office/drawing/2010/main">
        <mc:Choice Requires="a14">
          <p:sp>
            <p:nvSpPr>
              <p:cNvPr id="13" name="矩形 12"/>
              <p:cNvSpPr/>
              <p:nvPr/>
            </p:nvSpPr>
            <p:spPr>
              <a:xfrm flipH="1">
                <a:off x="94801" y="221756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Control Plane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4.3</a:t>
                </a:r>
              </a:p>
            </p:txBody>
          </p:sp>
        </mc:Choice>
        <mc:Fallback xmlns="">
          <p:sp>
            <p:nvSpPr>
              <p:cNvPr id="13" name="矩形 12"/>
              <p:cNvSpPr>
                <a:spLocks noRot="1" noChangeAspect="1" noMove="1" noResize="1" noEditPoints="1" noAdjustHandles="1" noChangeArrowheads="1" noChangeShapeType="1" noTextEdit="1"/>
              </p:cNvSpPr>
              <p:nvPr/>
            </p:nvSpPr>
            <p:spPr>
              <a:xfrm flipH="1">
                <a:off x="94801" y="2217564"/>
                <a:ext cx="2729905" cy="954107"/>
              </a:xfrm>
              <a:prstGeom prst="rect">
                <a:avLst/>
              </a:prstGeom>
              <a:blipFill rotWithShape="0">
                <a:blip r:embed="rId2"/>
                <a:stretch>
                  <a:fillRect t="-7051" b="-17308"/>
                </a:stretch>
              </a:blipFill>
            </p:spPr>
            <p:txBody>
              <a:bodyPr/>
              <a:lstStyle/>
              <a:p>
                <a:r>
                  <a:rPr lang="zh-CN" altLang="en-US">
                    <a:noFill/>
                  </a:rPr>
                  <a:t> </a:t>
                </a:r>
              </a:p>
            </p:txBody>
          </p:sp>
        </mc:Fallback>
      </mc:AlternateContent>
      <p:cxnSp>
        <p:nvCxnSpPr>
          <p:cNvPr id="15" name="直线连接符 14"/>
          <p:cNvCxnSpPr/>
          <p:nvPr/>
        </p:nvCxnSpPr>
        <p:spPr>
          <a:xfrm>
            <a:off x="766762" y="1500188"/>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66762" y="3467096"/>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899993" y="2002960"/>
            <a:ext cx="2729905" cy="1166484"/>
            <a:chOff x="7860009" y="2202820"/>
            <a:chExt cx="2729905" cy="1166484"/>
          </a:xfrm>
        </p:grpSpPr>
        <p:sp>
          <p:nvSpPr>
            <p:cNvPr id="12" name="圆角矩形 1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flipH="1">
              <a:off x="7860009" y="226327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Topology information</a:t>
              </a:r>
            </a:p>
          </p:txBody>
        </p:sp>
      </p:grpSp>
      <p:sp>
        <p:nvSpPr>
          <p:cNvPr id="19" name="矩形 18"/>
          <p:cNvSpPr/>
          <p:nvPr/>
        </p:nvSpPr>
        <p:spPr>
          <a:xfrm flipH="1">
            <a:off x="2381301" y="1034729"/>
            <a:ext cx="2321223" cy="830997"/>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Dimensions Requirements</a:t>
            </a:r>
          </a:p>
        </p:txBody>
      </p:sp>
      <p:sp>
        <p:nvSpPr>
          <p:cNvPr id="24" name="矩形 23"/>
          <p:cNvSpPr/>
          <p:nvPr/>
        </p:nvSpPr>
        <p:spPr>
          <a:xfrm>
            <a:off x="3667425" y="2231396"/>
            <a:ext cx="3501570" cy="6689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flipH="1">
            <a:off x="4119107" y="229826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Aggregation</a:t>
            </a:r>
            <a:endParaRPr kumimoji="1" lang="en-US" altLang="zh-CN" sz="2800" dirty="0">
              <a:latin typeface="Times New Roman" charset="0"/>
              <a:ea typeface="Times New Roman" charset="0"/>
              <a:cs typeface="Times New Roman" charset="0"/>
            </a:endParaRPr>
          </a:p>
        </p:txBody>
      </p:sp>
      <p:sp>
        <p:nvSpPr>
          <p:cNvPr id="26" name="矩形 25"/>
          <p:cNvSpPr/>
          <p:nvPr/>
        </p:nvSpPr>
        <p:spPr>
          <a:xfrm flipH="1">
            <a:off x="6016030" y="1034729"/>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Aggregation Result</a:t>
            </a:r>
            <a:endParaRPr kumimoji="1" lang="en-US" altLang="zh-CN" sz="2400" dirty="0">
              <a:latin typeface="Times New Roman" charset="0"/>
              <a:ea typeface="Times New Roman" charset="0"/>
              <a:cs typeface="Times New Roman" charset="0"/>
            </a:endParaRPr>
          </a:p>
        </p:txBody>
      </p:sp>
      <p:cxnSp>
        <p:nvCxnSpPr>
          <p:cNvPr id="32" name="直线箭头连接符 31"/>
          <p:cNvCxnSpPr/>
          <p:nvPr/>
        </p:nvCxnSpPr>
        <p:spPr>
          <a:xfrm>
            <a:off x="4872038" y="1063304"/>
            <a:ext cx="0" cy="96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a:off x="5967413" y="1063305"/>
            <a:ext cx="0" cy="96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flipV="1">
            <a:off x="7363093" y="2606782"/>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flipV="1">
            <a:off x="5453212" y="3046466"/>
            <a:ext cx="0" cy="10683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flipH="1">
            <a:off x="5277396" y="3048846"/>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Sketches</a:t>
            </a:r>
            <a:r>
              <a:rPr kumimoji="1" lang="zh-CN" altLang="en-US" sz="2400" dirty="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Collection</a:t>
            </a:r>
          </a:p>
        </p:txBody>
      </p:sp>
      <p:sp>
        <p:nvSpPr>
          <p:cNvPr id="42" name="矩形 41"/>
          <p:cNvSpPr/>
          <p:nvPr/>
        </p:nvSpPr>
        <p:spPr>
          <a:xfrm flipH="1">
            <a:off x="7942857" y="3910500"/>
            <a:ext cx="2321223" cy="1200329"/>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Measurement on min-granularity dimension </a:t>
            </a:r>
          </a:p>
        </p:txBody>
      </p:sp>
      <mc:AlternateContent xmlns:mc="http://schemas.openxmlformats.org/markup-compatibility/2006" xmlns:a14="http://schemas.microsoft.com/office/drawing/2010/main">
        <mc:Choice Requires="a14">
          <p:sp>
            <p:nvSpPr>
              <p:cNvPr id="43" name="矩形 42"/>
              <p:cNvSpPr/>
              <p:nvPr/>
            </p:nvSpPr>
            <p:spPr>
              <a:xfrm flipH="1">
                <a:off x="173335" y="4545247"/>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Data Plane</a:t>
                </a:r>
              </a:p>
              <a:p>
                <a:pPr algn="ct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4.1,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4.2</a:t>
                </a:r>
              </a:p>
            </p:txBody>
          </p:sp>
        </mc:Choice>
        <mc:Fallback xmlns="">
          <p:sp>
            <p:nvSpPr>
              <p:cNvPr id="43" name="矩形 42"/>
              <p:cNvSpPr>
                <a:spLocks noRot="1" noChangeAspect="1" noMove="1" noResize="1" noEditPoints="1" noAdjustHandles="1" noChangeArrowheads="1" noChangeShapeType="1" noTextEdit="1"/>
              </p:cNvSpPr>
              <p:nvPr/>
            </p:nvSpPr>
            <p:spPr>
              <a:xfrm flipH="1">
                <a:off x="173335" y="4545247"/>
                <a:ext cx="2729905" cy="954107"/>
              </a:xfrm>
              <a:prstGeom prst="rect">
                <a:avLst/>
              </a:prstGeom>
              <a:blipFill>
                <a:blip r:embed="rId3"/>
                <a:stretch>
                  <a:fillRect t="-8000" b="-18667"/>
                </a:stretch>
              </a:blipFill>
            </p:spPr>
            <p:txBody>
              <a:bodyPr/>
              <a:lstStyle/>
              <a:p>
                <a:r>
                  <a:rPr lang="zh-CN" altLang="en-US">
                    <a:noFill/>
                  </a:rPr>
                  <a:t> </a:t>
                </a:r>
              </a:p>
            </p:txBody>
          </p:sp>
        </mc:Fallback>
      </mc:AlternateContent>
      <p:sp>
        <p:nvSpPr>
          <p:cNvPr id="45" name="椭圆 44"/>
          <p:cNvSpPr/>
          <p:nvPr/>
        </p:nvSpPr>
        <p:spPr>
          <a:xfrm>
            <a:off x="2817168" y="4260902"/>
            <a:ext cx="5272087" cy="2257425"/>
          </a:xfrm>
          <a:prstGeom prst="ellipse">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91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4.1 Basic Version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408490111"/>
              </p:ext>
            </p:extLst>
          </p:nvPr>
        </p:nvGraphicFramePr>
        <p:xfrm>
          <a:off x="2098851" y="371304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6" name="表格 5">
            <a:extLst>
              <a:ext uri="{FF2B5EF4-FFF2-40B4-BE49-F238E27FC236}">
                <a16:creationId xmlns:a16="http://schemas.microsoft.com/office/drawing/2014/main" xmlns="" id="{5B4F8785-5EE0-884C-A840-D9ED4AA8430C}"/>
              </a:ext>
            </a:extLst>
          </p:cNvPr>
          <p:cNvGraphicFramePr>
            <a:graphicFrameLocks noGrp="1"/>
          </p:cNvGraphicFramePr>
          <p:nvPr>
            <p:extLst>
              <p:ext uri="{D42A27DB-BD31-4B8C-83A1-F6EECF244321}">
                <p14:modId xmlns:p14="http://schemas.microsoft.com/office/powerpoint/2010/main" val="2135559765"/>
              </p:ext>
            </p:extLst>
          </p:nvPr>
        </p:nvGraphicFramePr>
        <p:xfrm>
          <a:off x="2098851" y="481691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7" name="表格 6">
            <a:extLst>
              <a:ext uri="{FF2B5EF4-FFF2-40B4-BE49-F238E27FC236}">
                <a16:creationId xmlns:a16="http://schemas.microsoft.com/office/drawing/2014/main" xmlns="" id="{155A077A-D314-104E-9636-10BCB5AFF1D1}"/>
              </a:ext>
            </a:extLst>
          </p:cNvPr>
          <p:cNvGraphicFramePr>
            <a:graphicFrameLocks noGrp="1"/>
          </p:cNvGraphicFramePr>
          <p:nvPr>
            <p:extLst>
              <p:ext uri="{D42A27DB-BD31-4B8C-83A1-F6EECF244321}">
                <p14:modId xmlns:p14="http://schemas.microsoft.com/office/powerpoint/2010/main" val="1458778044"/>
              </p:ext>
            </p:extLst>
          </p:nvPr>
        </p:nvGraphicFramePr>
        <p:xfrm>
          <a:off x="2098851" y="592078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296B7145-B712-2440-A166-8D5BDDA90570}"/>
                  </a:ext>
                </a:extLst>
              </p:cNvPr>
              <p:cNvSpPr txBox="1"/>
              <p:nvPr/>
            </p:nvSpPr>
            <p:spPr>
              <a:xfrm>
                <a:off x="5340096" y="1939798"/>
                <a:ext cx="195541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1" i="1" smtClean="0">
                              <a:latin typeface="Cambria Math" charset="0"/>
                            </a:rPr>
                          </m:ctrlPr>
                        </m:sSubPr>
                        <m:e>
                          <m:r>
                            <a:rPr kumimoji="1" lang="en-US" altLang="zh-CN" sz="2800" b="1" i="1" smtClean="0">
                              <a:latin typeface="Cambria Math" charset="0"/>
                            </a:rPr>
                            <m:t>(</m:t>
                          </m:r>
                          <m:r>
                            <a:rPr kumimoji="1" lang="en-US" altLang="zh-CN" sz="2800" b="1" i="1" smtClean="0">
                              <a:latin typeface="Cambria Math" panose="02040503050406030204" pitchFamily="18" charset="0"/>
                            </a:rPr>
                            <m:t>𝒆</m:t>
                          </m:r>
                        </m:e>
                        <m:sub>
                          <m:r>
                            <a:rPr kumimoji="1" lang="en-US" altLang="zh-CN" sz="2800" b="1" i="1" smtClean="0">
                              <a:latin typeface="Cambria Math" panose="02040503050406030204" pitchFamily="18" charset="0"/>
                            </a:rPr>
                            <m:t>𝒊</m:t>
                          </m:r>
                        </m:sub>
                      </m:sSub>
                      <m:r>
                        <a:rPr kumimoji="1" lang="en-US" altLang="zh-CN" sz="2800" b="1" i="1" smtClean="0">
                          <a:latin typeface="Cambria Math" charset="0"/>
                        </a:rPr>
                        <m:t>,</m:t>
                      </m:r>
                      <m:sSub>
                        <m:sSubPr>
                          <m:ctrlPr>
                            <a:rPr kumimoji="1" lang="en-US" altLang="zh-CN" sz="2800" b="1" i="1" smtClean="0">
                              <a:latin typeface="Cambria Math" charset="0"/>
                            </a:rPr>
                          </m:ctrlPr>
                        </m:sSubPr>
                        <m:e>
                          <m:r>
                            <a:rPr kumimoji="1" lang="en-US" altLang="zh-CN" sz="2800" b="1" i="1" smtClean="0">
                              <a:latin typeface="Cambria Math" charset="0"/>
                            </a:rPr>
                            <m:t>𝒘</m:t>
                          </m:r>
                        </m:e>
                        <m:sub>
                          <m:r>
                            <a:rPr kumimoji="1" lang="en-US" altLang="zh-CN" sz="2800" b="1" i="1" smtClean="0">
                              <a:latin typeface="Cambria Math" charset="0"/>
                            </a:rPr>
                            <m:t>𝒊</m:t>
                          </m:r>
                        </m:sub>
                      </m:sSub>
                      <m:r>
                        <a:rPr kumimoji="1" lang="en-US" altLang="zh-CN" sz="2800" b="1" i="1" smtClean="0">
                          <a:latin typeface="Cambria Math" charset="0"/>
                        </a:rPr>
                        <m:t>)</m:t>
                      </m:r>
                    </m:oMath>
                  </m:oMathPara>
                </a14:m>
                <a:endParaRPr kumimoji="1" lang="zh-CN" altLang="en-US" sz="2800" b="1" dirty="0"/>
              </a:p>
            </p:txBody>
          </p:sp>
        </mc:Choice>
        <mc:Fallback xmlns="">
          <p:sp>
            <p:nvSpPr>
              <p:cNvPr id="10" name="文本框 9">
                <a:extLst>
                  <a:ext uri="{FF2B5EF4-FFF2-40B4-BE49-F238E27FC236}">
                    <a16:creationId xmlns:a16="http://schemas.microsoft.com/office/drawing/2014/main" xmlns="" xmlns:a14="http://schemas.microsoft.com/office/drawing/2010/main" id="{296B7145-B712-2440-A166-8D5BDDA90570}"/>
                  </a:ext>
                </a:extLst>
              </p:cNvPr>
              <p:cNvSpPr txBox="1">
                <a:spLocks noRot="1" noChangeAspect="1" noMove="1" noResize="1" noEditPoints="1" noAdjustHandles="1" noChangeArrowheads="1" noChangeShapeType="1" noTextEdit="1"/>
              </p:cNvSpPr>
              <p:nvPr/>
            </p:nvSpPr>
            <p:spPr>
              <a:xfrm>
                <a:off x="5340096" y="1939798"/>
                <a:ext cx="1955411" cy="430887"/>
              </a:xfrm>
              <a:prstGeom prst="rect">
                <a:avLst/>
              </a:prstGeom>
              <a:blipFill rotWithShape="0">
                <a:blip r:embed="rId2"/>
                <a:stretch>
                  <a:fillRect/>
                </a:stretch>
              </a:blipFill>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xmlns="" id="{E1DDCB3A-93A3-F947-8936-2FD7D8DCC488}"/>
              </a:ext>
            </a:extLst>
          </p:cNvPr>
          <p:cNvCxnSpPr>
            <a:stCxn id="12" idx="4"/>
          </p:cNvCxnSpPr>
          <p:nvPr/>
        </p:nvCxnSpPr>
        <p:spPr>
          <a:xfrm flipH="1">
            <a:off x="3588526" y="2483547"/>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xmlns="" id="{AB28E39D-46A0-5B49-82B6-E57B9F0DD9FB}"/>
              </a:ext>
            </a:extLst>
          </p:cNvPr>
          <p:cNvCxnSpPr>
            <a:cxnSpLocks/>
            <a:stCxn id="12" idx="4"/>
          </p:cNvCxnSpPr>
          <p:nvPr/>
        </p:nvCxnSpPr>
        <p:spPr>
          <a:xfrm flipH="1">
            <a:off x="5577964" y="2483547"/>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xmlns="" id="{48149428-2E7B-484E-BD02-0820295C5E2F}"/>
              </a:ext>
            </a:extLst>
          </p:cNvPr>
          <p:cNvCxnSpPr>
            <a:cxnSpLocks/>
            <a:stCxn id="12" idx="4"/>
          </p:cNvCxnSpPr>
          <p:nvPr/>
        </p:nvCxnSpPr>
        <p:spPr>
          <a:xfrm>
            <a:off x="6331726" y="2483547"/>
            <a:ext cx="2435311" cy="3437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A8CB5AC8-59AE-C443-86CD-C750A4B240BC}"/>
                  </a:ext>
                </a:extLst>
              </p:cNvPr>
              <p:cNvSpPr txBox="1"/>
              <p:nvPr/>
            </p:nvSpPr>
            <p:spPr>
              <a:xfrm>
                <a:off x="3855225" y="270776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4" name="文本框 13">
                <a:extLst>
                  <a:ext uri="{FF2B5EF4-FFF2-40B4-BE49-F238E27FC236}">
                    <a16:creationId xmlns:a16="http://schemas.microsoft.com/office/drawing/2014/main" xmlns="" xmlns:a14="http://schemas.microsoft.com/office/drawing/2010/main" id="{A8CB5AC8-59AE-C443-86CD-C750A4B240BC}"/>
                  </a:ext>
                </a:extLst>
              </p:cNvPr>
              <p:cNvSpPr txBox="1">
                <a:spLocks noRot="1" noChangeAspect="1" noMove="1" noResize="1" noEditPoints="1" noAdjustHandles="1" noChangeArrowheads="1" noChangeShapeType="1" noTextEdit="1"/>
              </p:cNvSpPr>
              <p:nvPr/>
            </p:nvSpPr>
            <p:spPr>
              <a:xfrm>
                <a:off x="3855225" y="2707762"/>
                <a:ext cx="1229498" cy="369332"/>
              </a:xfrm>
              <a:prstGeom prst="rect">
                <a:avLst/>
              </a:prstGeom>
              <a:blipFill rotWithShape="0">
                <a:blip r:embed="rId3"/>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BD55B4B9-A03A-684D-8A7E-A30160DD9D94}"/>
                  </a:ext>
                </a:extLst>
              </p:cNvPr>
              <p:cNvSpPr txBox="1"/>
              <p:nvPr/>
            </p:nvSpPr>
            <p:spPr>
              <a:xfrm>
                <a:off x="4725347" y="422185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5" name="文本框 14">
                <a:extLst>
                  <a:ext uri="{FF2B5EF4-FFF2-40B4-BE49-F238E27FC236}">
                    <a16:creationId xmlns:a16="http://schemas.microsoft.com/office/drawing/2014/main" xmlns="" xmlns:a14="http://schemas.microsoft.com/office/drawing/2010/main" id="{BD55B4B9-A03A-684D-8A7E-A30160DD9D94}"/>
                  </a:ext>
                </a:extLst>
              </p:cNvPr>
              <p:cNvSpPr txBox="1">
                <a:spLocks noRot="1" noChangeAspect="1" noMove="1" noResize="1" noEditPoints="1" noAdjustHandles="1" noChangeArrowheads="1" noChangeShapeType="1" noTextEdit="1"/>
              </p:cNvSpPr>
              <p:nvPr/>
            </p:nvSpPr>
            <p:spPr>
              <a:xfrm>
                <a:off x="4725347" y="4221859"/>
                <a:ext cx="1229498" cy="369332"/>
              </a:xfrm>
              <a:prstGeom prst="rect">
                <a:avLst/>
              </a:prstGeom>
              <a:blipFill rotWithShape="0">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xmlns="" id="{8A6A7549-DEB2-C640-8E38-B6182AB03239}"/>
                  </a:ext>
                </a:extLst>
              </p:cNvPr>
              <p:cNvSpPr txBox="1"/>
              <p:nvPr/>
            </p:nvSpPr>
            <p:spPr>
              <a:xfrm>
                <a:off x="8424137" y="5369603"/>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xmlns="" xmlns:a14="http://schemas.microsoft.com/office/drawing/2010/main" id="{8A6A7549-DEB2-C640-8E38-B6182AB03239}"/>
                  </a:ext>
                </a:extLst>
              </p:cNvPr>
              <p:cNvSpPr txBox="1">
                <a:spLocks noRot="1" noChangeAspect="1" noMove="1" noResize="1" noEditPoints="1" noAdjustHandles="1" noChangeArrowheads="1" noChangeShapeType="1" noTextEdit="1"/>
              </p:cNvSpPr>
              <p:nvPr/>
            </p:nvSpPr>
            <p:spPr>
              <a:xfrm>
                <a:off x="8424137" y="5369603"/>
                <a:ext cx="1229498" cy="369332"/>
              </a:xfrm>
              <a:prstGeom prst="rect">
                <a:avLst/>
              </a:prstGeom>
              <a:blipFill rotWithShape="0">
                <a:blip r:embed="rId5"/>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2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24" name="文本框 23"/>
              <p:cNvSpPr txBox="1"/>
              <p:nvPr/>
            </p:nvSpPr>
            <p:spPr>
              <a:xfrm>
                <a:off x="838200" y="2366024"/>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charset="0"/>
                                </a:rPr>
                                <m:t>𝒆</m:t>
                              </m:r>
                            </m:e>
                            <m:sub>
                              <m:r>
                                <a:rPr kumimoji="1" lang="en-US" altLang="zh-CN" sz="2400" b="1" i="1" smtClean="0">
                                  <a:latin typeface="Cambria Math" charset="0"/>
                                </a:rPr>
                                <m:t>𝟏</m:t>
                              </m:r>
                            </m:sub>
                          </m:sSub>
                          <m:r>
                            <a:rPr kumimoji="1" lang="en-US" altLang="zh-CN" sz="2400" b="1" i="1" smtClean="0">
                              <a:latin typeface="Cambria Math" charset="0"/>
                            </a:rPr>
                            <m:t>, </m:t>
                          </m:r>
                          <m:r>
                            <a:rPr kumimoji="1" lang="en-US" altLang="zh-CN" sz="2400" b="1" i="1" smtClean="0">
                              <a:latin typeface="Cambria Math" charset="0"/>
                            </a:rPr>
                            <m:t>𝒘</m:t>
                          </m:r>
                        </m:e>
                        <m:sub>
                          <m:r>
                            <a:rPr kumimoji="1" lang="en-US" altLang="zh-CN" sz="2400" b="1" i="1" smtClean="0">
                              <a:latin typeface="Cambria Math"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838200" y="2366024"/>
                <a:ext cx="1304936" cy="369332"/>
              </a:xfrm>
              <a:prstGeom prst="rect">
                <a:avLst/>
              </a:prstGeom>
              <a:blipFill rotWithShape="0">
                <a:blip r:embed="rId2"/>
                <a:stretch>
                  <a:fillRect l="-1869" r="-186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2848084" y="2372500"/>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charset="0"/>
                                </a:rPr>
                                <m:t>𝒆</m:t>
                              </m:r>
                            </m:e>
                            <m:sub>
                              <m:r>
                                <a:rPr kumimoji="1" lang="en-US" altLang="zh-CN" sz="2400" b="1" i="1" smtClean="0">
                                  <a:latin typeface="Cambria Math" charset="0"/>
                                </a:rPr>
                                <m:t>𝟐</m:t>
                              </m:r>
                            </m:sub>
                          </m:sSub>
                          <m:r>
                            <a:rPr kumimoji="1" lang="en-US" altLang="zh-CN" sz="2400" b="1" i="1" smtClean="0">
                              <a:latin typeface="Cambria Math" charset="0"/>
                            </a:rPr>
                            <m:t>, </m:t>
                          </m:r>
                          <m:r>
                            <a:rPr kumimoji="1" lang="en-US" altLang="zh-CN" sz="2400" b="1" i="1" smtClean="0">
                              <a:latin typeface="Cambria Math" charset="0"/>
                            </a:rPr>
                            <m:t>𝒘</m:t>
                          </m:r>
                        </m:e>
                        <m:sub>
                          <m:r>
                            <a:rPr kumimoji="1" lang="en-US" altLang="zh-CN" sz="2400" b="1" i="1" smtClean="0">
                              <a:latin typeface="Cambria Math" charset="0"/>
                            </a:rPr>
                            <m:t>𝟐</m:t>
                          </m:r>
                        </m:sub>
                      </m:sSub>
                      <m:r>
                        <a:rPr kumimoji="1" lang="en-US" altLang="zh-CN" sz="2400" b="1" i="1" smtClean="0">
                          <a:latin typeface="Cambria Math" charset="0"/>
                        </a:rPr>
                        <m:t>)</m:t>
                      </m:r>
                    </m:oMath>
                  </m:oMathPara>
                </a14:m>
                <a:endParaRPr kumimoji="1" lang="zh-CN" altLang="en-US" sz="2400" b="1" dirty="0"/>
              </a:p>
            </p:txBody>
          </p:sp>
        </mc:Choice>
        <mc:Fallback xmlns="">
          <p:sp>
            <p:nvSpPr>
              <p:cNvPr id="25" name="文本框 24"/>
              <p:cNvSpPr txBox="1">
                <a:spLocks noRot="1" noChangeAspect="1" noMove="1" noResize="1" noEditPoints="1" noAdjustHandles="1" noChangeArrowheads="1" noChangeShapeType="1" noTextEdit="1"/>
              </p:cNvSpPr>
              <p:nvPr/>
            </p:nvSpPr>
            <p:spPr>
              <a:xfrm>
                <a:off x="2848084" y="2372500"/>
                <a:ext cx="1304936" cy="369332"/>
              </a:xfrm>
              <a:prstGeom prst="rect">
                <a:avLst/>
              </a:prstGeom>
              <a:blipFill rotWithShape="0">
                <a:blip r:embed="rId3"/>
                <a:stretch>
                  <a:fillRect l="-1402" r="-2336"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5572125" y="2155806"/>
                <a:ext cx="5781675" cy="12448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charset="0"/>
                        </a:rPr>
                        <m:t>𝑃</m:t>
                      </m:r>
                      <m:d>
                        <m:dPr>
                          <m:ctrlPr>
                            <a:rPr kumimoji="1" lang="en-US" altLang="zh-CN" sz="3600" i="1" smtClean="0">
                              <a:latin typeface="Cambria Math" charset="0"/>
                            </a:rPr>
                          </m:ctrlPr>
                        </m:dPr>
                        <m:e>
                          <m:sSup>
                            <m:sSupPr>
                              <m:ctrlPr>
                                <a:rPr kumimoji="1" lang="en-US" altLang="zh-CN" sz="3200" i="1">
                                  <a:latin typeface="Cambria Math" charset="0"/>
                                </a:rPr>
                              </m:ctrlPr>
                            </m:sSupPr>
                            <m:e>
                              <m:r>
                                <a:rPr kumimoji="1" lang="en-US" altLang="zh-CN" sz="3200" b="0" i="1">
                                  <a:latin typeface="Cambria Math" charset="0"/>
                                </a:rPr>
                                <m:t>(</m:t>
                              </m:r>
                              <m:r>
                                <a:rPr kumimoji="1" lang="en-US" altLang="zh-CN" sz="3200" b="0" i="1">
                                  <a:latin typeface="Cambria Math" charset="0"/>
                                </a:rPr>
                                <m:t>𝑒</m:t>
                              </m:r>
                            </m:e>
                            <m:sup>
                              <m:r>
                                <a:rPr kumimoji="1" lang="en-US" altLang="zh-CN" sz="3200" b="0" i="1">
                                  <a:latin typeface="Cambria Math" charset="0"/>
                                </a:rPr>
                                <m:t>′</m:t>
                              </m:r>
                            </m:sup>
                          </m:sSup>
                          <m:r>
                            <a:rPr kumimoji="1" lang="en-US" altLang="zh-CN" sz="3200" b="0" i="1">
                              <a:latin typeface="Cambria Math" charset="0"/>
                            </a:rPr>
                            <m:t>,</m:t>
                          </m:r>
                          <m:sSup>
                            <m:sSupPr>
                              <m:ctrlPr>
                                <a:rPr kumimoji="1" lang="en-US" altLang="zh-CN" sz="3200" i="1">
                                  <a:latin typeface="Cambria Math" charset="0"/>
                                </a:rPr>
                              </m:ctrlPr>
                            </m:sSupPr>
                            <m:e>
                              <m:r>
                                <a:rPr kumimoji="1" lang="en-US" altLang="zh-CN" sz="3200" b="0" i="1">
                                  <a:latin typeface="Cambria Math" charset="0"/>
                                </a:rPr>
                                <m:t>𝑤</m:t>
                              </m:r>
                            </m:e>
                            <m:sup>
                              <m:r>
                                <a:rPr kumimoji="1" lang="en-US" altLang="zh-CN" sz="3200" b="0" i="1">
                                  <a:latin typeface="Cambria Math" charset="0"/>
                                </a:rPr>
                                <m:t>′</m:t>
                              </m:r>
                            </m:sup>
                          </m:sSup>
                          <m:r>
                            <a:rPr kumimoji="1" lang="en-US" altLang="zh-CN" sz="3200" b="0" i="1">
                              <a:latin typeface="Cambria Math" charset="0"/>
                            </a:rPr>
                            <m:t>)</m:t>
                          </m:r>
                          <m:r>
                            <m:rPr>
                              <m:nor/>
                            </m:rPr>
                            <a:rPr kumimoji="1" lang="zh-CN" altLang="en-US" sz="3200" dirty="0"/>
                            <m:t> </m:t>
                          </m:r>
                          <m:r>
                            <a:rPr kumimoji="1" lang="en-US" altLang="zh-CN" sz="3200" b="0" i="1" dirty="0" smtClean="0">
                              <a:latin typeface="Cambria Math" charset="0"/>
                            </a:rPr>
                            <m:t>=(</m:t>
                          </m:r>
                          <m:sSub>
                            <m:sSubPr>
                              <m:ctrlPr>
                                <a:rPr kumimoji="1" lang="en-US" altLang="zh-CN" sz="3200" i="1" dirty="0" smtClean="0">
                                  <a:latin typeface="Cambria Math" charset="0"/>
                                </a:rPr>
                              </m:ctrlPr>
                            </m:sSubPr>
                            <m:e>
                              <m:r>
                                <a:rPr kumimoji="1" lang="en-US" altLang="zh-CN" sz="3200" b="0" i="1" dirty="0" smtClean="0">
                                  <a:latin typeface="Cambria Math" charset="0"/>
                                </a:rPr>
                                <m:t>𝑒</m:t>
                              </m:r>
                            </m:e>
                            <m:sub>
                              <m:r>
                                <a:rPr kumimoji="1" lang="en-US" altLang="zh-CN" sz="3200" b="0" i="1" dirty="0" smtClean="0">
                                  <a:latin typeface="Cambria Math" charset="0"/>
                                </a:rPr>
                                <m:t>1</m:t>
                              </m:r>
                            </m:sub>
                          </m:sSub>
                          <m:r>
                            <a:rPr kumimoji="1" lang="en-US" altLang="zh-CN" sz="3200" b="0" i="1" dirty="0" smtClean="0">
                              <a:latin typeface="Cambria Math" charset="0"/>
                            </a:rPr>
                            <m:t>,</m:t>
                          </m:r>
                          <m:f>
                            <m:fPr>
                              <m:ctrlPr>
                                <a:rPr kumimoji="1" lang="bg-BG" altLang="zh-CN" sz="3200" i="1" dirty="0" smtClean="0">
                                  <a:latin typeface="Cambria Math" charset="0"/>
                                </a:rPr>
                              </m:ctrlPr>
                            </m:fPr>
                            <m:num>
                              <m:sSub>
                                <m:sSubPr>
                                  <m:ctrlPr>
                                    <a:rPr kumimoji="1" lang="en-US" altLang="zh-CN" sz="3200" i="1" dirty="0" smtClean="0">
                                      <a:latin typeface="Cambria Math" charset="0"/>
                                    </a:rPr>
                                  </m:ctrlPr>
                                </m:sSubPr>
                                <m:e>
                                  <m:r>
                                    <a:rPr kumimoji="1" lang="en-US" altLang="zh-CN" sz="3200" b="0" i="1" dirty="0" smtClean="0">
                                      <a:latin typeface="Cambria Math" charset="0"/>
                                    </a:rPr>
                                    <m:t>𝑤</m:t>
                                  </m:r>
                                </m:e>
                                <m:sub>
                                  <m:r>
                                    <a:rPr kumimoji="1" lang="en-US" altLang="zh-CN" sz="3200" b="0" i="1" dirty="0" smtClean="0">
                                      <a:latin typeface="Cambria Math" charset="0"/>
                                    </a:rPr>
                                    <m:t>1</m:t>
                                  </m:r>
                                </m:sub>
                              </m:sSub>
                            </m:num>
                            <m:den>
                              <m:sSub>
                                <m:sSubPr>
                                  <m:ctrlPr>
                                    <a:rPr kumimoji="1" lang="en-US" altLang="zh-CN" sz="3200" i="1" dirty="0" smtClean="0">
                                      <a:latin typeface="Cambria Math" charset="0"/>
                                    </a:rPr>
                                  </m:ctrlPr>
                                </m:sSubPr>
                                <m:e>
                                  <m:r>
                                    <a:rPr kumimoji="1" lang="en-US" altLang="zh-CN" sz="3200" b="0" i="1" dirty="0" smtClean="0">
                                      <a:latin typeface="Cambria Math" charset="0"/>
                                    </a:rPr>
                                    <m:t>𝑝</m:t>
                                  </m:r>
                                </m:e>
                                <m:sub>
                                  <m:r>
                                    <a:rPr kumimoji="1" lang="en-US" altLang="zh-CN" sz="3200" b="0" i="1" dirty="0" smtClean="0">
                                      <a:latin typeface="Cambria Math" charset="0"/>
                                    </a:rPr>
                                    <m:t>1</m:t>
                                  </m:r>
                                </m:sub>
                              </m:sSub>
                            </m:den>
                          </m:f>
                          <m:r>
                            <a:rPr kumimoji="1" lang="en-US" altLang="zh-CN" sz="3200" b="0" i="1" dirty="0" smtClean="0">
                              <a:latin typeface="Cambria Math" charset="0"/>
                            </a:rPr>
                            <m:t>)</m:t>
                          </m:r>
                          <m:r>
                            <a:rPr kumimoji="1" lang="en-US" altLang="zh-CN" sz="3200" b="0" i="1" smtClean="0">
                              <a:latin typeface="Cambria Math" charset="0"/>
                            </a:rPr>
                            <m:t> </m:t>
                          </m:r>
                        </m:e>
                      </m:d>
                      <m:r>
                        <a:rPr kumimoji="1" lang="en-US" altLang="zh-CN" sz="3600" b="0" i="1" smtClean="0">
                          <a:latin typeface="Cambria Math" charset="0"/>
                        </a:rPr>
                        <m:t>=</m:t>
                      </m:r>
                      <m:sSub>
                        <m:sSubPr>
                          <m:ctrlPr>
                            <a:rPr kumimoji="1" lang="en-US" altLang="zh-CN" sz="3600" i="1" smtClean="0">
                              <a:latin typeface="Cambria Math" charset="0"/>
                            </a:rPr>
                          </m:ctrlPr>
                        </m:sSubPr>
                        <m:e>
                          <m:r>
                            <a:rPr kumimoji="1" lang="en-US" altLang="zh-CN" sz="3600" b="0" i="1" smtClean="0">
                              <a:latin typeface="Cambria Math" charset="0"/>
                            </a:rPr>
                            <m:t>𝑝</m:t>
                          </m:r>
                        </m:e>
                        <m:sub>
                          <m:r>
                            <a:rPr kumimoji="1" lang="en-US" altLang="zh-CN" sz="3600" b="0" i="1" smtClean="0">
                              <a:latin typeface="Cambria Math" charset="0"/>
                            </a:rPr>
                            <m:t>1</m:t>
                          </m:r>
                        </m:sub>
                      </m:sSub>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5572125" y="2155806"/>
                <a:ext cx="5781675" cy="1244828"/>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15" name="直线箭头连接符 14">
            <a:extLst>
              <a:ext uri="{FF2B5EF4-FFF2-40B4-BE49-F238E27FC236}">
                <a16:creationId xmlns:a16="http://schemas.microsoft.com/office/drawing/2014/main" xmlns="" id="{E1DDCB3A-93A3-F947-8936-2FD7D8DCC488}"/>
              </a:ext>
            </a:extLst>
          </p:cNvPr>
          <p:cNvCxnSpPr/>
          <p:nvPr/>
        </p:nvCxnSpPr>
        <p:spPr>
          <a:xfrm>
            <a:off x="2502158" y="3619835"/>
            <a:ext cx="0" cy="879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1476380" y="2778220"/>
            <a:ext cx="1011490" cy="841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V="1">
            <a:off x="2487870" y="2784696"/>
            <a:ext cx="998394" cy="841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1462091" y="3022784"/>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𝟏</m:t>
                          </m:r>
                        </m:sub>
                      </m:sSub>
                    </m:oMath>
                  </m:oMathPara>
                </a14:m>
                <a:endParaRPr lang="zh-CN" altLang="en-US" sz="2400" b="1" dirty="0"/>
              </a:p>
            </p:txBody>
          </p:sp>
        </mc:Choice>
        <mc:Fallback xmlns="">
          <p:sp>
            <p:nvSpPr>
              <p:cNvPr id="19" name="矩形 18"/>
              <p:cNvSpPr>
                <a:spLocks noRot="1" noChangeAspect="1" noMove="1" noResize="1" noEditPoints="1" noAdjustHandles="1" noChangeArrowheads="1" noChangeShapeType="1" noTextEdit="1"/>
              </p:cNvSpPr>
              <p:nvPr/>
            </p:nvSpPr>
            <p:spPr>
              <a:xfrm>
                <a:off x="1462091" y="3022784"/>
                <a:ext cx="607794" cy="461665"/>
              </a:xfrm>
              <a:prstGeom prst="rect">
                <a:avLst/>
              </a:prstGeom>
              <a:blipFill rotWithShape="0">
                <a:blip r:embed="rId5"/>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2970580" y="3048091"/>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𝟐</m:t>
                          </m:r>
                        </m:sub>
                      </m:sSub>
                    </m:oMath>
                  </m:oMathPara>
                </a14:m>
                <a:endParaRPr lang="zh-CN" altLang="en-US" sz="2400" b="1" dirty="0"/>
              </a:p>
            </p:txBody>
          </p:sp>
        </mc:Choice>
        <mc:Fallback xmlns="">
          <p:sp>
            <p:nvSpPr>
              <p:cNvPr id="30" name="矩形 29"/>
              <p:cNvSpPr>
                <a:spLocks noRot="1" noChangeAspect="1" noMove="1" noResize="1" noEditPoints="1" noAdjustHandles="1" noChangeArrowheads="1" noChangeShapeType="1" noTextEdit="1"/>
              </p:cNvSpPr>
              <p:nvPr/>
            </p:nvSpPr>
            <p:spPr>
              <a:xfrm>
                <a:off x="2970580" y="3048091"/>
                <a:ext cx="607794" cy="461665"/>
              </a:xfrm>
              <a:prstGeom prst="rect">
                <a:avLst/>
              </a:prstGeom>
              <a:blipFill rotWithShape="0">
                <a:blip r:embed="rId6"/>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078295" y="4542284"/>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400" b="1" i="1" smtClean="0">
                              <a:latin typeface="Cambria Math" charset="0"/>
                            </a:rPr>
                          </m:ctrlPr>
                        </m:sSupPr>
                        <m:e>
                          <m:r>
                            <a:rPr kumimoji="1" lang="en-US" altLang="zh-CN" sz="2400" b="1" i="1" smtClean="0">
                              <a:latin typeface="Cambria Math" charset="0"/>
                            </a:rPr>
                            <m:t>(</m:t>
                          </m:r>
                          <m:r>
                            <a:rPr kumimoji="1" lang="en-US" altLang="zh-CN" sz="2400" b="1" i="1" smtClean="0">
                              <a:latin typeface="Cambria Math" charset="0"/>
                            </a:rPr>
                            <m:t>𝒆</m:t>
                          </m:r>
                        </m:e>
                        <m:sup>
                          <m:r>
                            <a:rPr kumimoji="1" lang="en-US" altLang="zh-CN" sz="2400" b="1" i="1" smtClean="0">
                              <a:latin typeface="Cambria Math" charset="0"/>
                            </a:rPr>
                            <m:t>′</m:t>
                          </m:r>
                        </m:sup>
                      </m:sSup>
                      <m:r>
                        <a:rPr kumimoji="1" lang="en-US" altLang="zh-CN" sz="2400" b="1" i="1" smtClean="0">
                          <a:latin typeface="Cambria Math" charset="0"/>
                        </a:rPr>
                        <m:t>,</m:t>
                      </m:r>
                      <m:sSup>
                        <m:sSupPr>
                          <m:ctrlPr>
                            <a:rPr kumimoji="1" lang="en-US" altLang="zh-CN" sz="2400" b="1" i="1" smtClean="0">
                              <a:latin typeface="Cambria Math" charset="0"/>
                            </a:rPr>
                          </m:ctrlPr>
                        </m:sSupPr>
                        <m:e>
                          <m:r>
                            <a:rPr kumimoji="1" lang="en-US" altLang="zh-CN" sz="2400" b="1" i="1" smtClean="0">
                              <a:latin typeface="Cambria Math" charset="0"/>
                            </a:rPr>
                            <m:t>𝒘</m:t>
                          </m:r>
                        </m:e>
                        <m:sup>
                          <m:r>
                            <a:rPr kumimoji="1" lang="en-US" altLang="zh-CN" sz="2400" b="1" i="1" smtClean="0">
                              <a:latin typeface="Cambria Math" charset="0"/>
                            </a:rPr>
                            <m:t>′</m:t>
                          </m:r>
                        </m:sup>
                      </m:sSup>
                      <m:r>
                        <a:rPr kumimoji="1" lang="en-US" altLang="zh-CN" sz="2400" b="1" i="1" smtClean="0">
                          <a:latin typeface="Cambria Math" charset="0"/>
                        </a:rPr>
                        <m:t>)</m:t>
                      </m:r>
                    </m:oMath>
                  </m:oMathPara>
                </a14:m>
                <a:endParaRPr kumimoji="1" lang="zh-CN" altLang="en-US" sz="24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078295" y="4542284"/>
                <a:ext cx="1304936" cy="369332"/>
              </a:xfrm>
              <a:prstGeom prst="rect">
                <a:avLst/>
              </a:prstGeom>
              <a:blipFill rotWithShape="0">
                <a:blip r:embed="rId7"/>
                <a:stretch>
                  <a:fillRect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572124" y="3626313"/>
                <a:ext cx="5781675" cy="12448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charset="0"/>
                        </a:rPr>
                        <m:t>𝑃</m:t>
                      </m:r>
                      <m:d>
                        <m:dPr>
                          <m:ctrlPr>
                            <a:rPr kumimoji="1" lang="en-US" altLang="zh-CN" sz="3600" i="1" smtClean="0">
                              <a:latin typeface="Cambria Math" charset="0"/>
                            </a:rPr>
                          </m:ctrlPr>
                        </m:dPr>
                        <m:e>
                          <m:sSup>
                            <m:sSupPr>
                              <m:ctrlPr>
                                <a:rPr kumimoji="1" lang="en-US" altLang="zh-CN" sz="3200" i="1">
                                  <a:latin typeface="Cambria Math" charset="0"/>
                                </a:rPr>
                              </m:ctrlPr>
                            </m:sSupPr>
                            <m:e>
                              <m:r>
                                <a:rPr kumimoji="1" lang="en-US" altLang="zh-CN" sz="3200" b="0" i="1">
                                  <a:latin typeface="Cambria Math" charset="0"/>
                                </a:rPr>
                                <m:t>(</m:t>
                              </m:r>
                              <m:r>
                                <a:rPr kumimoji="1" lang="en-US" altLang="zh-CN" sz="3200" b="0" i="1">
                                  <a:latin typeface="Cambria Math" charset="0"/>
                                </a:rPr>
                                <m:t>𝑒</m:t>
                              </m:r>
                            </m:e>
                            <m:sup>
                              <m:r>
                                <a:rPr kumimoji="1" lang="en-US" altLang="zh-CN" sz="3200" b="0" i="1">
                                  <a:latin typeface="Cambria Math" charset="0"/>
                                </a:rPr>
                                <m:t>′</m:t>
                              </m:r>
                            </m:sup>
                          </m:sSup>
                          <m:r>
                            <a:rPr kumimoji="1" lang="en-US" altLang="zh-CN" sz="3200" b="0" i="1">
                              <a:latin typeface="Cambria Math" charset="0"/>
                            </a:rPr>
                            <m:t>,</m:t>
                          </m:r>
                          <m:sSup>
                            <m:sSupPr>
                              <m:ctrlPr>
                                <a:rPr kumimoji="1" lang="en-US" altLang="zh-CN" sz="3200" i="1">
                                  <a:latin typeface="Cambria Math" charset="0"/>
                                </a:rPr>
                              </m:ctrlPr>
                            </m:sSupPr>
                            <m:e>
                              <m:r>
                                <a:rPr kumimoji="1" lang="en-US" altLang="zh-CN" sz="3200" b="0" i="1">
                                  <a:latin typeface="Cambria Math" charset="0"/>
                                </a:rPr>
                                <m:t>𝑤</m:t>
                              </m:r>
                            </m:e>
                            <m:sup>
                              <m:r>
                                <a:rPr kumimoji="1" lang="en-US" altLang="zh-CN" sz="3200" b="0" i="1">
                                  <a:latin typeface="Cambria Math" charset="0"/>
                                </a:rPr>
                                <m:t>′</m:t>
                              </m:r>
                            </m:sup>
                          </m:sSup>
                          <m:r>
                            <a:rPr kumimoji="1" lang="en-US" altLang="zh-CN" sz="3200" b="0" i="1">
                              <a:latin typeface="Cambria Math" charset="0"/>
                            </a:rPr>
                            <m:t>)</m:t>
                          </m:r>
                          <m:r>
                            <m:rPr>
                              <m:nor/>
                            </m:rPr>
                            <a:rPr kumimoji="1" lang="zh-CN" altLang="en-US" sz="3200" dirty="0"/>
                            <m:t> </m:t>
                          </m:r>
                          <m:r>
                            <a:rPr kumimoji="1" lang="en-US" altLang="zh-CN" sz="3200" b="0" i="1" dirty="0" smtClean="0">
                              <a:latin typeface="Cambria Math" charset="0"/>
                            </a:rPr>
                            <m:t>=(</m:t>
                          </m:r>
                          <m:sSub>
                            <m:sSubPr>
                              <m:ctrlPr>
                                <a:rPr kumimoji="1" lang="en-US" altLang="zh-CN" sz="3200" i="1" dirty="0" smtClean="0">
                                  <a:latin typeface="Cambria Math" charset="0"/>
                                </a:rPr>
                              </m:ctrlPr>
                            </m:sSubPr>
                            <m:e>
                              <m:r>
                                <a:rPr kumimoji="1" lang="en-US" altLang="zh-CN" sz="3200" b="0" i="1" dirty="0" smtClean="0">
                                  <a:latin typeface="Cambria Math" charset="0"/>
                                </a:rPr>
                                <m:t>𝑒</m:t>
                              </m:r>
                            </m:e>
                            <m:sub>
                              <m:r>
                                <a:rPr kumimoji="1" lang="en-US" altLang="zh-CN" sz="3200" b="0" i="1" dirty="0" smtClean="0">
                                  <a:latin typeface="Cambria Math" charset="0"/>
                                </a:rPr>
                                <m:t>2</m:t>
                              </m:r>
                            </m:sub>
                          </m:sSub>
                          <m:r>
                            <a:rPr kumimoji="1" lang="en-US" altLang="zh-CN" sz="3200" b="0" i="1" dirty="0" smtClean="0">
                              <a:latin typeface="Cambria Math" charset="0"/>
                            </a:rPr>
                            <m:t>,</m:t>
                          </m:r>
                          <m:f>
                            <m:fPr>
                              <m:ctrlPr>
                                <a:rPr kumimoji="1" lang="bg-BG" altLang="zh-CN" sz="3200" i="1" dirty="0" smtClean="0">
                                  <a:latin typeface="Cambria Math" charset="0"/>
                                </a:rPr>
                              </m:ctrlPr>
                            </m:fPr>
                            <m:num>
                              <m:sSub>
                                <m:sSubPr>
                                  <m:ctrlPr>
                                    <a:rPr kumimoji="1" lang="en-US" altLang="zh-CN" sz="3200" i="1" dirty="0" smtClean="0">
                                      <a:latin typeface="Cambria Math" charset="0"/>
                                    </a:rPr>
                                  </m:ctrlPr>
                                </m:sSubPr>
                                <m:e>
                                  <m:r>
                                    <a:rPr kumimoji="1" lang="en-US" altLang="zh-CN" sz="3200" b="0" i="1" dirty="0" smtClean="0">
                                      <a:latin typeface="Cambria Math" charset="0"/>
                                    </a:rPr>
                                    <m:t>𝑤</m:t>
                                  </m:r>
                                </m:e>
                                <m:sub>
                                  <m:r>
                                    <a:rPr kumimoji="1" lang="en-US" altLang="zh-CN" sz="3200" b="0" i="1" dirty="0" smtClean="0">
                                      <a:latin typeface="Cambria Math" charset="0"/>
                                    </a:rPr>
                                    <m:t>2</m:t>
                                  </m:r>
                                </m:sub>
                              </m:sSub>
                            </m:num>
                            <m:den>
                              <m:sSub>
                                <m:sSubPr>
                                  <m:ctrlPr>
                                    <a:rPr kumimoji="1" lang="en-US" altLang="zh-CN" sz="3200" i="1" dirty="0" smtClean="0">
                                      <a:latin typeface="Cambria Math" charset="0"/>
                                    </a:rPr>
                                  </m:ctrlPr>
                                </m:sSubPr>
                                <m:e>
                                  <m:r>
                                    <a:rPr kumimoji="1" lang="en-US" altLang="zh-CN" sz="3200" b="0" i="1" dirty="0" smtClean="0">
                                      <a:latin typeface="Cambria Math" charset="0"/>
                                    </a:rPr>
                                    <m:t>𝑝</m:t>
                                  </m:r>
                                </m:e>
                                <m:sub>
                                  <m:r>
                                    <a:rPr kumimoji="1" lang="en-US" altLang="zh-CN" sz="3200" b="0" i="1" dirty="0" smtClean="0">
                                      <a:latin typeface="Cambria Math" charset="0"/>
                                    </a:rPr>
                                    <m:t>2</m:t>
                                  </m:r>
                                </m:sub>
                              </m:sSub>
                            </m:den>
                          </m:f>
                          <m:r>
                            <a:rPr kumimoji="1" lang="en-US" altLang="zh-CN" sz="3200" b="0" i="1" dirty="0" smtClean="0">
                              <a:latin typeface="Cambria Math" charset="0"/>
                            </a:rPr>
                            <m:t>)</m:t>
                          </m:r>
                          <m:r>
                            <a:rPr kumimoji="1" lang="en-US" altLang="zh-CN" sz="3200" b="0" i="1" smtClean="0">
                              <a:latin typeface="Cambria Math" charset="0"/>
                            </a:rPr>
                            <m:t> </m:t>
                          </m:r>
                        </m:e>
                      </m:d>
                      <m:r>
                        <a:rPr kumimoji="1" lang="en-US" altLang="zh-CN" sz="3600" b="0" i="1" smtClean="0">
                          <a:latin typeface="Cambria Math" charset="0"/>
                        </a:rPr>
                        <m:t>=</m:t>
                      </m:r>
                      <m:sSub>
                        <m:sSubPr>
                          <m:ctrlPr>
                            <a:rPr kumimoji="1" lang="en-US" altLang="zh-CN" sz="3600" i="1" smtClean="0">
                              <a:latin typeface="Cambria Math" charset="0"/>
                            </a:rPr>
                          </m:ctrlPr>
                        </m:sSubPr>
                        <m:e>
                          <m:r>
                            <a:rPr kumimoji="1" lang="en-US" altLang="zh-CN" sz="3600" b="0" i="1" smtClean="0">
                              <a:latin typeface="Cambria Math" charset="0"/>
                            </a:rPr>
                            <m:t>𝑝</m:t>
                          </m:r>
                        </m:e>
                        <m:sub>
                          <m:r>
                            <a:rPr kumimoji="1" lang="en-US" altLang="zh-CN" sz="3600" b="0" i="1" smtClean="0">
                              <a:latin typeface="Cambria Math" charset="0"/>
                            </a:rPr>
                            <m:t>2</m:t>
                          </m:r>
                        </m:sub>
                      </m:sSub>
                    </m:oMath>
                  </m:oMathPara>
                </a14:m>
                <a:endParaRPr kumimoji="1" lang="zh-CN" altLang="en-US" sz="2800" i="1"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572124" y="3626313"/>
                <a:ext cx="5781675" cy="1244828"/>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638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3" name="文本框 2"/>
              <p:cNvSpPr txBox="1"/>
              <p:nvPr/>
            </p:nvSpPr>
            <p:spPr>
              <a:xfrm>
                <a:off x="1275197" y="2422831"/>
                <a:ext cx="3553979"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mr-IN" altLang="zh-CN" sz="2800" i="1" smtClean="0">
                              <a:latin typeface="Cambria Math" charset="0"/>
                            </a:rPr>
                          </m:ctrlPr>
                        </m:funcPr>
                        <m:fName>
                          <m:limLow>
                            <m:limLowPr>
                              <m:ctrlPr>
                                <a:rPr kumimoji="1" lang="mr-IN" altLang="zh-CN" sz="2800" i="1" smtClean="0">
                                  <a:latin typeface="Cambria Math" charset="0"/>
                                </a:rPr>
                              </m:ctrlPr>
                            </m:limLowPr>
                            <m:e>
                              <m:r>
                                <m:rPr>
                                  <m:sty m:val="p"/>
                                </m:rPr>
                                <a:rPr kumimoji="1" lang="mr-IN" altLang="zh-CN" sz="2800" i="0" smtClean="0">
                                  <a:latin typeface="Cambria Math" charset="0"/>
                                </a:rPr>
                                <m:t>min</m:t>
                              </m:r>
                            </m:e>
                            <m:lim>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lim>
                          </m:limLow>
                        </m:fName>
                        <m:e>
                          <m:nary>
                            <m:naryPr>
                              <m:chr m:val="∑"/>
                              <m:supHide m:val="on"/>
                              <m:ctrlPr>
                                <a:rPr kumimoji="1" lang="mr-IN"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b="0" i="1" smtClean="0">
                                  <a:latin typeface="Cambria Math" charset="0"/>
                                </a:rPr>
                                <m:t>]</m:t>
                              </m:r>
                            </m:e>
                          </m:nary>
                        </m:e>
                      </m:func>
                    </m:oMath>
                  </m:oMathPara>
                </a14:m>
                <a:endParaRPr kumimoji="1" lang="zh-CN" altLang="en-US" sz="2800"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1275197" y="2422831"/>
                <a:ext cx="3553979" cy="104323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581000" y="3726111"/>
                <a:ext cx="3013446" cy="10530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e>
                      </m:nary>
                      <m:r>
                        <a:rPr kumimoji="1" lang="en-US" altLang="zh-CN" sz="2800" b="0" i="1" smtClean="0">
                          <a:latin typeface="Cambria Math" charset="0"/>
                        </a:rPr>
                        <m:t>=1</m:t>
                      </m:r>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581000" y="3726111"/>
                <a:ext cx="3013446" cy="10530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628879" y="2753811"/>
                <a:ext cx="3013446" cy="80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r>
                        <a:rPr kumimoji="1" lang="en-US" altLang="zh-CN" sz="2800" b="0" i="1" smtClean="0">
                          <a:latin typeface="Cambria Math" charset="0"/>
                        </a:rPr>
                        <m:t>=</m:t>
                      </m:r>
                      <m:f>
                        <m:fPr>
                          <m:ctrlPr>
                            <a:rPr kumimoji="1" lang="bg-BG" altLang="zh-CN" sz="2800" b="0" i="1" smtClean="0">
                              <a:latin typeface="Cambria Math" charset="0"/>
                            </a:rPr>
                          </m:ctrlPr>
                        </m:fPr>
                        <m:num>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𝑖</m:t>
                              </m:r>
                            </m:sub>
                          </m:sSub>
                        </m:num>
                        <m:den>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den>
                      </m:f>
                    </m:oMath>
                  </m:oMathPara>
                </a14:m>
                <a:endParaRPr kumimoji="1" lang="zh-CN" altLang="en-US" sz="2800"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8879" y="2753811"/>
                <a:ext cx="3013446" cy="80541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628879" y="3834898"/>
                <a:ext cx="30134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0" i="1" smtClean="0">
                              <a:latin typeface="Cambria Math" charset="0"/>
                            </a:rPr>
                          </m:ctrlPr>
                        </m:sSupPr>
                        <m:e>
                          <m:r>
                            <a:rPr kumimoji="1" lang="en-US" altLang="zh-CN" sz="2800" b="0" i="1" smtClean="0">
                              <a:latin typeface="Cambria Math" charset="0"/>
                            </a:rPr>
                            <m:t>𝑤</m:t>
                          </m:r>
                        </m:e>
                        <m:sup>
                          <m:r>
                            <a:rPr kumimoji="1" lang="en-US" altLang="zh-CN" sz="2800" b="0" i="1" smtClean="0">
                              <a:latin typeface="Cambria Math" charset="0"/>
                            </a:rPr>
                            <m:t>′</m:t>
                          </m:r>
                        </m:sup>
                      </m:sSup>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oMath>
                  </m:oMathPara>
                </a14:m>
                <a:endParaRPr kumimoji="1" lang="zh-CN" altLang="en-US" sz="2800" i="1"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628879" y="3834898"/>
                <a:ext cx="3013446"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右箭头 5"/>
          <p:cNvSpPr/>
          <p:nvPr/>
        </p:nvSpPr>
        <p:spPr>
          <a:xfrm>
            <a:off x="5304419" y="3159364"/>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2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59EDCB-DC67-1745-AF88-B526D92C8C6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Basic Version</a:t>
            </a:r>
            <a:endParaRPr kumimoji="1"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xmlns="" id="{D910C096-B1EA-2240-B136-E099017B1EA2}"/>
              </a:ext>
            </a:extLst>
          </p:cNvPr>
          <p:cNvGrpSpPr/>
          <p:nvPr/>
        </p:nvGrpSpPr>
        <p:grpSpPr>
          <a:xfrm>
            <a:off x="5538916" y="1690688"/>
            <a:ext cx="1229498" cy="508815"/>
            <a:chOff x="5538916" y="1690688"/>
            <a:chExt cx="1229498" cy="508815"/>
          </a:xfrm>
        </p:grpSpPr>
        <p:sp>
          <p:nvSpPr>
            <p:cNvPr id="7" name="椭圆 6">
              <a:extLst>
                <a:ext uri="{FF2B5EF4-FFF2-40B4-BE49-F238E27FC236}">
                  <a16:creationId xmlns:a16="http://schemas.microsoft.com/office/drawing/2014/main" xmlns="" id="{5E44900A-AB87-AE4A-99AA-73285E49B958}"/>
                </a:ext>
              </a:extLst>
            </p:cNvPr>
            <p:cNvSpPr/>
            <p:nvPr/>
          </p:nvSpPr>
          <p:spPr>
            <a:xfrm>
              <a:off x="5881816" y="1690688"/>
              <a:ext cx="543698" cy="5088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296B7145-B712-2440-A166-8D5BDDA90570}"/>
                    </a:ext>
                  </a:extLst>
                </p:cNvPr>
                <p:cNvSpPr txBox="1"/>
                <p:nvPr/>
              </p:nvSpPr>
              <p:spPr>
                <a:xfrm>
                  <a:off x="5538916" y="174148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𝒊</m:t>
                            </m:r>
                          </m:sub>
                        </m:sSub>
                      </m:oMath>
                    </m:oMathPara>
                  </a14:m>
                  <a:endParaRPr kumimoji="1" lang="zh-CN" altLang="en-US" sz="2400" b="1" dirty="0"/>
                </a:p>
              </p:txBody>
            </p:sp>
          </mc:Choice>
          <mc:Fallback xmlns="">
            <p:sp>
              <p:nvSpPr>
                <p:cNvPr id="8" name="文本框 7">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538916" y="1741485"/>
                  <a:ext cx="1229498" cy="369332"/>
                </a:xfrm>
                <a:prstGeom prst="rect">
                  <a:avLst/>
                </a:prstGeom>
                <a:blipFill>
                  <a:blip r:embed="rId2"/>
                  <a:stretch>
                    <a:fillRect b="-13333"/>
                  </a:stretch>
                </a:blipFill>
              </p:spPr>
              <p:txBody>
                <a:bodyPr/>
                <a:lstStyle/>
                <a:p>
                  <a:r>
                    <a:rPr lang="zh-CN" altLang="en-US">
                      <a:noFill/>
                    </a:rPr>
                    <a:t> </a:t>
                  </a:r>
                </a:p>
              </p:txBody>
            </p:sp>
          </mc:Fallback>
        </mc:AlternateContent>
      </p:grpSp>
      <p:cxnSp>
        <p:nvCxnSpPr>
          <p:cNvPr id="11" name="直线箭头连接符 10">
            <a:extLst>
              <a:ext uri="{FF2B5EF4-FFF2-40B4-BE49-F238E27FC236}">
                <a16:creationId xmlns:a16="http://schemas.microsoft.com/office/drawing/2014/main" xmlns="" id="{E1DDCB3A-93A3-F947-8936-2FD7D8DCC488}"/>
              </a:ext>
            </a:extLst>
          </p:cNvPr>
          <p:cNvCxnSpPr>
            <a:stCxn id="7" idx="4"/>
          </p:cNvCxnSpPr>
          <p:nvPr/>
        </p:nvCxnSpPr>
        <p:spPr>
          <a:xfrm flipH="1">
            <a:off x="3410465" y="2199503"/>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xmlns="" id="{AB28E39D-46A0-5B49-82B6-E57B9F0DD9FB}"/>
              </a:ext>
            </a:extLst>
          </p:cNvPr>
          <p:cNvCxnSpPr>
            <a:cxnSpLocks/>
            <a:stCxn id="7" idx="4"/>
          </p:cNvCxnSpPr>
          <p:nvPr/>
        </p:nvCxnSpPr>
        <p:spPr>
          <a:xfrm flipH="1">
            <a:off x="5399903" y="2199503"/>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xmlns="" id="{48149428-2E7B-484E-BD02-0820295C5E2F}"/>
              </a:ext>
            </a:extLst>
          </p:cNvPr>
          <p:cNvCxnSpPr>
            <a:cxnSpLocks/>
            <a:stCxn id="7" idx="4"/>
          </p:cNvCxnSpPr>
          <p:nvPr/>
        </p:nvCxnSpPr>
        <p:spPr>
          <a:xfrm>
            <a:off x="6153665" y="2199503"/>
            <a:ext cx="3479113" cy="3476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xmlns="" id="{A8CB5AC8-59AE-C443-86CD-C750A4B240BC}"/>
                  </a:ext>
                </a:extLst>
              </p:cNvPr>
              <p:cNvSpPr txBox="1"/>
              <p:nvPr/>
            </p:nvSpPr>
            <p:spPr>
              <a:xfrm>
                <a:off x="3677164" y="2423718"/>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8" name="文本框 17">
                <a:extLst>
                  <a:ext uri="{FF2B5EF4-FFF2-40B4-BE49-F238E27FC236}">
                    <a16:creationId xmlns:a16="http://schemas.microsoft.com/office/drawing/2014/main" id="{A8CB5AC8-59AE-C443-86CD-C750A4B240BC}"/>
                  </a:ext>
                </a:extLst>
              </p:cNvPr>
              <p:cNvSpPr txBox="1">
                <a:spLocks noRot="1" noChangeAspect="1" noMove="1" noResize="1" noEditPoints="1" noAdjustHandles="1" noChangeArrowheads="1" noChangeShapeType="1" noTextEdit="1"/>
              </p:cNvSpPr>
              <p:nvPr/>
            </p:nvSpPr>
            <p:spPr>
              <a:xfrm>
                <a:off x="3677164" y="2423718"/>
                <a:ext cx="1229498"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xmlns="" id="{BD55B4B9-A03A-684D-8A7E-A30160DD9D94}"/>
                  </a:ext>
                </a:extLst>
              </p:cNvPr>
              <p:cNvSpPr txBox="1"/>
              <p:nvPr/>
            </p:nvSpPr>
            <p:spPr>
              <a:xfrm>
                <a:off x="4547286" y="393781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9" name="文本框 18">
                <a:extLst>
                  <a:ext uri="{FF2B5EF4-FFF2-40B4-BE49-F238E27FC236}">
                    <a16:creationId xmlns:a16="http://schemas.microsoft.com/office/drawing/2014/main" id="{BD55B4B9-A03A-684D-8A7E-A30160DD9D94}"/>
                  </a:ext>
                </a:extLst>
              </p:cNvPr>
              <p:cNvSpPr txBox="1">
                <a:spLocks noRot="1" noChangeAspect="1" noMove="1" noResize="1" noEditPoints="1" noAdjustHandles="1" noChangeArrowheads="1" noChangeShapeType="1" noTextEdit="1"/>
              </p:cNvSpPr>
              <p:nvPr/>
            </p:nvSpPr>
            <p:spPr>
              <a:xfrm>
                <a:off x="4547286" y="3937815"/>
                <a:ext cx="1229498"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xmlns="" id="{8A6A7549-DEB2-C640-8E38-B6182AB03239}"/>
                  </a:ext>
                </a:extLst>
              </p:cNvPr>
              <p:cNvSpPr txBox="1"/>
              <p:nvPr/>
            </p:nvSpPr>
            <p:spPr>
              <a:xfrm>
                <a:off x="9289878" y="510420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20" name="文本框 19">
                <a:extLst>
                  <a:ext uri="{FF2B5EF4-FFF2-40B4-BE49-F238E27FC236}">
                    <a16:creationId xmlns:a16="http://schemas.microsoft.com/office/drawing/2014/main" id="{8A6A7549-DEB2-C640-8E38-B6182AB03239}"/>
                  </a:ext>
                </a:extLst>
              </p:cNvPr>
              <p:cNvSpPr txBox="1">
                <a:spLocks noRot="1" noChangeAspect="1" noMove="1" noResize="1" noEditPoints="1" noAdjustHandles="1" noChangeArrowheads="1" noChangeShapeType="1" noTextEdit="1"/>
              </p:cNvSpPr>
              <p:nvPr/>
            </p:nvSpPr>
            <p:spPr>
              <a:xfrm>
                <a:off x="9289878" y="5104202"/>
                <a:ext cx="1229498" cy="369332"/>
              </a:xfrm>
              <a:prstGeom prst="rect">
                <a:avLst/>
              </a:prstGeom>
              <a:blipFill>
                <a:blip r:embed="rId5"/>
                <a:stretch>
                  <a:fillRect b="-10000"/>
                </a:stretch>
              </a:blipFill>
            </p:spPr>
            <p:txBody>
              <a:bodyPr/>
              <a:lstStyle/>
              <a:p>
                <a:r>
                  <a:rPr lang="zh-CN" altLang="en-US">
                    <a:noFill/>
                  </a:rPr>
                  <a:t> </a:t>
                </a:r>
              </a:p>
            </p:txBody>
          </p:sp>
        </mc:Fallback>
      </mc:AlternateContent>
      <p:graphicFrame>
        <p:nvGraphicFramePr>
          <p:cNvPr id="22" name="表格 21">
            <a:extLst>
              <a:ext uri="{FF2B5EF4-FFF2-40B4-BE49-F238E27FC236}">
                <a16:creationId xmlns:a16="http://schemas.microsoft.com/office/drawing/2014/main" xmlns="" id="{A5BC4791-7FDA-154B-B84C-640757DB2A30}"/>
              </a:ext>
            </a:extLst>
          </p:cNvPr>
          <p:cNvGraphicFramePr>
            <a:graphicFrameLocks noGrp="1"/>
          </p:cNvGraphicFramePr>
          <p:nvPr>
            <p:extLst>
              <p:ext uri="{D42A27DB-BD31-4B8C-83A1-F6EECF244321}">
                <p14:modId xmlns:p14="http://schemas.microsoft.com/office/powerpoint/2010/main" val="493634999"/>
              </p:ext>
            </p:extLst>
          </p:nvPr>
        </p:nvGraphicFramePr>
        <p:xfrm>
          <a:off x="1920790" y="3429000"/>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5" name="表格 24">
            <a:extLst>
              <a:ext uri="{FF2B5EF4-FFF2-40B4-BE49-F238E27FC236}">
                <a16:creationId xmlns:a16="http://schemas.microsoft.com/office/drawing/2014/main" xmlns="" id="{5A134B61-04E4-4B41-A5FB-A6F3E458B147}"/>
              </a:ext>
            </a:extLst>
          </p:cNvPr>
          <p:cNvGraphicFramePr>
            <a:graphicFrameLocks noGrp="1"/>
          </p:cNvGraphicFramePr>
          <p:nvPr>
            <p:extLst>
              <p:ext uri="{D42A27DB-BD31-4B8C-83A1-F6EECF244321}">
                <p14:modId xmlns:p14="http://schemas.microsoft.com/office/powerpoint/2010/main" val="1865217274"/>
              </p:ext>
            </p:extLst>
          </p:nvPr>
        </p:nvGraphicFramePr>
        <p:xfrm>
          <a:off x="1920790" y="453136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6" name="表格 25">
            <a:extLst>
              <a:ext uri="{FF2B5EF4-FFF2-40B4-BE49-F238E27FC236}">
                <a16:creationId xmlns:a16="http://schemas.microsoft.com/office/drawing/2014/main" xmlns="" id="{424DCAD3-3D07-554E-B7A4-D9329A7C076E}"/>
              </a:ext>
            </a:extLst>
          </p:cNvPr>
          <p:cNvGraphicFramePr>
            <a:graphicFrameLocks noGrp="1"/>
          </p:cNvGraphicFramePr>
          <p:nvPr>
            <p:extLst>
              <p:ext uri="{D42A27DB-BD31-4B8C-83A1-F6EECF244321}">
                <p14:modId xmlns:p14="http://schemas.microsoft.com/office/powerpoint/2010/main" val="97520194"/>
              </p:ext>
            </p:extLst>
          </p:nvPr>
        </p:nvGraphicFramePr>
        <p:xfrm>
          <a:off x="1920790" y="5675535"/>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xmlns="" id="{AB798EC8-B843-054F-B83E-F046B17C0EA0}"/>
                  </a:ext>
                </a:extLst>
              </p:cNvPr>
              <p:cNvSpPr txBox="1"/>
              <p:nvPr/>
            </p:nvSpPr>
            <p:spPr>
              <a:xfrm>
                <a:off x="2710591" y="287781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AB798EC8-B843-054F-B83E-F046B17C0EA0}"/>
                  </a:ext>
                </a:extLst>
              </p:cNvPr>
              <p:cNvSpPr txBox="1">
                <a:spLocks noRot="1" noChangeAspect="1" noMove="1" noResize="1" noEditPoints="1" noAdjustHandles="1" noChangeArrowheads="1" noChangeShapeType="1" noTextEdit="1"/>
              </p:cNvSpPr>
              <p:nvPr/>
            </p:nvSpPr>
            <p:spPr>
              <a:xfrm>
                <a:off x="2710591" y="2877819"/>
                <a:ext cx="1229498"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xmlns="" id="{27D3CC6B-6AA1-2940-8DBA-6F5947FC4C24}"/>
                  </a:ext>
                </a:extLst>
              </p:cNvPr>
              <p:cNvSpPr txBox="1"/>
              <p:nvPr/>
            </p:nvSpPr>
            <p:spPr>
              <a:xfrm>
                <a:off x="5267067" y="4076714"/>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8" name="文本框 27">
                <a:extLst>
                  <a:ext uri="{FF2B5EF4-FFF2-40B4-BE49-F238E27FC236}">
                    <a16:creationId xmlns:a16="http://schemas.microsoft.com/office/drawing/2014/main" id="{27D3CC6B-6AA1-2940-8DBA-6F5947FC4C24}"/>
                  </a:ext>
                </a:extLst>
              </p:cNvPr>
              <p:cNvSpPr txBox="1">
                <a:spLocks noRot="1" noChangeAspect="1" noMove="1" noResize="1" noEditPoints="1" noAdjustHandles="1" noChangeArrowheads="1" noChangeShapeType="1" noTextEdit="1"/>
              </p:cNvSpPr>
              <p:nvPr/>
            </p:nvSpPr>
            <p:spPr>
              <a:xfrm>
                <a:off x="5267067" y="4076714"/>
                <a:ext cx="1229498" cy="369332"/>
              </a:xfrm>
              <a:prstGeom prst="rect">
                <a:avLst/>
              </a:prstGeom>
              <a:blipFill>
                <a:blip r:embed="rId8"/>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xmlns="" id="{30AF67DF-91B8-944B-BA09-4410CB07B996}"/>
                  </a:ext>
                </a:extLst>
              </p:cNvPr>
              <p:cNvSpPr txBox="1"/>
              <p:nvPr/>
            </p:nvSpPr>
            <p:spPr>
              <a:xfrm>
                <a:off x="8548129" y="530176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9" name="文本框 28">
                <a:extLst>
                  <a:ext uri="{FF2B5EF4-FFF2-40B4-BE49-F238E27FC236}">
                    <a16:creationId xmlns:a16="http://schemas.microsoft.com/office/drawing/2014/main" id="{30AF67DF-91B8-944B-BA09-4410CB07B996}"/>
                  </a:ext>
                </a:extLst>
              </p:cNvPr>
              <p:cNvSpPr txBox="1">
                <a:spLocks noRot="1" noChangeAspect="1" noMove="1" noResize="1" noEditPoints="1" noAdjustHandles="1" noChangeArrowheads="1" noChangeShapeType="1" noTextEdit="1"/>
              </p:cNvSpPr>
              <p:nvPr/>
            </p:nvSpPr>
            <p:spPr>
              <a:xfrm>
                <a:off x="8548129" y="5301765"/>
                <a:ext cx="1229498" cy="369332"/>
              </a:xfrm>
              <a:prstGeom prst="rect">
                <a:avLst/>
              </a:prstGeom>
              <a:blipFill>
                <a:blip r:embed="rId9"/>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xmlns="" id="{A5F9490A-F97E-694F-A85B-353E781F38F6}"/>
                  </a:ext>
                </a:extLst>
              </p:cNvPr>
              <p:cNvSpPr txBox="1"/>
              <p:nvPr/>
            </p:nvSpPr>
            <p:spPr>
              <a:xfrm>
                <a:off x="1631261" y="2608384"/>
                <a:ext cx="1229498" cy="63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1" i="1" smtClean="0">
                              <a:latin typeface="Cambria Math" charset="0"/>
                            </a:rPr>
                          </m:ctrlPr>
                        </m:fPr>
                        <m:num>
                          <m:r>
                            <a:rPr kumimoji="1" lang="en-US" altLang="zh-CN" sz="2400" b="1" i="1" smtClean="0">
                              <a:latin typeface="Cambria Math" panose="02040503050406030204" pitchFamily="18" charset="0"/>
                            </a:rPr>
                            <m:t>𝒄</m:t>
                          </m:r>
                        </m:num>
                        <m:den>
                          <m:r>
                            <a:rPr kumimoji="1" lang="en-US" altLang="zh-CN" sz="2400" b="1" i="1" smtClean="0">
                              <a:latin typeface="Cambria Math" panose="02040503050406030204" pitchFamily="18" charset="0"/>
                            </a:rPr>
                            <m:t>𝑪𝒐𝒖𝒏𝒕</m:t>
                          </m:r>
                        </m:den>
                      </m:f>
                    </m:oMath>
                  </m:oMathPara>
                </a14:m>
                <a:endParaRPr kumimoji="1" lang="zh-CN" altLang="en-US" sz="2400" b="1" dirty="0"/>
              </a:p>
            </p:txBody>
          </p:sp>
        </mc:Choice>
        <mc:Fallback xmlns="">
          <p:sp>
            <p:nvSpPr>
              <p:cNvPr id="30" name="文本框 29">
                <a:extLst>
                  <a:ext uri="{FF2B5EF4-FFF2-40B4-BE49-F238E27FC236}">
                    <a16:creationId xmlns:a16="http://schemas.microsoft.com/office/drawing/2014/main" id="{A5F9490A-F97E-694F-A85B-353E781F38F6}"/>
                  </a:ext>
                </a:extLst>
              </p:cNvPr>
              <p:cNvSpPr txBox="1">
                <a:spLocks noRot="1" noChangeAspect="1" noMove="1" noResize="1" noEditPoints="1" noAdjustHandles="1" noChangeArrowheads="1" noChangeShapeType="1" noTextEdit="1"/>
              </p:cNvSpPr>
              <p:nvPr/>
            </p:nvSpPr>
            <p:spPr>
              <a:xfrm>
                <a:off x="1631261" y="2608384"/>
                <a:ext cx="1229498" cy="635430"/>
              </a:xfrm>
              <a:prstGeom prst="rect">
                <a:avLst/>
              </a:prstGeom>
              <a:blipFill>
                <a:blip r:embed="rId10"/>
                <a:stretch>
                  <a:fillRect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4.2 Optimization</a:t>
            </a:r>
          </a:p>
        </p:txBody>
      </p:sp>
      <mc:AlternateContent xmlns:mc="http://schemas.openxmlformats.org/markup-compatibility/2006" xmlns:a14="http://schemas.microsoft.com/office/drawing/2010/main">
        <mc:Choice Requires="a14">
          <p:sp>
            <p:nvSpPr>
              <p:cNvPr id="26" name="文本框 25"/>
              <p:cNvSpPr txBox="1"/>
              <p:nvPr/>
            </p:nvSpPr>
            <p:spPr>
              <a:xfrm>
                <a:off x="2672759" y="2274871"/>
                <a:ext cx="6040623" cy="106939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i="1">
                              <a:latin typeface="Cambria Math" charset="0"/>
                            </a:rPr>
                            <m:t>]</m:t>
                          </m:r>
                        </m:e>
                      </m:nary>
                      <m:r>
                        <a:rPr kumimoji="1" lang="en-US" altLang="zh-CN" sz="2800" b="0" i="1" smtClean="0">
                          <a:latin typeface="Cambria Math" charset="0"/>
                        </a:rPr>
                        <m:t>=</m:t>
                      </m:r>
                      <m:d>
                        <m:dPr>
                          <m:begChr m:val="{"/>
                          <m:endChr m:val=""/>
                          <m:ctrlPr>
                            <a:rPr kumimoji="1" lang="cs-CZ" altLang="zh-CN" sz="2800" b="0" i="1" smtClean="0">
                              <a:latin typeface="Cambria Math" charset="0"/>
                            </a:rPr>
                          </m:ctrlPr>
                        </m:dPr>
                        <m:e>
                          <m:eqArr>
                            <m:eqArrPr>
                              <m:ctrlPr>
                                <a:rPr kumimoji="1" lang="cs-CZ" altLang="zh-CN" sz="2800" b="0" i="1" smtClean="0">
                                  <a:latin typeface="Cambria Math" charset="0"/>
                                </a:rPr>
                              </m:ctrlPr>
                            </m:eqArrPr>
                            <m:e>
                              <m:r>
                                <a:rPr kumimoji="1" lang="en-US" altLang="zh-CN" sz="2800" b="0" i="1" smtClean="0">
                                  <a:latin typeface="Cambria Math" charset="0"/>
                                </a:rPr>
                                <m:t> 2</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r>
                                <a:rPr kumimoji="1" lang="en-US" altLang="zh-CN" sz="2800" b="0" i="1" smtClean="0">
                                  <a:latin typeface="Cambria Math" charset="0"/>
                                </a:rPr>
                                <m:t> , </m:t>
                              </m:r>
                              <m:sSub>
                                <m:sSubPr>
                                  <m:ctrlPr>
                                    <a:rPr kumimoji="1" lang="en-US" altLang="zh-CN" sz="2800" b="0" i="1" smtClean="0">
                                      <a:latin typeface="Cambria Math" charset="0"/>
                                    </a:rPr>
                                  </m:ctrlPr>
                                </m:sSubPr>
                                <m:e>
                                  <m:r>
                                    <a:rPr kumimoji="1" lang="en-US" altLang="zh-CN" sz="2800" b="0" i="1" smtClean="0">
                                      <a:latin typeface="Cambria Math" charset="0"/>
                                    </a:rPr>
                                    <m:t>  </m:t>
                                  </m:r>
                                  <m:r>
                                    <a:rPr kumimoji="1" lang="en-US" altLang="zh-CN" sz="2800" b="0" i="1" smtClean="0">
                                      <a:latin typeface="Cambria Math" charset="0"/>
                                    </a:rPr>
                                    <m:t>𝑒</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𝑒</m:t>
                                  </m:r>
                                </m:e>
                                <m:sub>
                                  <m:r>
                                    <a:rPr kumimoji="1" lang="en-US" altLang="zh-CN" sz="2800" b="0" i="1" smtClean="0">
                                      <a:latin typeface="Cambria Math" charset="0"/>
                                    </a:rPr>
                                    <m:t>2</m:t>
                                  </m:r>
                                </m:sub>
                              </m:sSub>
                            </m:e>
                            <m:e>
                              <m:r>
                                <a:rPr kumimoji="1" lang="en-US" altLang="zh-CN" sz="2800" b="0" i="1" smtClean="0">
                                  <a:latin typeface="Cambria Math" charset="0"/>
                                </a:rPr>
                                <m:t>      0      ,</m:t>
                              </m:r>
                              <m:r>
                                <a:rPr kumimoji="1" lang="en-US" altLang="zh-CN" sz="2800" i="1">
                                  <a:latin typeface="Cambria Math" charset="0"/>
                                </a:rPr>
                                <m:t> </m:t>
                              </m:r>
                              <m:sSub>
                                <m:sSubPr>
                                  <m:ctrlPr>
                                    <a:rPr kumimoji="1" lang="en-US" altLang="zh-CN" sz="2800" i="1">
                                      <a:latin typeface="Cambria Math" charset="0"/>
                                    </a:rPr>
                                  </m:ctrlPr>
                                </m:sSubPr>
                                <m:e>
                                  <m:r>
                                    <a:rPr kumimoji="1" lang="en-US" altLang="zh-CN" sz="2800" b="0" i="1" smtClean="0">
                                      <a:latin typeface="Cambria Math" charset="0"/>
                                    </a:rPr>
                                    <m:t>  </m:t>
                                  </m:r>
                                  <m:r>
                                    <a:rPr kumimoji="1" lang="en-US" altLang="zh-CN" sz="2800" i="1">
                                      <a:latin typeface="Cambria Math" charset="0"/>
                                    </a:rPr>
                                    <m:t>𝑒</m:t>
                                  </m:r>
                                </m:e>
                                <m:sub>
                                  <m:r>
                                    <a:rPr kumimoji="1" lang="en-US" altLang="zh-CN" sz="2800" i="1">
                                      <a:latin typeface="Cambria Math" charset="0"/>
                                    </a:rPr>
                                    <m:t>1</m:t>
                                  </m:r>
                                </m:sub>
                              </m:sSub>
                              <m:r>
                                <a:rPr kumimoji="1" lang="en-US" altLang="zh-CN" sz="2800" b="0" i="1" smtClean="0">
                                  <a:latin typeface="Cambria Math" charset="0"/>
                                </a:rPr>
                                <m:t>=</m:t>
                              </m:r>
                              <m:sSub>
                                <m:sSubPr>
                                  <m:ctrlPr>
                                    <a:rPr kumimoji="1" lang="en-US" altLang="zh-CN" sz="2800" i="1">
                                      <a:latin typeface="Cambria Math" charset="0"/>
                                    </a:rPr>
                                  </m:ctrlPr>
                                </m:sSubPr>
                                <m:e>
                                  <m:r>
                                    <a:rPr kumimoji="1" lang="en-US" altLang="zh-CN" sz="2800" i="1">
                                      <a:latin typeface="Cambria Math" charset="0"/>
                                    </a:rPr>
                                    <m:t>𝑒</m:t>
                                  </m:r>
                                </m:e>
                                <m:sub>
                                  <m:r>
                                    <a:rPr kumimoji="1" lang="en-US" altLang="zh-CN" sz="2800" i="1">
                                      <a:latin typeface="Cambria Math" charset="0"/>
                                    </a:rPr>
                                    <m:t>2</m:t>
                                  </m:r>
                                </m:sub>
                              </m:sSub>
                            </m:e>
                          </m:eqArr>
                        </m:e>
                      </m:d>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2672759" y="2274871"/>
                <a:ext cx="6040623" cy="106939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flipH="1">
                <a:off x="3656605" y="4349413"/>
                <a:ext cx="4072932" cy="954107"/>
              </a:xfrm>
              <a:prstGeom prst="rect">
                <a:avLst/>
              </a:prstGeom>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
                      <m:sSubPr>
                        <m:ctrlPr>
                          <a:rPr kumimoji="1" lang="en-US" altLang="zh-CN" sz="2800" b="0" i="1" smtClean="0">
                            <a:latin typeface="Cambria Math" charset="0"/>
                            <a:ea typeface="Times New Roman" charset="0"/>
                            <a:cs typeface="Times New Roman" charset="0"/>
                          </a:rPr>
                        </m:ctrlPr>
                      </m:sSub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1</m:t>
                        </m:r>
                      </m:sub>
                    </m:sSub>
                  </m:oMath>
                </a14:m>
                <a:endParaRPr kumimoji="1" lang="en-US" altLang="zh-CN" sz="2800" dirty="0">
                  <a:latin typeface="Times New Roman" charset="0"/>
                  <a:ea typeface="Times New Roman" charset="0"/>
                  <a:cs typeface="Times New Roman" charset="0"/>
                </a:endParaRPr>
              </a:p>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func>
                      <m:funcPr>
                        <m:ctrlPr>
                          <a:rPr kumimoji="1" lang="mr-IN" altLang="zh-CN" sz="2800" i="1" smtClean="0">
                            <a:latin typeface="Cambria Math" charset="0"/>
                            <a:ea typeface="Times New Roman" charset="0"/>
                            <a:cs typeface="Times New Roman" charset="0"/>
                          </a:rPr>
                        </m:ctrlPr>
                      </m:funcPr>
                      <m:fName>
                        <m:limLow>
                          <m:limLowPr>
                            <m:ctrlPr>
                              <a:rPr kumimoji="1" lang="mr-IN" altLang="zh-CN" sz="2800" i="1" smtClean="0">
                                <a:latin typeface="Cambria Math" charset="0"/>
                                <a:ea typeface="Times New Roman" charset="0"/>
                                <a:cs typeface="Times New Roman" charset="0"/>
                              </a:rPr>
                            </m:ctrlPr>
                          </m:limLow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m:rPr>
                                <m:sty m:val="p"/>
                              </m:rPr>
                              <a:rPr kumimoji="1" lang="mr-IN" altLang="zh-CN" sz="2800" i="0" smtClean="0">
                                <a:latin typeface="Cambria Math" charset="0"/>
                                <a:ea typeface="Times New Roman" charset="0"/>
                                <a:cs typeface="Times New Roman" charset="0"/>
                              </a:rPr>
                              <m:t>min</m:t>
                            </m:r>
                          </m:e>
                          <m:lim>
                            <m:r>
                              <a:rPr kumimoji="1" lang="en-US" altLang="zh-CN" sz="2800" b="0" i="1" smtClean="0">
                                <a:latin typeface="Cambria Math" charset="0"/>
                                <a:ea typeface="Times New Roman" charset="0"/>
                                <a:cs typeface="Times New Roman" charset="0"/>
                              </a:rPr>
                              <m:t>𝑖</m:t>
                            </m:r>
                          </m:lim>
                        </m:limLow>
                      </m:fName>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𝑤</m:t>
                            </m:r>
                          </m:e>
                          <m:sub>
                            <m:r>
                              <a:rPr kumimoji="1" lang="en-US" altLang="zh-CN" sz="2800" b="0" i="1" smtClean="0">
                                <a:latin typeface="Cambria Math" charset="0"/>
                                <a:ea typeface="Times New Roman" charset="0"/>
                                <a:cs typeface="Times New Roman" charset="0"/>
                              </a:rPr>
                              <m:t>𝑖</m:t>
                            </m:r>
                          </m:sub>
                        </m:sSub>
                      </m:e>
                    </m:func>
                  </m:oMath>
                </a14:m>
                <a:r>
                  <a:rPr kumimoji="1" lang="en-US" altLang="zh-CN" sz="2800" dirty="0">
                    <a:latin typeface="Times New Roman" charset="0"/>
                    <a:ea typeface="Times New Roman" charset="0"/>
                    <a:cs typeface="Times New Roman" charset="0"/>
                  </a:rPr>
                  <a:t> </a:t>
                </a:r>
              </a:p>
            </p:txBody>
          </p:sp>
        </mc:Choice>
        <mc:Fallback xmlns="">
          <p:sp>
            <p:nvSpPr>
              <p:cNvPr id="14" name="矩形 13"/>
              <p:cNvSpPr>
                <a:spLocks noRot="1" noChangeAspect="1" noMove="1" noResize="1" noEditPoints="1" noAdjustHandles="1" noChangeArrowheads="1" noChangeShapeType="1" noTextEdit="1"/>
              </p:cNvSpPr>
              <p:nvPr/>
            </p:nvSpPr>
            <p:spPr>
              <a:xfrm flipH="1">
                <a:off x="3656605" y="4349413"/>
                <a:ext cx="4072932" cy="9541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1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4.3 Aggregation</a:t>
            </a:r>
          </a:p>
        </p:txBody>
      </p:sp>
      <p:sp>
        <p:nvSpPr>
          <p:cNvPr id="5" name="内容占位符 2"/>
          <p:cNvSpPr>
            <a:spLocks noGrp="1"/>
          </p:cNvSpPr>
          <p:nvPr>
            <p:ph idx="1"/>
          </p:nvPr>
        </p:nvSpPr>
        <p:spPr>
          <a:xfrm>
            <a:off x="838200" y="1825625"/>
            <a:ext cx="10515600" cy="4351338"/>
          </a:xfrm>
        </p:spPr>
        <p:txBody>
          <a:bodyPr/>
          <a:lstStyle/>
          <a:p>
            <a:r>
              <a:rPr kumimoji="1" lang="en-US" altLang="zh-CN" dirty="0">
                <a:latin typeface="Times New Roman" charset="0"/>
                <a:ea typeface="Times New Roman" charset="0"/>
                <a:cs typeface="Times New Roman" charset="0"/>
              </a:rPr>
              <a:t>Different query method/error bound?</a:t>
            </a:r>
          </a:p>
        </p:txBody>
      </p:sp>
    </p:spTree>
    <p:extLst>
      <p:ext uri="{BB962C8B-B14F-4D97-AF65-F5344CB8AC3E}">
        <p14:creationId xmlns:p14="http://schemas.microsoft.com/office/powerpoint/2010/main" val="64553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xmlns=""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xmlns=""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xmlns=""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xmlns=""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xmlns=""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xmlns=""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xmlns=""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xmlns=""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xmlns=""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xmlns=""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xmlns=""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xmlns=""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xmlns=""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xmlns=""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xmlns=""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xmlns=""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xmlns=""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xmlns=""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xmlns=""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xmlns=""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xmlns=""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xmlns=""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xmlns=""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xmlns=""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xmlns=""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xmlns=""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xmlns=""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xmlns=""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xmlns=""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xmlns=""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xmlns=""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xmlns=""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xmlns=""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xmlns=""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xmlns=""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xmlns=""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xmlns=""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xmlns=""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xmlns=""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xmlns=""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xmlns=""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xmlns=""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xmlns=""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xmlns=""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xmlns=""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xmlns=""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xmlns=""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xmlns=""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xmlns=""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xmlns=""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xmlns=""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xmlns=""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xmlns=""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xmlns=""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xmlns=""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xmlns=""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xmlns=""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xmlns=""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xmlns=""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xmlns=""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xmlns=""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xmlns=""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xmlns=""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xmlns=""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3" name="文本框 182">
                <a:extLst>
                  <a:ext uri="{FF2B5EF4-FFF2-40B4-BE49-F238E27FC236}">
                    <a16:creationId xmlns:a16="http://schemas.microsoft.com/office/drawing/2014/main" xmlns="" id="{3F3E9AD1-90DC-0E44-AD0E-A1BA45CD1F16}"/>
                  </a:ext>
                </a:extLst>
              </p:cNvPr>
              <p:cNvSpPr txBox="1"/>
              <p:nvPr/>
            </p:nvSpPr>
            <p:spPr>
              <a:xfrm>
                <a:off x="4035810" y="707408"/>
                <a:ext cx="676568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cs typeface="Times New Roman" panose="02020603050405020304" pitchFamily="18" charset="0"/>
                        </a:rPr>
                        <m:t>𝟏</m:t>
                      </m:r>
                      <m:r>
                        <a:rPr kumimoji="1" lang="en-US" altLang="zh-CN" sz="2400" b="1" i="1" smtClean="0">
                          <a:latin typeface="Cambria Math" panose="02040503050406030204" pitchFamily="18" charset="0"/>
                          <a:cs typeface="Times New Roman" panose="02020603050405020304" pitchFamily="18" charset="0"/>
                        </a:rPr>
                        <m:t>=</m:t>
                      </m:r>
                      <m:r>
                        <a:rPr kumimoji="1" lang="en-US" altLang="zh-CN" sz="2400" b="1" i="1" smtClean="0">
                          <a:latin typeface="Cambria Math" panose="02040503050406030204" pitchFamily="18" charset="0"/>
                          <a:cs typeface="Times New Roman" panose="02020603050405020304" pitchFamily="18" charset="0"/>
                        </a:rPr>
                        <m:t>𝟐</m:t>
                      </m:r>
                      <m:r>
                        <a:rPr kumimoji="1" lang="en-US" altLang="zh-CN" sz="2400" b="1" i="1" smtClean="0">
                          <a:latin typeface="Cambria Math" charset="0"/>
                          <a:cs typeface="Times New Roman" panose="02020603050405020304" pitchFamily="18" charset="0"/>
                        </a:rPr>
                        <m:t>+</m:t>
                      </m:r>
                      <m:r>
                        <a:rPr kumimoji="1" lang="en-US" altLang="zh-CN" sz="2400" b="1" i="1" smtClean="0">
                          <a:latin typeface="Cambria Math" charset="0"/>
                          <a:cs typeface="Times New Roman" panose="02020603050405020304" pitchFamily="18" charset="0"/>
                        </a:rPr>
                        <m:t>𝟑</m:t>
                      </m:r>
                      <m:r>
                        <a:rPr kumimoji="1" lang="en-US" altLang="zh-CN" sz="2400" b="1" i="1" smtClean="0">
                          <a:latin typeface="Cambria Math" panose="02040503050406030204" pitchFamily="18" charset="0"/>
                          <a:cs typeface="Times New Roman" panose="02020603050405020304" pitchFamily="18" charset="0"/>
                        </a:rPr>
                        <m:t>=</m:t>
                      </m:r>
                      <m:d>
                        <m:dPr>
                          <m:ctrlPr>
                            <a:rPr kumimoji="1" lang="en-US" altLang="zh-CN" sz="2400" b="1" i="1" smtClean="0">
                              <a:latin typeface="Cambria Math" charset="0"/>
                              <a:cs typeface="Times New Roman" panose="02020603050405020304" pitchFamily="18" charset="0"/>
                            </a:rPr>
                          </m:ctrlPr>
                        </m:dPr>
                        <m:e>
                          <m:r>
                            <a:rPr kumimoji="1" lang="en-US" altLang="zh-CN" sz="2400" b="1" i="0" smtClean="0">
                              <a:latin typeface="Cambria Math" charset="0"/>
                              <a:cs typeface="Times New Roman" panose="02020603050405020304" pitchFamily="18" charset="0"/>
                            </a:rPr>
                            <m:t>𝟒</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𝟓</m:t>
                          </m:r>
                        </m:e>
                      </m:d>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𝟔</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𝟕</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𝟖</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𝟗</m:t>
                      </m:r>
                      <m:r>
                        <a:rPr kumimoji="1" lang="en-US" altLang="zh-CN" sz="2400" b="1" i="0" smtClean="0">
                          <a:latin typeface="Cambria Math" panose="02040503050406030204" pitchFamily="18"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𝟏𝟎</m:t>
                      </m:r>
                    </m:oMath>
                  </m:oMathPara>
                </a14:m>
                <a:endParaRPr kumimoji="1" lang="zh-CN" altLang="en-US" sz="2400" b="1" dirty="0">
                  <a:latin typeface="Times New Roman" panose="02020603050405020304" pitchFamily="18" charset="0"/>
                  <a:cs typeface="Times New Roman" panose="02020603050405020304" pitchFamily="18" charset="0"/>
                </a:endParaRPr>
              </a:p>
            </p:txBody>
          </p:sp>
        </mc:Choice>
        <mc:Fallback xmlns="">
          <p:sp>
            <p:nvSpPr>
              <p:cNvPr id="183" name="文本框 182">
                <a:extLst>
                  <a:ext uri="{FF2B5EF4-FFF2-40B4-BE49-F238E27FC236}">
                    <a16:creationId xmlns="" xmlns:a16="http://schemas.microsoft.com/office/drawing/2014/main" xmlns:a14="http://schemas.microsoft.com/office/drawing/2010/main" id="{3F3E9AD1-90DC-0E44-AD0E-A1BA45CD1F16}"/>
                  </a:ext>
                </a:extLst>
              </p:cNvPr>
              <p:cNvSpPr txBox="1">
                <a:spLocks noRot="1" noChangeAspect="1" noMove="1" noResize="1" noEditPoints="1" noAdjustHandles="1" noChangeArrowheads="1" noChangeShapeType="1" noTextEdit="1"/>
              </p:cNvSpPr>
              <p:nvPr/>
            </p:nvSpPr>
            <p:spPr>
              <a:xfrm>
                <a:off x="4035810" y="707408"/>
                <a:ext cx="6765688" cy="369332"/>
              </a:xfrm>
              <a:prstGeom prst="rect">
                <a:avLst/>
              </a:prstGeom>
              <a:blipFill rotWithShape="0">
                <a:blip r:embed="rId3"/>
                <a:stretch>
                  <a:fillRect b="-36066"/>
                </a:stretch>
              </a:blipFill>
            </p:spPr>
            <p:txBody>
              <a:bodyPr/>
              <a:lstStyle/>
              <a:p>
                <a:r>
                  <a:rPr lang="zh-CN" altLang="en-US">
                    <a:noFill/>
                  </a:rPr>
                  <a:t> </a:t>
                </a:r>
              </a:p>
            </p:txBody>
          </p:sp>
        </mc:Fallback>
      </mc:AlternateContent>
      <p:sp>
        <p:nvSpPr>
          <p:cNvPr id="81" name="椭圆 80">
            <a:extLst>
              <a:ext uri="{FF2B5EF4-FFF2-40B4-BE49-F238E27FC236}">
                <a16:creationId xmlns:a16="http://schemas.microsoft.com/office/drawing/2014/main" xmlns=""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xmlns=""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xmlns=""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xmlns=""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xmlns=""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xmlns=""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xmlns=""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xmlns=""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xmlns=""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xmlns=""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xmlns=""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xmlns=""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xmlns=""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xmlns=""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xmlns=""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xmlns=""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xmlns=""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xmlns=""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xmlns=""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xmlns=""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xmlns=""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xmlns=""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xmlns=""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xmlns=""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xmlns=""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xmlns=""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xmlns=""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xmlns=""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1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Tasks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Estimation for Overall traffic</a:t>
            </a:r>
          </a:p>
          <a:p>
            <a:r>
              <a:rPr kumimoji="1" lang="en-US" altLang="zh-CN" dirty="0">
                <a:latin typeface="Times New Roman" charset="0"/>
                <a:ea typeface="Times New Roman" charset="0"/>
                <a:cs typeface="Times New Roman" charset="0"/>
              </a:rPr>
              <a:t>Estimation for Heavy traffic</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370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Platforms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CPU</a:t>
            </a:r>
          </a:p>
          <a:p>
            <a:r>
              <a:rPr kumimoji="1" lang="en-US" altLang="zh-CN" dirty="0">
                <a:latin typeface="Times New Roman" charset="0"/>
                <a:ea typeface="Times New Roman" charset="0"/>
                <a:cs typeface="Times New Roman" charset="0"/>
              </a:rPr>
              <a:t>OVS</a:t>
            </a:r>
          </a:p>
          <a:p>
            <a:r>
              <a:rPr kumimoji="1" lang="en-US" altLang="zh-CN" dirty="0">
                <a:latin typeface="Times New Roman" charset="0"/>
                <a:ea typeface="Times New Roman" charset="0"/>
                <a:cs typeface="Times New Roman" charset="0"/>
              </a:rPr>
              <a:t>FPGA</a:t>
            </a:r>
          </a:p>
          <a:p>
            <a:r>
              <a:rPr kumimoji="1" lang="en-US" altLang="zh-CN" dirty="0">
                <a:latin typeface="Times New Roman" charset="0"/>
                <a:ea typeface="Times New Roman" charset="0"/>
                <a:cs typeface="Times New Roman" charset="0"/>
              </a:rPr>
              <a:t>P4</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8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p>
          <a:p>
            <a:r>
              <a:rPr kumimoji="1" lang="en-US" altLang="zh-CN" dirty="0">
                <a:latin typeface="Times New Roman" panose="02020603050405020304" pitchFamily="18" charset="0"/>
                <a:cs typeface="Times New Roman" panose="02020603050405020304" pitchFamily="18" charset="0"/>
              </a:rPr>
              <a:t>Dimensions of sketch</a:t>
            </a:r>
          </a:p>
        </p:txBody>
      </p:sp>
    </p:spTree>
    <p:extLst>
      <p:ext uri="{BB962C8B-B14F-4D97-AF65-F5344CB8AC3E}">
        <p14:creationId xmlns:p14="http://schemas.microsoft.com/office/powerpoint/2010/main" val="67143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Backup Slides</a:t>
            </a:r>
            <a:endParaRPr kumimoji="1" lang="en-US" altLang="zh-CN"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How to define the “min-granularity dimension”</a:t>
            </a:r>
          </a:p>
          <a:p>
            <a:r>
              <a:rPr kumimoji="1" lang="en-US" altLang="zh-CN" dirty="0">
                <a:latin typeface="Times New Roman" charset="0"/>
                <a:ea typeface="Times New Roman" charset="0"/>
                <a:cs typeface="Times New Roman" charset="0"/>
              </a:rPr>
              <a:t>How to assign measurement nodes </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106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840354" y="38190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App1</a:t>
            </a:r>
            <a:endParaRPr kumimoji="1" lang="en-US" altLang="zh-CN" sz="2800" dirty="0">
              <a:latin typeface="Times New Roman" charset="0"/>
              <a:ea typeface="Times New Roman" charset="0"/>
              <a:cs typeface="Times New Roman" charset="0"/>
            </a:endParaRPr>
          </a:p>
        </p:txBody>
      </p:sp>
      <p:cxnSp>
        <p:nvCxnSpPr>
          <p:cNvPr id="15" name="直线连接符 14"/>
          <p:cNvCxnSpPr/>
          <p:nvPr/>
        </p:nvCxnSpPr>
        <p:spPr>
          <a:xfrm>
            <a:off x="758671" y="1309281"/>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58671" y="4110032"/>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5986473" y="3800477"/>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flipH="1">
            <a:off x="165905" y="4833527"/>
            <a:ext cx="2729905" cy="954107"/>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sketch</a:t>
            </a:r>
          </a:p>
        </p:txBody>
      </p:sp>
      <p:sp>
        <p:nvSpPr>
          <p:cNvPr id="21" name="矩形 20"/>
          <p:cNvSpPr/>
          <p:nvPr/>
        </p:nvSpPr>
        <p:spPr>
          <a:xfrm flipH="1">
            <a:off x="244673" y="2110151"/>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traffic</a:t>
            </a:r>
          </a:p>
        </p:txBody>
      </p:sp>
      <p:graphicFrame>
        <p:nvGraphicFramePr>
          <p:cNvPr id="22" name="表格 21">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1506088880"/>
              </p:ext>
            </p:extLst>
          </p:nvPr>
        </p:nvGraphicFramePr>
        <p:xfrm>
          <a:off x="2928381" y="506750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3" name="表格 22">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915795444"/>
              </p:ext>
            </p:extLst>
          </p:nvPr>
        </p:nvGraphicFramePr>
        <p:xfrm>
          <a:off x="2914093" y="574028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cxnSp>
        <p:nvCxnSpPr>
          <p:cNvPr id="27" name="直线连接符 26"/>
          <p:cNvCxnSpPr/>
          <p:nvPr/>
        </p:nvCxnSpPr>
        <p:spPr>
          <a:xfrm flipH="1">
            <a:off x="4942522" y="4555653"/>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6983251" y="4571108"/>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flipH="1">
            <a:off x="278883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31" name="矩形 30"/>
          <p:cNvSpPr/>
          <p:nvPr/>
        </p:nvSpPr>
        <p:spPr>
          <a:xfrm flipH="1">
            <a:off x="481157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35" name="矩形 34"/>
          <p:cNvSpPr/>
          <p:nvPr/>
        </p:nvSpPr>
        <p:spPr>
          <a:xfrm flipH="1">
            <a:off x="6825715" y="4456037"/>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38" name="矩形 37"/>
          <p:cNvSpPr/>
          <p:nvPr/>
        </p:nvSpPr>
        <p:spPr>
          <a:xfrm flipH="1">
            <a:off x="4650096" y="379015"/>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App2</a:t>
            </a:r>
          </a:p>
        </p:txBody>
      </p:sp>
      <p:sp>
        <p:nvSpPr>
          <p:cNvPr id="39" name="矩形 38"/>
          <p:cNvSpPr/>
          <p:nvPr/>
        </p:nvSpPr>
        <p:spPr>
          <a:xfrm flipH="1">
            <a:off x="6484914" y="38157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App3</a:t>
            </a:r>
          </a:p>
        </p:txBody>
      </p:sp>
      <p:cxnSp>
        <p:nvCxnSpPr>
          <p:cNvPr id="41" name="直线箭头连接符 40"/>
          <p:cNvCxnSpPr/>
          <p:nvPr/>
        </p:nvCxnSpPr>
        <p:spPr>
          <a:xfrm flipV="1">
            <a:off x="4221466" y="2312782"/>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flipH="1">
            <a:off x="2211588" y="2319047"/>
            <a:ext cx="2321223" cy="461665"/>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Thread 1</a:t>
            </a:r>
            <a:endParaRPr kumimoji="1" lang="en-US" altLang="zh-CN" sz="2400" dirty="0">
              <a:latin typeface="Times New Roman" charset="0"/>
              <a:ea typeface="Times New Roman" charset="0"/>
              <a:cs typeface="Times New Roman" charset="0"/>
            </a:endParaRPr>
          </a:p>
        </p:txBody>
      </p:sp>
      <p:grpSp>
        <p:nvGrpSpPr>
          <p:cNvPr id="47" name="组 46"/>
          <p:cNvGrpSpPr/>
          <p:nvPr/>
        </p:nvGrpSpPr>
        <p:grpSpPr>
          <a:xfrm>
            <a:off x="2898391" y="1603502"/>
            <a:ext cx="2646149" cy="622303"/>
            <a:chOff x="7860009" y="2202820"/>
            <a:chExt cx="2729905" cy="1166484"/>
          </a:xfrm>
        </p:grpSpPr>
        <p:sp>
          <p:nvSpPr>
            <p:cNvPr id="48" name="圆角矩形 47"/>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1</a:t>
              </a:r>
            </a:p>
          </p:txBody>
        </p:sp>
      </p:grpSp>
      <p:cxnSp>
        <p:nvCxnSpPr>
          <p:cNvPr id="50" name="直线箭头连接符 49"/>
          <p:cNvCxnSpPr/>
          <p:nvPr/>
        </p:nvCxnSpPr>
        <p:spPr>
          <a:xfrm flipV="1">
            <a:off x="7860076" y="2292251"/>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 50"/>
          <p:cNvGrpSpPr/>
          <p:nvPr/>
        </p:nvGrpSpPr>
        <p:grpSpPr>
          <a:xfrm>
            <a:off x="6532306" y="1599988"/>
            <a:ext cx="2646149" cy="622303"/>
            <a:chOff x="7860009" y="2202820"/>
            <a:chExt cx="2729905" cy="1166484"/>
          </a:xfrm>
        </p:grpSpPr>
        <p:sp>
          <p:nvSpPr>
            <p:cNvPr id="52" name="圆角矩形 5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2</a:t>
              </a:r>
            </a:p>
          </p:txBody>
        </p:sp>
      </p:grpSp>
      <p:sp>
        <p:nvSpPr>
          <p:cNvPr id="54" name="矩形 53"/>
          <p:cNvSpPr/>
          <p:nvPr/>
        </p:nvSpPr>
        <p:spPr>
          <a:xfrm flipH="1">
            <a:off x="7576835" y="2328586"/>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grpSp>
        <p:nvGrpSpPr>
          <p:cNvPr id="55" name="组 54"/>
          <p:cNvGrpSpPr/>
          <p:nvPr/>
        </p:nvGrpSpPr>
        <p:grpSpPr>
          <a:xfrm>
            <a:off x="2466438" y="3039083"/>
            <a:ext cx="7188743" cy="622303"/>
            <a:chOff x="7860009" y="2202820"/>
            <a:chExt cx="2729905" cy="1166484"/>
          </a:xfrm>
        </p:grpSpPr>
        <p:sp>
          <p:nvSpPr>
            <p:cNvPr id="56" name="圆角矩形 55"/>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Result of min-granularity dimension</a:t>
              </a:r>
            </a:p>
          </p:txBody>
        </p:sp>
      </p:grpSp>
      <p:cxnSp>
        <p:nvCxnSpPr>
          <p:cNvPr id="58" name="直线箭头连接符 57"/>
          <p:cNvCxnSpPr/>
          <p:nvPr/>
        </p:nvCxnSpPr>
        <p:spPr>
          <a:xfrm flipH="1" flipV="1">
            <a:off x="4205304" y="948889"/>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H="1" flipV="1">
            <a:off x="7860076" y="943995"/>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flipV="1">
            <a:off x="6049433" y="1004894"/>
            <a:ext cx="0" cy="18124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组 67"/>
          <p:cNvGrpSpPr/>
          <p:nvPr/>
        </p:nvGrpSpPr>
        <p:grpSpPr>
          <a:xfrm>
            <a:off x="9500372" y="4289245"/>
            <a:ext cx="1958212" cy="963679"/>
            <a:chOff x="7877334" y="2202820"/>
            <a:chExt cx="2729905" cy="1166484"/>
          </a:xfrm>
        </p:grpSpPr>
        <p:sp>
          <p:nvSpPr>
            <p:cNvPr id="69" name="圆角矩形 68"/>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flipH="1">
              <a:off x="7877334" y="2232711"/>
              <a:ext cx="2729905" cy="830998"/>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Topology information</a:t>
              </a:r>
            </a:p>
          </p:txBody>
        </p:sp>
      </p:grpSp>
      <p:cxnSp>
        <p:nvCxnSpPr>
          <p:cNvPr id="71" name="直线箭头连接符 70"/>
          <p:cNvCxnSpPr/>
          <p:nvPr/>
        </p:nvCxnSpPr>
        <p:spPr>
          <a:xfrm flipH="1" flipV="1">
            <a:off x="8827290" y="4721934"/>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8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Compression</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extLst>
                        <a:ext uri="{9D8B030D-6E8A-4147-A177-3AD203B41FA5}">
                          <a16:colId xmlns:a16="http://schemas.microsoft.com/office/drawing/2014/main" xmlns="" val="20000"/>
                        </a:ext>
                      </a:extLst>
                    </a:gridCol>
                    <a:gridCol w="924791">
                      <a:extLst>
                        <a:ext uri="{9D8B030D-6E8A-4147-A177-3AD203B41FA5}">
                          <a16:colId xmlns:a16="http://schemas.microsoft.com/office/drawing/2014/main" xmlns=""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033218724"/>
                  </p:ext>
                </p:extLst>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gridCol w="924791"/>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974" t="-5263" r="-104605"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01974" t="-5263" r="-4605" b="-789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extLst>
                        <a:ext uri="{9D8B030D-6E8A-4147-A177-3AD203B41FA5}">
                          <a16:colId xmlns:a16="http://schemas.microsoft.com/office/drawing/2014/main" xmlns="" val="20000"/>
                        </a:ext>
                      </a:extLst>
                    </a:gridCol>
                    <a:gridCol w="897082">
                      <a:extLst>
                        <a:ext uri="{9D8B030D-6E8A-4147-A177-3AD203B41FA5}">
                          <a16:colId xmlns:a16="http://schemas.microsoft.com/office/drawing/2014/main" xmlns=""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547303204"/>
                  </p:ext>
                </p:extLst>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gridCol w="897082"/>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2027" t="-3947" r="-103378"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102721" t="-3947" r="-4082" b="-7895"/>
                          </a:stretch>
                        </a:blipFill>
                      </a:tcPr>
                    </a:tc>
                  </a:tr>
                </a:tbl>
              </a:graphicData>
            </a:graphic>
          </p:graphicFrame>
        </mc:Fallback>
      </mc:AlternateContent>
      <mc:AlternateContent xmlns:mc="http://schemas.openxmlformats.org/markup-compatibility/2006" xmlns:a14="http://schemas.microsoft.com/office/drawing/2010/main">
        <mc:Choice Requires="a14">
          <p:sp>
            <p:nvSpPr>
              <p:cNvPr id="20" name="矩形 19"/>
              <p:cNvSpPr/>
              <p:nvPr/>
            </p:nvSpPr>
            <p:spPr>
              <a:xfrm>
                <a:off x="3442666" y="2868978"/>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0" name="矩形 19"/>
              <p:cNvSpPr>
                <a:spLocks noRot="1" noChangeAspect="1" noMove="1" noResize="1" noEditPoints="1" noAdjustHandles="1" noChangeArrowheads="1" noChangeShapeType="1" noTextEdit="1"/>
              </p:cNvSpPr>
              <p:nvPr/>
            </p:nvSpPr>
            <p:spPr>
              <a:xfrm>
                <a:off x="3442666" y="2868978"/>
                <a:ext cx="603049" cy="58477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629211" y="2932766"/>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1" name="矩形 20"/>
              <p:cNvSpPr>
                <a:spLocks noRot="1" noChangeAspect="1" noMove="1" noResize="1" noEditPoints="1" noAdjustHandles="1" noChangeArrowheads="1" noChangeShapeType="1" noTextEdit="1"/>
              </p:cNvSpPr>
              <p:nvPr/>
            </p:nvSpPr>
            <p:spPr>
              <a:xfrm>
                <a:off x="6629211" y="2932766"/>
                <a:ext cx="603049"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p:cNvGraphicFramePr>
                <a:graphicFrameLocks noGrp="1"/>
              </p:cNvGraphicFramePr>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extLst>
                        <a:ext uri="{9D8B030D-6E8A-4147-A177-3AD203B41FA5}">
                          <a16:colId xmlns:a16="http://schemas.microsoft.com/office/drawing/2014/main" xmlns="" val="20000"/>
                        </a:ext>
                      </a:extLst>
                    </a:gridCol>
                    <a:gridCol w="1253931">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r>
                                      <a:rPr lang="en-US" altLang="zh-CN" sz="2400" b="1" i="1" smtClean="0">
                                        <a:solidFill>
                                          <a:schemeClr val="tx1"/>
                                        </a:solidFill>
                                        <a:latin typeface="Cambria Math" charset="0"/>
                                        <a:ea typeface="Times New Roman" charset="0"/>
                                        <a:cs typeface="Times New Roman" charset="0"/>
                                      </a:rPr>
                                      <m:t>+</m:t>
                                    </m:r>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24" name="表格 23"/>
              <p:cNvGraphicFramePr>
                <a:graphicFrameLocks noGrp="1"/>
              </p:cNvGraphicFramePr>
              <p:nvPr>
                <p:extLst>
                  <p:ext uri="{D42A27DB-BD31-4B8C-83A1-F6EECF244321}">
                    <p14:modId xmlns:p14="http://schemas.microsoft.com/office/powerpoint/2010/main" val="1645468105"/>
                  </p:ext>
                </p:extLst>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gridCol w="1253931"/>
                  </a:tblGrid>
                  <a:tr h="457200">
                    <a:tc>
                      <a:txBody>
                        <a:bodyPr/>
                        <a:lstStyle/>
                        <a:p>
                          <a:pPr algn="ctr"/>
                          <a:r>
                            <a:rPr lang="en-US" altLang="zh-CN" sz="2400" dirty="0" smtClean="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6"/>
                          <a:stretch>
                            <a:fillRect l="-101942" t="-10526" r="-2913"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6774685" y="1870797"/>
                <a:ext cx="3851751"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mr-IN" altLang="zh-CN" sz="2400" b="1" i="1" smtClean="0">
                              <a:latin typeface="Cambria Math" charset="0"/>
                            </a:rPr>
                          </m:ctrlPr>
                        </m:fPr>
                        <m:num>
                          <m:sSub>
                            <m:sSubPr>
                              <m:ctrlPr>
                                <a:rPr kumimoji="1" lang="en-US" altLang="zh-CN" sz="2400" b="1" i="1" smtClean="0">
                                  <a:latin typeface="Cambria Math" charset="0"/>
                                </a:rPr>
                              </m:ctrlPr>
                            </m:sSubPr>
                            <m:e>
                              <m:r>
                                <a:rPr kumimoji="1" lang="en-US" altLang="zh-CN" sz="2400" b="1" i="1" smtClean="0">
                                  <a:latin typeface="Cambria Math" charset="0"/>
                                </a:rPr>
                                <m:t>𝑪</m:t>
                              </m:r>
                            </m:e>
                            <m:sub>
                              <m:r>
                                <a:rPr kumimoji="1" lang="en-US" altLang="zh-CN" sz="2400" b="1" i="1" smtClean="0">
                                  <a:latin typeface="Cambria Math" charset="0"/>
                                </a:rPr>
                                <m:t>𝟏</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smtClean="0">
                                      <a:latin typeface="Cambria Math" charset="0"/>
                                      <a:ea typeface="Times New Roman" charset="0"/>
                                      <a:cs typeface="Times New Roman" charset="0"/>
                                    </a:rPr>
                                  </m:ctrlPr>
                                </m:sSubPr>
                                <m:e>
                                  <m:r>
                                    <a:rPr lang="en-US" altLang="zh-CN" sz="2400" b="1" i="1" smtClean="0">
                                      <a:latin typeface="Cambria Math" charset="0"/>
                                      <a:ea typeface="Times New Roman" charset="0"/>
                                      <a:cs typeface="Times New Roman" charset="0"/>
                                    </a:rPr>
                                    <m:t>𝑪</m:t>
                                  </m:r>
                                </m:e>
                                <m:sub>
                                  <m:r>
                                    <a:rPr lang="en-US" altLang="zh-CN" sz="2400" b="1" i="1" smtClean="0">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smtClean="0">
                              <a:latin typeface="Cambria Math" charset="0"/>
                            </a:rPr>
                          </m:ctrlPr>
                        </m:sSubPr>
                        <m:e>
                          <m:r>
                            <a:rPr kumimoji="1" lang="en-US" altLang="zh-CN" sz="2400" b="1" i="1" smtClean="0">
                              <a:latin typeface="Cambria Math" charset="0"/>
                            </a:rPr>
                            <m:t>𝒆</m:t>
                          </m:r>
                        </m:e>
                        <m:sub>
                          <m:r>
                            <a:rPr kumimoji="1" lang="en-US" altLang="zh-CN" sz="2400" b="1" i="1" smtClean="0">
                              <a:latin typeface="Cambria Math" charset="0"/>
                            </a:rPr>
                            <m:t>𝒊</m:t>
                          </m:r>
                        </m:sub>
                      </m:sSub>
                      <m:r>
                        <a:rPr kumimoji="1" lang="en-US" altLang="zh-CN" sz="2400" b="1" i="1" smtClean="0">
                          <a:latin typeface="Cambria Math" charset="0"/>
                        </a:rPr>
                        <m:t>/</m:t>
                      </m:r>
                      <m:f>
                        <m:fPr>
                          <m:ctrlPr>
                            <a:rPr kumimoji="1" lang="mr-IN" altLang="zh-CN" sz="2400" b="1" i="1">
                              <a:latin typeface="Cambria Math" charset="0"/>
                            </a:rPr>
                          </m:ctrlPr>
                        </m:fPr>
                        <m:num>
                          <m:sSub>
                            <m:sSubPr>
                              <m:ctrlPr>
                                <a:rPr kumimoji="1" lang="en-US" altLang="zh-CN" sz="2400" b="1" i="1">
                                  <a:latin typeface="Cambria Math" charset="0"/>
                                </a:rPr>
                              </m:ctrlPr>
                            </m:sSubPr>
                            <m:e>
                              <m:r>
                                <a:rPr kumimoji="1" lang="en-US" altLang="zh-CN" sz="2400" b="1" i="1">
                                  <a:latin typeface="Cambria Math" charset="0"/>
                                </a:rPr>
                                <m:t>𝑪</m:t>
                              </m:r>
                            </m:e>
                            <m:sub>
                              <m:r>
                                <a:rPr kumimoji="1" lang="en-US" altLang="zh-CN" sz="2400" b="1" i="1" smtClean="0">
                                  <a:latin typeface="Cambria Math" charset="0"/>
                                </a:rPr>
                                <m:t>𝟐</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a:latin typeface="Cambria Math" charset="0"/>
                                      <a:ea typeface="Times New Roman" charset="0"/>
                                      <a:cs typeface="Times New Roman" charset="0"/>
                                    </a:rPr>
                                  </m:ctrlPr>
                                </m:sSubPr>
                                <m:e>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a:latin typeface="Cambria Math" charset="0"/>
                            </a:rPr>
                          </m:ctrlPr>
                        </m:sSubPr>
                        <m:e>
                          <m:r>
                            <a:rPr kumimoji="1" lang="en-US" altLang="zh-CN" sz="2400" b="1" i="1">
                              <a:latin typeface="Cambria Math" charset="0"/>
                            </a:rPr>
                            <m:t>𝒆</m:t>
                          </m:r>
                        </m:e>
                        <m:sub>
                          <m:r>
                            <a:rPr kumimoji="1" lang="en-US" altLang="zh-CN" sz="2400" b="1" i="1" smtClean="0">
                              <a:latin typeface="Cambria Math" charset="0"/>
                            </a:rPr>
                            <m:t>𝟐</m:t>
                          </m:r>
                        </m:sub>
                      </m:sSub>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6774685" y="1870797"/>
                <a:ext cx="3851751" cy="754309"/>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2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xmlns="" id="{B9FD8BC4-88B1-FB49-A69E-4544EC25D7B0}"/>
              </a:ext>
            </a:extLst>
          </p:cNvPr>
          <p:cNvSpPr/>
          <p:nvPr/>
        </p:nvSpPr>
        <p:spPr>
          <a:xfrm>
            <a:off x="1240219" y="874448"/>
            <a:ext cx="9522373" cy="220245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a:extLst>
              <a:ext uri="{FF2B5EF4-FFF2-40B4-BE49-F238E27FC236}">
                <a16:creationId xmlns:a16="http://schemas.microsoft.com/office/drawing/2014/main" xmlns="" id="{2A0A361E-C4E6-9746-8122-CEDEFDAF9301}"/>
              </a:ext>
            </a:extLst>
          </p:cNvPr>
          <p:cNvSpPr txBox="1">
            <a:spLocks/>
          </p:cNvSpPr>
          <p:nvPr/>
        </p:nvSpPr>
        <p:spPr>
          <a:xfrm>
            <a:off x="4529958" y="1008994"/>
            <a:ext cx="2841184" cy="1210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Global Part</a:t>
            </a:r>
            <a:endParaRPr kumimoji="1" lang="zh-CN" altLang="en-US"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xmlns="" id="{77450AF4-A8E6-5A41-9C23-F856999365C5}"/>
              </a:ext>
            </a:extLst>
          </p:cNvPr>
          <p:cNvSpPr/>
          <p:nvPr/>
        </p:nvSpPr>
        <p:spPr>
          <a:xfrm>
            <a:off x="1240219" y="3300790"/>
            <a:ext cx="9522373" cy="29528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标题 1">
            <a:extLst>
              <a:ext uri="{FF2B5EF4-FFF2-40B4-BE49-F238E27FC236}">
                <a16:creationId xmlns:a16="http://schemas.microsoft.com/office/drawing/2014/main" xmlns="" id="{69219139-42A6-6746-9965-D1370EE1A1BD}"/>
              </a:ext>
            </a:extLst>
          </p:cNvPr>
          <p:cNvSpPr txBox="1">
            <a:spLocks/>
          </p:cNvSpPr>
          <p:nvPr/>
        </p:nvSpPr>
        <p:spPr>
          <a:xfrm>
            <a:off x="4678984" y="3300791"/>
            <a:ext cx="3519199" cy="1345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Local Part</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xmlns="" id="{D97D9A0B-82F4-CE43-8692-7C6CD16DE3F7}"/>
              </a:ext>
            </a:extLst>
          </p:cNvPr>
          <p:cNvGraphicFramePr>
            <a:graphicFrameLocks noGrp="1"/>
          </p:cNvGraphicFramePr>
          <p:nvPr>
            <p:extLst>
              <p:ext uri="{D42A27DB-BD31-4B8C-83A1-F6EECF244321}">
                <p14:modId xmlns:p14="http://schemas.microsoft.com/office/powerpoint/2010/main" val="243011345"/>
              </p:ext>
            </p:extLst>
          </p:nvPr>
        </p:nvGraphicFramePr>
        <p:xfrm>
          <a:off x="1937405" y="221977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9" name="表格 8">
            <a:extLst>
              <a:ext uri="{FF2B5EF4-FFF2-40B4-BE49-F238E27FC236}">
                <a16:creationId xmlns:a16="http://schemas.microsoft.com/office/drawing/2014/main" xmlns="" id="{CD154DA2-9E3F-1944-8B7D-C27C34F8B532}"/>
              </a:ext>
            </a:extLst>
          </p:cNvPr>
          <p:cNvGraphicFramePr>
            <a:graphicFrameLocks noGrp="1"/>
          </p:cNvGraphicFramePr>
          <p:nvPr>
            <p:extLst>
              <p:ext uri="{D42A27DB-BD31-4B8C-83A1-F6EECF244321}">
                <p14:modId xmlns:p14="http://schemas.microsoft.com/office/powerpoint/2010/main" val="1974592050"/>
              </p:ext>
            </p:extLst>
          </p:nvPr>
        </p:nvGraphicFramePr>
        <p:xfrm>
          <a:off x="1940797" y="457910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10" name="表格 9">
            <a:extLst>
              <a:ext uri="{FF2B5EF4-FFF2-40B4-BE49-F238E27FC236}">
                <a16:creationId xmlns:a16="http://schemas.microsoft.com/office/drawing/2014/main" xmlns="" id="{A7DF6C73-A4D2-EA48-9F10-4EB820276082}"/>
              </a:ext>
            </a:extLst>
          </p:cNvPr>
          <p:cNvGraphicFramePr>
            <a:graphicFrameLocks noGrp="1"/>
          </p:cNvGraphicFramePr>
          <p:nvPr>
            <p:extLst>
              <p:ext uri="{D42A27DB-BD31-4B8C-83A1-F6EECF244321}">
                <p14:modId xmlns:p14="http://schemas.microsoft.com/office/powerpoint/2010/main" val="626960731"/>
              </p:ext>
            </p:extLst>
          </p:nvPr>
        </p:nvGraphicFramePr>
        <p:xfrm>
          <a:off x="1937405" y="5442653"/>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spTree>
    <p:extLst>
      <p:ext uri="{BB962C8B-B14F-4D97-AF65-F5344CB8AC3E}">
        <p14:creationId xmlns:p14="http://schemas.microsoft.com/office/powerpoint/2010/main" val="7002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IP 5-tuples</a:t>
            </a:r>
          </a:p>
          <a:p>
            <a:r>
              <a:rPr kumimoji="1" lang="en-US" altLang="zh-CN" dirty="0" err="1">
                <a:latin typeface="Times New Roman" panose="02020603050405020304" pitchFamily="18" charset="0"/>
                <a:cs typeface="Times New Roman" panose="02020603050405020304" pitchFamily="18" charset="0"/>
              </a:rPr>
              <a:t>src</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dst</a:t>
            </a:r>
            <a:r>
              <a:rPr kumimoji="1" lang="en-US" altLang="zh-CN" dirty="0">
                <a:latin typeface="Times New Roman" panose="02020603050405020304" pitchFamily="18" charset="0"/>
                <a:cs typeface="Times New Roman" panose="02020603050405020304" pitchFamily="18" charset="0"/>
              </a:rPr>
              <a:t> IP</a:t>
            </a:r>
          </a:p>
          <a:p>
            <a:r>
              <a:rPr kumimoji="1" lang="en-US" altLang="zh-CN" dirty="0">
                <a:latin typeface="Times New Roman" panose="02020603050405020304" pitchFamily="18" charset="0"/>
                <a:cs typeface="Times New Roman" panose="02020603050405020304" pitchFamily="18" charset="0"/>
              </a:rPr>
              <a:t>IP prefix</a:t>
            </a:r>
          </a:p>
          <a:p>
            <a:r>
              <a:rPr kumimoji="1" lang="en-US" altLang="zh-CN" dirty="0">
                <a:latin typeface="Times New Roman" panose="02020603050405020304" pitchFamily="18" charset="0"/>
                <a:cs typeface="Times New Roman" panose="02020603050405020304" pitchFamily="18" charset="0"/>
              </a:rPr>
              <a:t>application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14342" y="3014663"/>
            <a:ext cx="3057525" cy="954107"/>
          </a:xfrm>
          <a:prstGeom prst="rect">
            <a:avLst/>
          </a:prstGeom>
          <a:noFill/>
        </p:spPr>
        <p:txBody>
          <a:bodyPr wrap="square" rtlCol="0">
            <a:spAutoFit/>
          </a:bodyPr>
          <a:lstStyle/>
          <a:p>
            <a:pPr algn="ctr"/>
            <a:r>
              <a:rPr kumimoji="1" lang="en-US" altLang="zh-CN" sz="2800" dirty="0" err="1">
                <a:latin typeface="Times New Roman" charset="0"/>
                <a:ea typeface="Times New Roman" charset="0"/>
                <a:cs typeface="Times New Roman" charset="0"/>
              </a:rPr>
              <a:t>Src</a:t>
            </a:r>
            <a:r>
              <a:rPr kumimoji="1" lang="en-US" altLang="zh-CN" sz="2800" dirty="0">
                <a:latin typeface="Times New Roman" charset="0"/>
                <a:ea typeface="Times New Roman" charset="0"/>
                <a:cs typeface="Times New Roman" charset="0"/>
              </a:rPr>
              <a:t>: 133.97.100.14</a:t>
            </a:r>
          </a:p>
          <a:p>
            <a:pPr algn="ctr"/>
            <a:r>
              <a:rPr kumimoji="1" lang="en-US" altLang="zh-CN" sz="2800" dirty="0" err="1">
                <a:latin typeface="Times New Roman" charset="0"/>
                <a:ea typeface="Times New Roman" charset="0"/>
                <a:cs typeface="Times New Roman" charset="0"/>
              </a:rPr>
              <a:t>Dst</a:t>
            </a:r>
            <a:r>
              <a:rPr kumimoji="1" lang="en-US" altLang="zh-CN" sz="2800" dirty="0">
                <a:latin typeface="Times New Roman" charset="0"/>
                <a:ea typeface="Times New Roman" charset="0"/>
                <a:cs typeface="Times New Roman" charset="0"/>
              </a:rPr>
              <a:t>: 208.53.159.69</a:t>
            </a:r>
            <a:endParaRPr kumimoji="1" lang="zh-CN" altLang="en-US" sz="2800" dirty="0">
              <a:latin typeface="Times New Roman" charset="0"/>
              <a:ea typeface="Times New Roman" charset="0"/>
              <a:cs typeface="Times New Roman" charset="0"/>
            </a:endParaRPr>
          </a:p>
        </p:txBody>
      </p:sp>
      <p:cxnSp>
        <p:nvCxnSpPr>
          <p:cNvPr id="6" name="直线箭头连接符 5"/>
          <p:cNvCxnSpPr/>
          <p:nvPr/>
        </p:nvCxnSpPr>
        <p:spPr>
          <a:xfrm flipV="1">
            <a:off x="3443295" y="3486150"/>
            <a:ext cx="700088" cy="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29070" y="3014663"/>
            <a:ext cx="2307431" cy="954107"/>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Compute dimensions</a:t>
            </a:r>
            <a:endParaRPr kumimoji="1" lang="zh-CN" altLang="en-US" sz="2800" dirty="0">
              <a:latin typeface="Times New Roman" charset="0"/>
              <a:ea typeface="Times New Roman" charset="0"/>
              <a:cs typeface="Times New Roman" charset="0"/>
            </a:endParaRPr>
          </a:p>
        </p:txBody>
      </p:sp>
      <p:cxnSp>
        <p:nvCxnSpPr>
          <p:cNvPr id="16" name="直线箭头连接符 15"/>
          <p:cNvCxnSpPr/>
          <p:nvPr/>
        </p:nvCxnSpPr>
        <p:spPr>
          <a:xfrm flipV="1">
            <a:off x="6015590" y="2136378"/>
            <a:ext cx="2636045" cy="10296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0370134">
            <a:off x="5876931" y="2201358"/>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133.97.100.14</a:t>
            </a:r>
            <a:endParaRPr kumimoji="1" lang="zh-CN" altLang="en-US" sz="2000" b="1" dirty="0">
              <a:latin typeface="Times New Roman" charset="0"/>
              <a:ea typeface="Times New Roman" charset="0"/>
              <a:cs typeface="Times New Roman" charset="0"/>
            </a:endParaRPr>
          </a:p>
        </p:txBody>
      </p:sp>
      <p:sp>
        <p:nvSpPr>
          <p:cNvPr id="22" name="文本框 21"/>
          <p:cNvSpPr txBox="1"/>
          <p:nvPr/>
        </p:nvSpPr>
        <p:spPr>
          <a:xfrm>
            <a:off x="8907717" y="1848599"/>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SrcIP</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8907717" y="2700391"/>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DstIP</a:t>
            </a:r>
            <a:endParaRPr kumimoji="1" lang="zh-CN" altLang="en-US" sz="2800" dirty="0">
              <a:latin typeface="Times New Roman" charset="0"/>
              <a:ea typeface="Times New Roman" charset="0"/>
              <a:cs typeface="Times New Roman" charset="0"/>
            </a:endParaRPr>
          </a:p>
        </p:txBody>
      </p:sp>
      <p:cxnSp>
        <p:nvCxnSpPr>
          <p:cNvPr id="24" name="直线箭头连接符 23"/>
          <p:cNvCxnSpPr/>
          <p:nvPr/>
        </p:nvCxnSpPr>
        <p:spPr>
          <a:xfrm flipV="1">
            <a:off x="6053136" y="3033260"/>
            <a:ext cx="2650333" cy="406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21098772">
            <a:off x="5992669" y="2803985"/>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208.53.159.69</a:t>
            </a:r>
            <a:endParaRPr kumimoji="1" lang="zh-CN" altLang="en-US" sz="2000" b="1" dirty="0">
              <a:latin typeface="Times New Roman" charset="0"/>
              <a:ea typeface="Times New Roman" charset="0"/>
              <a:cs typeface="Times New Roman" charset="0"/>
            </a:endParaRPr>
          </a:p>
        </p:txBody>
      </p:sp>
      <p:cxnSp>
        <p:nvCxnSpPr>
          <p:cNvPr id="28" name="直线箭头连接符 27"/>
          <p:cNvCxnSpPr/>
          <p:nvPr/>
        </p:nvCxnSpPr>
        <p:spPr>
          <a:xfrm>
            <a:off x="6036473" y="3844047"/>
            <a:ext cx="2587916" cy="816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014957">
            <a:off x="5941223" y="3825608"/>
            <a:ext cx="3057525" cy="400110"/>
          </a:xfrm>
          <a:prstGeom prst="rect">
            <a:avLst/>
          </a:prstGeom>
          <a:noFill/>
        </p:spPr>
        <p:txBody>
          <a:bodyPr wrap="square" rtlCol="0">
            <a:spAutoFit/>
          </a:bodyPr>
          <a:lstStyle/>
          <a:p>
            <a:pPr algn="ctr"/>
            <a:r>
              <a:rPr kumimoji="1" lang="en-US" altLang="zh-CN" sz="2000" b="1">
                <a:latin typeface="Times New Roman" charset="0"/>
                <a:ea typeface="Times New Roman" charset="0"/>
                <a:cs typeface="Times New Roman" charset="0"/>
              </a:rPr>
              <a:t>Application ID 137</a:t>
            </a:r>
            <a:endParaRPr kumimoji="1" lang="zh-CN" altLang="en-US" sz="2000" b="1" dirty="0">
              <a:latin typeface="Times New Roman" charset="0"/>
              <a:ea typeface="Times New Roman" charset="0"/>
              <a:cs typeface="Times New Roman" charset="0"/>
            </a:endParaRPr>
          </a:p>
        </p:txBody>
      </p:sp>
      <p:sp>
        <p:nvSpPr>
          <p:cNvPr id="30" name="文本框 29"/>
          <p:cNvSpPr txBox="1"/>
          <p:nvPr/>
        </p:nvSpPr>
        <p:spPr>
          <a:xfrm>
            <a:off x="8624389" y="4403976"/>
            <a:ext cx="3500438"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a:t>
            </a:r>
            <a:r>
              <a:rPr kumimoji="1" lang="en-US" altLang="zh-CN" sz="2800">
                <a:latin typeface="Times New Roman" charset="0"/>
                <a:ea typeface="Times New Roman" charset="0"/>
                <a:cs typeface="Times New Roman" charset="0"/>
              </a:rPr>
              <a:t>for Application</a:t>
            </a:r>
            <a:endParaRPr kumimoji="1" lang="zh-CN" altLang="en-US" sz="2800" dirty="0">
              <a:latin typeface="Times New Roman" charset="0"/>
              <a:ea typeface="Times New Roman" charset="0"/>
              <a:cs typeface="Times New Roman" charset="0"/>
            </a:endParaRPr>
          </a:p>
        </p:txBody>
      </p:sp>
      <p:sp>
        <p:nvSpPr>
          <p:cNvPr id="38" name="文本框 37"/>
          <p:cNvSpPr txBox="1"/>
          <p:nvPr/>
        </p:nvSpPr>
        <p:spPr>
          <a:xfrm rot="16200000">
            <a:off x="9766817" y="3534915"/>
            <a:ext cx="692363" cy="523220"/>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37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smtClean="0">
                <a:latin typeface="Times New Roman" panose="02020603050405020304" pitchFamily="18" charset="0"/>
                <a:cs typeface="Times New Roman" panose="02020603050405020304" pitchFamily="18" charset="0"/>
              </a:rPr>
              <a:t>Memory </a:t>
            </a:r>
            <a:r>
              <a:rPr kumimoji="1" lang="en-US" altLang="zh-CN" dirty="0">
                <a:latin typeface="Times New Roman" panose="02020603050405020304" pitchFamily="18" charset="0"/>
                <a:cs typeface="Times New Roman" panose="02020603050405020304" pitchFamily="18" charset="0"/>
              </a:rPr>
              <a:t>overhead</a:t>
            </a:r>
          </a:p>
          <a:p>
            <a:r>
              <a:rPr kumimoji="1" lang="en-US" altLang="zh-CN" dirty="0">
                <a:latin typeface="Times New Roman" panose="02020603050405020304" pitchFamily="18" charset="0"/>
                <a:cs typeface="Times New Roman" panose="02020603050405020304" pitchFamily="18" charset="0"/>
              </a:rPr>
              <a:t>Low </a:t>
            </a:r>
            <a:r>
              <a:rPr kumimoji="1" lang="en-US" altLang="zh-CN" dirty="0" smtClean="0">
                <a:latin typeface="Times New Roman" panose="02020603050405020304" pitchFamily="18" charset="0"/>
                <a:cs typeface="Times New Roman" panose="02020603050405020304" pitchFamily="18" charset="0"/>
              </a:rPr>
              <a:t>accuracy/throughput</a:t>
            </a:r>
          </a:p>
          <a:p>
            <a:r>
              <a:rPr kumimoji="1" lang="en-US" altLang="zh-CN" dirty="0">
                <a:latin typeface="Times New Roman" panose="02020603050405020304" pitchFamily="18" charset="0"/>
                <a:cs typeface="Times New Roman" panose="02020603050405020304" pitchFamily="18" charset="0"/>
              </a:rPr>
              <a:t>Every possible dimensions</a:t>
            </a: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Location (Multi-path/not know the path)</a:t>
            </a:r>
          </a:p>
          <a:p>
            <a:r>
              <a:rPr kumimoji="1" lang="en-US" altLang="zh-CN" dirty="0">
                <a:latin typeface="Times New Roman" panose="02020603050405020304" pitchFamily="18" charset="0"/>
                <a:cs typeface="Times New Roman" panose="02020603050405020304" pitchFamily="18" charset="0"/>
              </a:rPr>
              <a:t>Time (One sketch per 10s)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xmlns=""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xmlns=""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xmlns=""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xmlns=""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xmlns=""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xmlns=""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xmlns=""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xmlns=""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xmlns=""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xmlns=""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xmlns=""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xmlns=""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xmlns=""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xmlns=""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xmlns=""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xmlns=""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xmlns=""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xmlns=""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xmlns=""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xmlns=""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xmlns=""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xmlns=""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xmlns=""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xmlns=""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xmlns=""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xmlns=""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xmlns=""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xmlns=""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xmlns=""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xmlns=""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xmlns=""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xmlns=""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xmlns=""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xmlns=""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xmlns=""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xmlns=""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xmlns=""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xmlns=""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xmlns=""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xmlns=""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xmlns=""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xmlns=""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xmlns=""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xmlns=""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xmlns=""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xmlns=""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xmlns=""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xmlns=""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xmlns=""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xmlns=""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xmlns=""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xmlns=""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xmlns=""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xmlns=""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xmlns=""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xmlns=""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xmlns=""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xmlns=""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xmlns=""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xmlns=""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xmlns=""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xmlns=""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xmlns=""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xmlns=""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p:sp>
        <p:nvSpPr>
          <p:cNvPr id="81" name="椭圆 80">
            <a:extLst>
              <a:ext uri="{FF2B5EF4-FFF2-40B4-BE49-F238E27FC236}">
                <a16:creationId xmlns:a16="http://schemas.microsoft.com/office/drawing/2014/main" xmlns=""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xmlns=""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xmlns=""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xmlns=""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xmlns=""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xmlns=""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xmlns=""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xmlns=""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xmlns=""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xmlns=""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xmlns=""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xmlns=""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xmlns=""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xmlns=""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xmlns=""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xmlns=""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xmlns=""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xmlns=""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xmlns=""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xmlns=""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xmlns=""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xmlns=""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xmlns=""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xmlns=""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xmlns=""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xmlns=""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xmlns=""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xmlns=""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Directly sum up the result in each sketch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4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1019</Words>
  <Application>Microsoft Macintosh PowerPoint</Application>
  <PresentationFormat>宽屏</PresentationFormat>
  <Paragraphs>205</Paragraphs>
  <Slides>33</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Cambria Math</vt:lpstr>
      <vt:lpstr>DengXian</vt:lpstr>
      <vt:lpstr>Mangal</vt:lpstr>
      <vt:lpstr>Times New Roman</vt:lpstr>
      <vt:lpstr>等线</vt:lpstr>
      <vt:lpstr>等线 Light</vt:lpstr>
      <vt:lpstr>Arial</vt:lpstr>
      <vt:lpstr>Office 主题​​</vt:lpstr>
      <vt:lpstr>High Accuracy Measurement over Multiple Dimensions</vt:lpstr>
      <vt:lpstr>1.1 Background and Motivation</vt:lpstr>
      <vt:lpstr>Dimensions</vt:lpstr>
      <vt:lpstr>Dimensions of traffic</vt:lpstr>
      <vt:lpstr>Dimensions of traffic</vt:lpstr>
      <vt:lpstr>Limitations</vt:lpstr>
      <vt:lpstr>Dimensions of sketch</vt:lpstr>
      <vt:lpstr>Topology</vt:lpstr>
      <vt:lpstr>Dimensions of sketch</vt:lpstr>
      <vt:lpstr>Limitations</vt:lpstr>
      <vt:lpstr>1.2 Our solution</vt:lpstr>
      <vt:lpstr>1.2 Our solution</vt:lpstr>
      <vt:lpstr>1.2 Our solution</vt:lpstr>
      <vt:lpstr>1.2 Our solution</vt:lpstr>
      <vt:lpstr>Aggregation-friendly</vt:lpstr>
      <vt:lpstr>Subset-Sum Estimation</vt:lpstr>
      <vt:lpstr>Subset-Sum Estimation</vt:lpstr>
      <vt:lpstr>Our solution</vt:lpstr>
      <vt:lpstr>3 Overview</vt:lpstr>
      <vt:lpstr>PowerPoint 演示文稿</vt:lpstr>
      <vt:lpstr>4.1 Basic Version</vt:lpstr>
      <vt:lpstr>Minimize variance sum locally</vt:lpstr>
      <vt:lpstr>Minimize variance sum locally</vt:lpstr>
      <vt:lpstr>Basic Version</vt:lpstr>
      <vt:lpstr>4.2 Optimization</vt:lpstr>
      <vt:lpstr>4.3 Aggregation</vt:lpstr>
      <vt:lpstr>Topology</vt:lpstr>
      <vt:lpstr>Tasks</vt:lpstr>
      <vt:lpstr>Platforms</vt:lpstr>
      <vt:lpstr>Backup Slides</vt:lpstr>
      <vt:lpstr>PowerPoint 演示文稿</vt:lpstr>
      <vt:lpstr>Compression</vt:lpstr>
      <vt:lpstr>PowerPoint 演示文稿</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Accuracy Measurement over Multiple Dimensions</dc:title>
  <dc:creator>Yinda Zhang</dc:creator>
  <cp:lastModifiedBy>Microsoft Office 用户</cp:lastModifiedBy>
  <cp:revision>55</cp:revision>
  <dcterms:created xsi:type="dcterms:W3CDTF">2020-11-02T04:03:44Z</dcterms:created>
  <dcterms:modified xsi:type="dcterms:W3CDTF">2020-11-24T12:38:10Z</dcterms:modified>
</cp:coreProperties>
</file>