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286" r:id="rId28"/>
    <p:sldId id="312" r:id="rId29"/>
    <p:sldId id="284" r:id="rId30"/>
    <p:sldId id="303" r:id="rId31"/>
    <p:sldId id="309" r:id="rId32"/>
    <p:sldId id="270" r:id="rId33"/>
    <p:sldId id="2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2"/>
    <p:restoredTop sz="83502"/>
  </p:normalViewPr>
  <p:slideViewPr>
    <p:cSldViewPr snapToGrid="0" snapToObjects="1">
      <p:cViewPr varScale="1">
        <p:scale>
          <a:sx n="97" d="100"/>
          <a:sy n="97"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27</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6" name="页脚占位符 5">
            <a:extLst>
              <a:ext uri="{FF2B5EF4-FFF2-40B4-BE49-F238E27FC236}">
                <a16:creationId xmlns:a16="http://schemas.microsoft.com/office/drawing/2014/main"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8" name="页脚占位符 7">
            <a:extLst>
              <a:ext uri="{FF2B5EF4-FFF2-40B4-BE49-F238E27FC236}">
                <a16:creationId xmlns:a16="http://schemas.microsoft.com/office/drawing/2014/main"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4" name="页脚占位符 3">
            <a:extLst>
              <a:ext uri="{FF2B5EF4-FFF2-40B4-BE49-F238E27FC236}">
                <a16:creationId xmlns:a16="http://schemas.microsoft.com/office/drawing/2014/main"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3" name="页脚占位符 2">
            <a:extLst>
              <a:ext uri="{FF2B5EF4-FFF2-40B4-BE49-F238E27FC236}">
                <a16:creationId xmlns:a16="http://schemas.microsoft.com/office/drawing/2014/main"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6" name="页脚占位符 5">
            <a:extLst>
              <a:ext uri="{FF2B5EF4-FFF2-40B4-BE49-F238E27FC236}">
                <a16:creationId xmlns:a16="http://schemas.microsoft.com/office/drawing/2014/main"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2020/12/2</a:t>
            </a:fld>
            <a:endParaRPr kumimoji="1" lang="zh-CN" altLang="en-US"/>
          </a:p>
        </p:txBody>
      </p:sp>
      <p:sp>
        <p:nvSpPr>
          <p:cNvPr id="6" name="页脚占位符 5">
            <a:extLst>
              <a:ext uri="{FF2B5EF4-FFF2-40B4-BE49-F238E27FC236}">
                <a16:creationId xmlns:a16="http://schemas.microsoft.com/office/drawing/2014/main"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2020/12/2</a:t>
            </a:fld>
            <a:endParaRPr kumimoji="1" lang="zh-CN" altLang="en-US"/>
          </a:p>
        </p:txBody>
      </p:sp>
      <p:sp>
        <p:nvSpPr>
          <p:cNvPr id="5" name="页脚占位符 4">
            <a:extLst>
              <a:ext uri="{FF2B5EF4-FFF2-40B4-BE49-F238E27FC236}">
                <a16:creationId xmlns:a16="http://schemas.microsoft.com/office/drawing/2014/main"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2.png"/><Relationship Id="rId7" Type="http://schemas.openxmlformats.org/officeDocument/2006/relationships/image" Target="../media/image5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70.png"/><Relationship Id="rId10" Type="http://schemas.openxmlformats.org/officeDocument/2006/relationships/image" Target="../media/image21.png"/><Relationship Id="rId4" Type="http://schemas.openxmlformats.org/officeDocument/2006/relationships/image" Target="../media/image30.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标题 1">
            <a:extLst>
              <a:ext uri="{FF2B5EF4-FFF2-40B4-BE49-F238E27FC236}">
                <a16:creationId xmlns:a16="http://schemas.microsoft.com/office/drawing/2014/main"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52692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52692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3385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𝟐</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𝟐</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2"/>
                          <a:stretch>
                            <a:fillRect l="-102500" t="-6250" r="-605000" b="-9375"/>
                          </a:stretch>
                        </a:blip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𝟗</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𝟗</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98765" t="-6250" r="-398765"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𝟕</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𝟕</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603750" t="-6250" r="-103750"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6B7145-B712-2440-A166-8D5BDDA90570}"/>
                  </a:ext>
                </a:extLst>
              </p:cNvPr>
              <p:cNvSpPr txBox="1"/>
              <p:nvPr/>
            </p:nvSpPr>
            <p:spPr>
              <a:xfrm>
                <a:off x="5340096" y="2004193"/>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0" name="文本框 9">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340096" y="2004193"/>
                <a:ext cx="1955411" cy="369332"/>
              </a:xfrm>
              <a:prstGeom prst="rect">
                <a:avLst/>
              </a:prstGeom>
              <a:blipFill>
                <a:blip r:embed="rId5"/>
                <a:stretch>
                  <a:fillRect t="-3333" b="-30000"/>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p:cxnSp>
        <p:nvCxnSpPr>
          <p:cNvPr id="15" name="直线箭头连接符 14">
            <a:extLst>
              <a:ext uri="{FF2B5EF4-FFF2-40B4-BE49-F238E27FC236}">
                <a16:creationId xmlns:a16="http://schemas.microsoft.com/office/drawing/2014/main" id="{E1DDCB3A-93A3-F947-8936-2FD7D8DCC488}"/>
              </a:ext>
            </a:extLst>
          </p:cNvPr>
          <p:cNvCxnSpPr>
            <a:cxnSpLocks/>
          </p:cNvCxnSpPr>
          <p:nvPr/>
        </p:nvCxnSpPr>
        <p:spPr>
          <a:xfrm flipH="1">
            <a:off x="2847726" y="3853837"/>
            <a:ext cx="1396582" cy="89173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3074813" y="3763032"/>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3074813" y="3763032"/>
                <a:ext cx="607794" cy="461665"/>
              </a:xfrm>
              <a:prstGeom prst="rect">
                <a:avLst/>
              </a:prstGeom>
              <a:blipFill>
                <a:blip r:embed="rId2"/>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991666" y="376303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4991666" y="3763031"/>
                <a:ext cx="607794" cy="461665"/>
              </a:xfrm>
              <a:prstGeom prst="rect">
                <a:avLst/>
              </a:prstGeom>
              <a:blipFill>
                <a:blip r:embed="rId3"/>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720251E-9365-C843-BD6D-F18CA712F75E}"/>
                  </a:ext>
                </a:extLst>
              </p:cNvPr>
              <p:cNvSpPr txBox="1"/>
              <p:nvPr/>
            </p:nvSpPr>
            <p:spPr>
              <a:xfrm>
                <a:off x="3279480" y="2086780"/>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id="{C720251E-9365-C843-BD6D-F18CA712F75E}"/>
                  </a:ext>
                </a:extLst>
              </p:cNvPr>
              <p:cNvSpPr txBox="1">
                <a:spLocks noRot="1" noChangeAspect="1" noMove="1" noResize="1" noEditPoints="1" noAdjustHandles="1" noChangeArrowheads="1" noChangeShapeType="1" noTextEdit="1"/>
              </p:cNvSpPr>
              <p:nvPr/>
            </p:nvSpPr>
            <p:spPr>
              <a:xfrm>
                <a:off x="3279480" y="2086780"/>
                <a:ext cx="1955411" cy="369332"/>
              </a:xfrm>
              <a:prstGeom prst="rect">
                <a:avLst/>
              </a:prstGeom>
              <a:blipFill>
                <a:blip r:embed="rId4"/>
                <a:stretch>
                  <a:fillRect t="-3333" b="-30000"/>
                </a:stretch>
              </a:blipFill>
            </p:spPr>
            <p:txBody>
              <a:bodyPr/>
              <a:lstStyle/>
              <a:p>
                <a:r>
                  <a:rPr lang="zh-CN" altLang="en-US">
                    <a:noFill/>
                  </a:rPr>
                  <a:t> </a:t>
                </a:r>
              </a:p>
            </p:txBody>
          </p:sp>
        </mc:Fallback>
      </mc:AlternateContent>
      <p:cxnSp>
        <p:nvCxnSpPr>
          <p:cNvPr id="17" name="直线箭头连接符 16">
            <a:extLst>
              <a:ext uri="{FF2B5EF4-FFF2-40B4-BE49-F238E27FC236}">
                <a16:creationId xmlns:a16="http://schemas.microsoft.com/office/drawing/2014/main" id="{A67A3082-00E3-D04B-9F30-E6729B7E8405}"/>
              </a:ext>
            </a:extLst>
          </p:cNvPr>
          <p:cNvCxnSpPr>
            <a:cxnSpLocks/>
            <a:stCxn id="16" idx="2"/>
            <a:endCxn id="3" idx="0"/>
          </p:cNvCxnSpPr>
          <p:nvPr/>
        </p:nvCxnSpPr>
        <p:spPr>
          <a:xfrm flipH="1">
            <a:off x="4257184" y="2456112"/>
            <a:ext cx="2" cy="862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962" t="-5405" r="-2885" b="-8108"/>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29041C8-EC79-FD4E-9BCD-898A0DF5527D}"/>
                  </a:ext>
                </a:extLst>
              </p:cNvPr>
              <p:cNvSpPr txBox="1"/>
              <p:nvPr/>
            </p:nvSpPr>
            <p:spPr>
              <a:xfrm>
                <a:off x="3378710" y="269277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B29041C8-EC79-FD4E-9BCD-898A0DF5527D}"/>
                  </a:ext>
                </a:extLst>
              </p:cNvPr>
              <p:cNvSpPr txBox="1">
                <a:spLocks noRot="1" noChangeAspect="1" noMove="1" noResize="1" noEditPoints="1" noAdjustHandles="1" noChangeArrowheads="1" noChangeShapeType="1" noTextEdit="1"/>
              </p:cNvSpPr>
              <p:nvPr/>
            </p:nvSpPr>
            <p:spPr>
              <a:xfrm>
                <a:off x="3378710" y="2692775"/>
                <a:ext cx="1229498" cy="369332"/>
              </a:xfrm>
              <a:prstGeom prst="rect">
                <a:avLst/>
              </a:prstGeom>
              <a:blipFill>
                <a:blip r:embed="rId6"/>
                <a:stretch>
                  <a:fillRect b="-17241"/>
                </a:stretch>
              </a:blipFill>
            </p:spPr>
            <p:txBody>
              <a:bodyPr/>
              <a:lstStyle/>
              <a:p>
                <a:r>
                  <a:rPr lang="zh-CN" altLang="en-US">
                    <a:noFill/>
                  </a:rPr>
                  <a:t> </a:t>
                </a:r>
              </a:p>
            </p:txBody>
          </p:sp>
        </mc:Fallback>
      </mc:AlternateContent>
      <p:cxnSp>
        <p:nvCxnSpPr>
          <p:cNvPr id="28" name="直线箭头连接符 27">
            <a:extLst>
              <a:ext uri="{FF2B5EF4-FFF2-40B4-BE49-F238E27FC236}">
                <a16:creationId xmlns:a16="http://schemas.microsoft.com/office/drawing/2014/main" id="{B637184A-370C-CF4C-BD80-0FADB5D598F9}"/>
              </a:ext>
            </a:extLst>
          </p:cNvPr>
          <p:cNvCxnSpPr>
            <a:cxnSpLocks/>
          </p:cNvCxnSpPr>
          <p:nvPr/>
        </p:nvCxnSpPr>
        <p:spPr>
          <a:xfrm>
            <a:off x="4318337" y="3834693"/>
            <a:ext cx="1438523" cy="93663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𝟏</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342" t="-2703" r="-2013" b="-16216"/>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17B1573-820E-054B-87DE-BBD010090CE7}"/>
                  </a:ext>
                </a:extLst>
              </p:cNvPr>
              <p:cNvSpPr txBox="1"/>
              <p:nvPr/>
            </p:nvSpPr>
            <p:spPr>
              <a:xfrm>
                <a:off x="6430189" y="2890075"/>
                <a:ext cx="3553979" cy="194630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unc>
                        <m:funcPr>
                          <m:ctrlPr>
                            <a:rPr kumimoji="1" lang="mr-IN" altLang="zh-CN" sz="2400" i="1" smtClean="0">
                              <a:latin typeface="Cambria Math" panose="02040503050406030204" pitchFamily="18" charset="0"/>
                            </a:rPr>
                          </m:ctrlPr>
                        </m:funcPr>
                        <m:fName>
                          <m:limLow>
                            <m:limLowPr>
                              <m:ctrlPr>
                                <a:rPr kumimoji="1" lang="mr-IN" altLang="zh-CN" sz="2400" i="1" smtClean="0">
                                  <a:latin typeface="Cambria Math" panose="02040503050406030204" pitchFamily="18" charset="0"/>
                                </a:rPr>
                              </m:ctrlPr>
                            </m:limLowPr>
                            <m:e>
                              <m:r>
                                <m:rPr>
                                  <m:sty m:val="p"/>
                                </m:rPr>
                                <a:rPr kumimoji="1" lang="mr-IN" altLang="zh-CN" sz="2400" i="0" smtClean="0">
                                  <a:latin typeface="Cambria Math" charset="0"/>
                                </a:rPr>
                                <m:t>min</m:t>
                              </m:r>
                            </m:e>
                            <m:lim>
                              <m:sSub>
                                <m:sSubPr>
                                  <m:ctrlPr>
                                    <a:rPr kumimoji="1" lang="en-US" altLang="zh-CN" sz="2400" b="0" i="1" smtClean="0">
                                      <a:latin typeface="Cambria Math" panose="02040503050406030204" pitchFamily="18"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lim>
                          </m:limLow>
                        </m:fName>
                        <m:e>
                          <m:nary>
                            <m:naryPr>
                              <m:chr m:val="∑"/>
                              <m:supHide m:val="on"/>
                              <m:ctrlPr>
                                <a:rPr kumimoji="1" lang="mr-IN" altLang="zh-CN" sz="2400" i="1" smtClean="0">
                                  <a:latin typeface="Cambria Math" panose="02040503050406030204" pitchFamily="18" charset="0"/>
                                </a:rPr>
                              </m:ctrlPr>
                            </m:naryPr>
                            <m:sub>
                              <m:r>
                                <m:rPr>
                                  <m:brk m:alnAt="7"/>
                                </m:rPr>
                                <a:rPr kumimoji="1" lang="en-US" altLang="zh-CN" sz="2400" b="0" i="1" smtClean="0">
                                  <a:latin typeface="Cambria Math" charset="0"/>
                                </a:rPr>
                                <m:t>𝑖</m:t>
                              </m:r>
                            </m:sub>
                            <m:sup/>
                            <m:e>
                              <m:r>
                                <a:rPr kumimoji="1" lang="en-US" altLang="zh-CN" sz="2400" i="1">
                                  <a:latin typeface="Cambria Math" charset="0"/>
                                </a:rPr>
                                <m:t>𝑉𝑎𝑟</m:t>
                              </m:r>
                              <m:r>
                                <a:rPr kumimoji="1" lang="en-US" altLang="zh-CN" sz="2400" i="1">
                                  <a:latin typeface="Cambria Math" charset="0"/>
                                </a:rPr>
                                <m:t>[</m:t>
                              </m:r>
                              <m:sSubSup>
                                <m:sSubSupPr>
                                  <m:ctrlPr>
                                    <a:rPr kumimoji="1" lang="en-US" altLang="zh-CN" sz="2400" b="0" i="1" smtClean="0">
                                      <a:latin typeface="Cambria Math" panose="02040503050406030204" pitchFamily="18" charset="0"/>
                                    </a:rPr>
                                  </m:ctrlPr>
                                </m:sSubSupPr>
                                <m:e>
                                  <m:r>
                                    <a:rPr kumimoji="1" lang="en-US" altLang="zh-CN" sz="2400" b="0" i="1" smtClean="0">
                                      <a:latin typeface="Cambria Math" panose="02040503050406030204" pitchFamily="18" charset="0"/>
                                    </a:rPr>
                                    <m:t>𝑤</m:t>
                                  </m:r>
                                </m:e>
                                <m:sub>
                                  <m:r>
                                    <a:rPr kumimoji="1" lang="en-US" altLang="zh-CN" sz="2400" b="0" i="1" smtClean="0">
                                      <a:latin typeface="Cambria Math" panose="02040503050406030204" pitchFamily="18" charset="0"/>
                                    </a:rPr>
                                    <m:t>𝑖</m:t>
                                  </m:r>
                                </m:sub>
                                <m:sup>
                                  <m:r>
                                    <a:rPr kumimoji="1" lang="en-US" altLang="zh-CN" sz="2400" b="0" i="1" smtClean="0">
                                      <a:latin typeface="Cambria Math" panose="02040503050406030204" pitchFamily="18" charset="0"/>
                                    </a:rPr>
                                    <m:t>′</m:t>
                                  </m:r>
                                </m:sup>
                              </m:sSubSup>
                              <m:r>
                                <a:rPr kumimoji="1" lang="en-US" altLang="zh-CN" sz="2400" b="0" i="1" smtClean="0">
                                  <a:latin typeface="Cambria Math" charset="0"/>
                                </a:rPr>
                                <m:t>]</m:t>
                              </m:r>
                            </m:e>
                          </m:nary>
                        </m:e>
                      </m:func>
                    </m:oMath>
                  </m:oMathPara>
                </a14:m>
                <a:endParaRPr kumimoji="1" lang="en-US" altLang="zh-CN" sz="2400" i="1" dirty="0"/>
              </a:p>
              <a:p>
                <a:endParaRPr kumimoji="1" lang="en-US" altLang="zh-CN" sz="1000" i="1" dirty="0"/>
              </a:p>
              <a:p>
                <a:pPr/>
                <a14:m>
                  <m:oMathPara xmlns:m="http://schemas.openxmlformats.org/officeDocument/2006/math">
                    <m:oMathParaPr>
                      <m:jc m:val="center"/>
                    </m:oMathParaPr>
                    <m:oMath xmlns:m="http://schemas.openxmlformats.org/officeDocument/2006/math">
                      <m:r>
                        <m:rPr>
                          <m:sty m:val="p"/>
                        </m:rPr>
                        <a:rPr kumimoji="1" lang="en-US" altLang="zh-CN" sz="2400">
                          <a:latin typeface="Cambria Math" panose="02040503050406030204" pitchFamily="18" charset="0"/>
                        </a:rPr>
                        <m:t>s</m:t>
                      </m:r>
                      <m:r>
                        <a:rPr kumimoji="1" lang="en-US" altLang="zh-CN" sz="2400">
                          <a:latin typeface="Cambria Math" panose="02040503050406030204" pitchFamily="18" charset="0"/>
                        </a:rPr>
                        <m:t>.</m:t>
                      </m:r>
                      <m:r>
                        <m:rPr>
                          <m:sty m:val="p"/>
                        </m:rPr>
                        <a:rPr kumimoji="1" lang="en-US" altLang="zh-CN" sz="2400">
                          <a:latin typeface="Cambria Math" panose="02040503050406030204" pitchFamily="18" charset="0"/>
                        </a:rPr>
                        <m:t>t</m:t>
                      </m:r>
                      <m:r>
                        <a:rPr kumimoji="1" lang="en-US" altLang="zh-CN" sz="2400">
                          <a:latin typeface="Cambria Math" panose="02040503050406030204" pitchFamily="18" charset="0"/>
                        </a:rPr>
                        <m:t>.  </m:t>
                      </m:r>
                      <m:r>
                        <a:rPr kumimoji="1" lang="en-US" altLang="zh-CN" sz="2400" i="1">
                          <a:latin typeface="Cambria Math" panose="02040503050406030204" pitchFamily="18" charset="0"/>
                        </a:rPr>
                        <m:t> </m:t>
                      </m:r>
                      <m:nary>
                        <m:naryPr>
                          <m:chr m:val="∑"/>
                          <m:supHide m:val="on"/>
                          <m:ctrlPr>
                            <a:rPr kumimoji="1" lang="en-US" altLang="zh-CN" sz="2400" i="1">
                              <a:latin typeface="Cambria Math" panose="02040503050406030204" pitchFamily="18" charset="0"/>
                            </a:rPr>
                          </m:ctrlPr>
                        </m:naryPr>
                        <m:sub>
                          <m:r>
                            <m:rPr>
                              <m:brk m:alnAt="7"/>
                            </m:rPr>
                            <a:rPr kumimoji="1" lang="en-US" altLang="zh-CN" sz="2400" i="1">
                              <a:latin typeface="Cambria Math" charset="0"/>
                            </a:rPr>
                            <m:t>𝑖</m:t>
                          </m:r>
                        </m:sub>
                        <m:sup/>
                        <m:e>
                          <m:sSub>
                            <m:sSubPr>
                              <m:ctrlPr>
                                <a:rPr kumimoji="1" lang="en-US" altLang="zh-CN" sz="2400" i="1">
                                  <a:latin typeface="Cambria Math" panose="02040503050406030204" pitchFamily="18" charset="0"/>
                                </a:rPr>
                              </m:ctrlPr>
                            </m:sSubPr>
                            <m:e>
                              <m:r>
                                <a:rPr kumimoji="1" lang="en-US" altLang="zh-CN" sz="2400" i="1">
                                  <a:latin typeface="Cambria Math" charset="0"/>
                                </a:rPr>
                                <m:t>𝑝</m:t>
                              </m:r>
                            </m:e>
                            <m:sub>
                              <m:r>
                                <a:rPr kumimoji="1" lang="en-US" altLang="zh-CN" sz="2400" i="1">
                                  <a:latin typeface="Cambria Math" charset="0"/>
                                </a:rPr>
                                <m:t>𝑖</m:t>
                              </m:r>
                            </m:sub>
                          </m:sSub>
                        </m:e>
                      </m:nary>
                      <m:r>
                        <a:rPr kumimoji="1" lang="en-US" altLang="zh-CN" sz="2400" i="1">
                          <a:latin typeface="Cambria Math" charset="0"/>
                        </a:rPr>
                        <m:t>=1</m:t>
                      </m:r>
                    </m:oMath>
                  </m:oMathPara>
                </a14:m>
                <a:endParaRPr kumimoji="1" lang="en-US" altLang="zh-CN" sz="2400" i="1" dirty="0"/>
              </a:p>
            </p:txBody>
          </p:sp>
        </mc:Choice>
        <mc:Fallback xmlns="">
          <p:sp>
            <p:nvSpPr>
              <p:cNvPr id="41" name="文本框 40">
                <a:extLst>
                  <a:ext uri="{FF2B5EF4-FFF2-40B4-BE49-F238E27FC236}">
                    <a16:creationId xmlns:a16="http://schemas.microsoft.com/office/drawing/2014/main" id="{517B1573-820E-054B-87DE-BBD010090CE7}"/>
                  </a:ext>
                </a:extLst>
              </p:cNvPr>
              <p:cNvSpPr txBox="1">
                <a:spLocks noRot="1" noChangeAspect="1" noMove="1" noResize="1" noEditPoints="1" noAdjustHandles="1" noChangeArrowheads="1" noChangeShapeType="1" noTextEdit="1"/>
              </p:cNvSpPr>
              <p:nvPr/>
            </p:nvSpPr>
            <p:spPr>
              <a:xfrm>
                <a:off x="6430189" y="2890075"/>
                <a:ext cx="3553979" cy="1946302"/>
              </a:xfrm>
              <a:prstGeom prst="rect">
                <a:avLst/>
              </a:prstGeom>
              <a:blipFill>
                <a:blip r:embed="rId8"/>
                <a:stretch>
                  <a:fillRect t="-68831" b="-941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9"/>
                          <a:stretch>
                            <a:fillRect l="-1351" t="-5405" r="-2703" b="-16216"/>
                          </a:stretch>
                        </a:blipFill>
                      </a:tcPr>
                    </a:tc>
                    <a:extLst>
                      <a:ext uri="{0D108BD9-81ED-4DB2-BD59-A6C34878D82A}">
                        <a16:rowId xmlns:a16="http://schemas.microsoft.com/office/drawing/2014/main" val="2100792587"/>
                      </a:ext>
                    </a:extLst>
                  </a:tr>
                </a:tbl>
              </a:graphicData>
            </a:graphic>
          </p:graphicFrame>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panose="02040503050406030204" pitchFamily="18" charset="0"/>
                            </a:rPr>
                          </m:ctrlPr>
                        </m:funcPr>
                        <m:fName>
                          <m:limLow>
                            <m:limLowPr>
                              <m:ctrlPr>
                                <a:rPr kumimoji="1" lang="mr-IN" altLang="zh-CN" sz="2800" i="1" smtClean="0">
                                  <a:latin typeface="Cambria Math" panose="02040503050406030204" pitchFamily="18"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panose="02040503050406030204" pitchFamily="18"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5" name="表格 24">
            <a:extLst>
              <a:ext uri="{FF2B5EF4-FFF2-40B4-BE49-F238E27FC236}">
                <a16:creationId xmlns:a16="http://schemas.microsoft.com/office/drawing/2014/main"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6" name="表格 25">
            <a:extLst>
              <a:ext uri="{FF2B5EF4-FFF2-40B4-BE49-F238E27FC236}">
                <a16:creationId xmlns:a16="http://schemas.microsoft.com/office/drawing/2014/main"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panose="02040503050406030204" pitchFamily="18"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panose="02040503050406030204" pitchFamily="18" charset="0"/>
                            </a:rPr>
                          </m:ctrlPr>
                        </m:dPr>
                        <m:e>
                          <m:eqArr>
                            <m:eqArrPr>
                              <m:ctrlPr>
                                <a:rPr kumimoji="1" lang="cs-CZ" altLang="zh-CN" sz="2800" b="0" i="1" smtClean="0">
                                  <a:latin typeface="Cambria Math" panose="02040503050406030204" pitchFamily="18" charset="0"/>
                                </a:rPr>
                              </m:ctrlPr>
                            </m:eqArrPr>
                            <m:e>
                              <m:r>
                                <a:rPr kumimoji="1" lang="en-US" altLang="zh-CN" sz="2800" b="0" i="1" smtClean="0">
                                  <a:latin typeface="Cambria Math" charset="0"/>
                                </a:rPr>
                                <m:t> 2</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panose="02040503050406030204" pitchFamily="18"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panose="02040503050406030204" pitchFamily="18"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panose="02040503050406030204" pitchFamily="18" charset="0"/>
                            <a:ea typeface="Times New Roman" charset="0"/>
                            <a:cs typeface="Times New Roman" charset="0"/>
                          </a:rPr>
                        </m:ctrlPr>
                      </m:sSub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panose="02040503050406030204" pitchFamily="18" charset="0"/>
                            <a:ea typeface="Times New Roman" charset="0"/>
                            <a:cs typeface="Times New Roman" charset="0"/>
                          </a:rPr>
                        </m:ctrlPr>
                      </m:funcPr>
                      <m:fName>
                        <m:limLow>
                          <m:limLowPr>
                            <m:ctrlPr>
                              <a:rPr kumimoji="1" lang="mr-IN" altLang="zh-CN" sz="2800" i="1" smtClean="0">
                                <a:latin typeface="Cambria Math" panose="02040503050406030204" pitchFamily="18" charset="0"/>
                                <a:ea typeface="Times New Roman" charset="0"/>
                                <a:cs typeface="Times New Roman" charset="0"/>
                              </a:rPr>
                            </m:ctrlPr>
                          </m:limLow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Different query method/error bound?</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a:extLst>
              <a:ext uri="{FF2B5EF4-FFF2-40B4-BE49-F238E27FC236}">
                <a16:creationId xmlns:a16="http://schemas.microsoft.com/office/drawing/2014/main" id="{FE177A80-294D-D74F-9193-54F0F6931790}"/>
              </a:ext>
            </a:extLst>
          </p:cNvPr>
          <p:cNvSpPr/>
          <p:nvPr/>
        </p:nvSpPr>
        <p:spPr>
          <a:xfrm>
            <a:off x="3667516" y="35397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6804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83635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14115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14115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82584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844518"/>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844518"/>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51761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756011"/>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82584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8153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12013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12013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822415"/>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822415"/>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1985266"/>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1985266"/>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5414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718849"/>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856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16168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16168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846210"/>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846210"/>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53631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76603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766032"/>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8358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14066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14066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841116"/>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841116"/>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036503"/>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036503"/>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036503"/>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036503"/>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1985266"/>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1985266"/>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7713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489314"/>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50596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7540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3" name="文本框 182">
                <a:extLst>
                  <a:ext uri="{FF2B5EF4-FFF2-40B4-BE49-F238E27FC236}">
                    <a16:creationId xmlns:a16="http://schemas.microsoft.com/office/drawing/2014/main" id="{3F3E9AD1-90DC-0E44-AD0E-A1BA45CD1F16}"/>
                  </a:ext>
                </a:extLst>
              </p:cNvPr>
              <p:cNvSpPr txBox="1"/>
              <p:nvPr/>
            </p:nvSpPr>
            <p:spPr>
              <a:xfrm>
                <a:off x="2216841" y="692893"/>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panose="02040503050406030204" pitchFamily="18"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p:sp>
            <p:nvSpPr>
              <p:cNvPr id="183" name="文本框 182">
                <a:extLst>
                  <a:ext uri="{FF2B5EF4-FFF2-40B4-BE49-F238E27FC236}">
                    <a16:creationId xmlns:a16="http://schemas.microsoft.com/office/drawing/2014/main" id="{3F3E9AD1-90DC-0E44-AD0E-A1BA45CD1F16}"/>
                  </a:ext>
                </a:extLst>
              </p:cNvPr>
              <p:cNvSpPr txBox="1">
                <a:spLocks noRot="1" noChangeAspect="1" noMove="1" noResize="1" noEditPoints="1" noAdjustHandles="1" noChangeArrowheads="1" noChangeShapeType="1" noTextEdit="1"/>
              </p:cNvSpPr>
              <p:nvPr/>
            </p:nvSpPr>
            <p:spPr>
              <a:xfrm>
                <a:off x="2216841" y="692893"/>
                <a:ext cx="6765688" cy="369332"/>
              </a:xfrm>
              <a:prstGeom prst="rect">
                <a:avLst/>
              </a:prstGeom>
              <a:blipFill>
                <a:blip r:embed="rId3"/>
                <a:stretch>
                  <a:fillRect b="-33333"/>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id="{D1E67824-653C-E74B-968D-3A3D0E990C80}"/>
              </a:ext>
            </a:extLst>
          </p:cNvPr>
          <p:cNvSpPr/>
          <p:nvPr/>
        </p:nvSpPr>
        <p:spPr>
          <a:xfrm>
            <a:off x="2164174" y="354141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53446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544972"/>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550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846210"/>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846210"/>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839262"/>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839262"/>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849772"/>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849772"/>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855530"/>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855530"/>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73170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72992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034727"/>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023649"/>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034727"/>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023649"/>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023649"/>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034727"/>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023649"/>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034727"/>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50057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2542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3057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30036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29992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496940"/>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
        <p:nvSpPr>
          <p:cNvPr id="5" name="圆角矩形 4">
            <a:extLst>
              <a:ext uri="{FF2B5EF4-FFF2-40B4-BE49-F238E27FC236}">
                <a16:creationId xmlns:a16="http://schemas.microsoft.com/office/drawing/2014/main" id="{C12238F0-9E00-294F-A1F3-280922A81D94}"/>
              </a:ext>
            </a:extLst>
          </p:cNvPr>
          <p:cNvSpPr/>
          <p:nvPr/>
        </p:nvSpPr>
        <p:spPr>
          <a:xfrm>
            <a:off x="922795" y="472750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 name="圆角矩形 103">
            <a:extLst>
              <a:ext uri="{FF2B5EF4-FFF2-40B4-BE49-F238E27FC236}">
                <a16:creationId xmlns:a16="http://schemas.microsoft.com/office/drawing/2014/main" id="{4B24A9D9-E4D8-3C4B-BEA3-0CE9BD6E9D60}"/>
              </a:ext>
            </a:extLst>
          </p:cNvPr>
          <p:cNvSpPr/>
          <p:nvPr/>
        </p:nvSpPr>
        <p:spPr>
          <a:xfrm>
            <a:off x="1974212" y="4722602"/>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7" name="圆角矩形 106">
            <a:extLst>
              <a:ext uri="{FF2B5EF4-FFF2-40B4-BE49-F238E27FC236}">
                <a16:creationId xmlns:a16="http://schemas.microsoft.com/office/drawing/2014/main" id="{0EE20BE0-E643-054C-91B3-2A2772C51A54}"/>
              </a:ext>
            </a:extLst>
          </p:cNvPr>
          <p:cNvSpPr/>
          <p:nvPr/>
        </p:nvSpPr>
        <p:spPr>
          <a:xfrm>
            <a:off x="3460253" y="4733214"/>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9" name="圆角矩形 108">
            <a:extLst>
              <a:ext uri="{FF2B5EF4-FFF2-40B4-BE49-F238E27FC236}">
                <a16:creationId xmlns:a16="http://schemas.microsoft.com/office/drawing/2014/main" id="{9DCC8D6A-29B9-5548-BC91-20C16D487B72}"/>
              </a:ext>
            </a:extLst>
          </p:cNvPr>
          <p:cNvSpPr/>
          <p:nvPr/>
        </p:nvSpPr>
        <p:spPr>
          <a:xfrm>
            <a:off x="4524922" y="4728311"/>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圆角矩形 109">
            <a:extLst>
              <a:ext uri="{FF2B5EF4-FFF2-40B4-BE49-F238E27FC236}">
                <a16:creationId xmlns:a16="http://schemas.microsoft.com/office/drawing/2014/main" id="{FA35BACA-C677-BF43-82EA-50B381A147AB}"/>
              </a:ext>
            </a:extLst>
          </p:cNvPr>
          <p:cNvSpPr/>
          <p:nvPr/>
        </p:nvSpPr>
        <p:spPr>
          <a:xfrm>
            <a:off x="6327781" y="4721729"/>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圆角矩形 111">
            <a:extLst>
              <a:ext uri="{FF2B5EF4-FFF2-40B4-BE49-F238E27FC236}">
                <a16:creationId xmlns:a16="http://schemas.microsoft.com/office/drawing/2014/main" id="{68F4F5A0-FB26-374F-B39C-25D6706D3E6B}"/>
              </a:ext>
            </a:extLst>
          </p:cNvPr>
          <p:cNvSpPr/>
          <p:nvPr/>
        </p:nvSpPr>
        <p:spPr>
          <a:xfrm>
            <a:off x="7379198" y="4716826"/>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圆角矩形 112">
            <a:extLst>
              <a:ext uri="{FF2B5EF4-FFF2-40B4-BE49-F238E27FC236}">
                <a16:creationId xmlns:a16="http://schemas.microsoft.com/office/drawing/2014/main" id="{FB626263-0FDE-B747-8EC8-75F23486501A}"/>
              </a:ext>
            </a:extLst>
          </p:cNvPr>
          <p:cNvSpPr/>
          <p:nvPr/>
        </p:nvSpPr>
        <p:spPr>
          <a:xfrm>
            <a:off x="8865239" y="4727438"/>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圆角矩形 113">
            <a:extLst>
              <a:ext uri="{FF2B5EF4-FFF2-40B4-BE49-F238E27FC236}">
                <a16:creationId xmlns:a16="http://schemas.microsoft.com/office/drawing/2014/main" id="{BC50DADA-A90F-3445-8F73-8D6FDEDAA6B6}"/>
              </a:ext>
            </a:extLst>
          </p:cNvPr>
          <p:cNvSpPr/>
          <p:nvPr/>
        </p:nvSpPr>
        <p:spPr>
          <a:xfrm>
            <a:off x="9929908" y="472253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圆角矩形 115">
            <a:extLst>
              <a:ext uri="{FF2B5EF4-FFF2-40B4-BE49-F238E27FC236}">
                <a16:creationId xmlns:a16="http://schemas.microsoft.com/office/drawing/2014/main" id="{5E67E9BE-9CCC-2048-AA52-191FE6DC6DCA}"/>
              </a:ext>
            </a:extLst>
          </p:cNvPr>
          <p:cNvSpPr/>
          <p:nvPr/>
        </p:nvSpPr>
        <p:spPr>
          <a:xfrm>
            <a:off x="894904" y="340113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圆角矩形 116">
            <a:extLst>
              <a:ext uri="{FF2B5EF4-FFF2-40B4-BE49-F238E27FC236}">
                <a16:creationId xmlns:a16="http://schemas.microsoft.com/office/drawing/2014/main" id="{286403B1-728A-8343-9120-0DACF92EDEEF}"/>
              </a:ext>
            </a:extLst>
          </p:cNvPr>
          <p:cNvSpPr/>
          <p:nvPr/>
        </p:nvSpPr>
        <p:spPr>
          <a:xfrm>
            <a:off x="3446740" y="3407624"/>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圆角矩形 118">
            <a:extLst>
              <a:ext uri="{FF2B5EF4-FFF2-40B4-BE49-F238E27FC236}">
                <a16:creationId xmlns:a16="http://schemas.microsoft.com/office/drawing/2014/main" id="{E03D2E1C-CCE1-4047-8F01-87C955996956}"/>
              </a:ext>
            </a:extLst>
          </p:cNvPr>
          <p:cNvSpPr/>
          <p:nvPr/>
        </p:nvSpPr>
        <p:spPr>
          <a:xfrm>
            <a:off x="6331014" y="3427846"/>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圆角矩形 119">
            <a:extLst>
              <a:ext uri="{FF2B5EF4-FFF2-40B4-BE49-F238E27FC236}">
                <a16:creationId xmlns:a16="http://schemas.microsoft.com/office/drawing/2014/main" id="{DB5503F7-EC26-1841-B562-38C268E591AD}"/>
              </a:ext>
            </a:extLst>
          </p:cNvPr>
          <p:cNvSpPr/>
          <p:nvPr/>
        </p:nvSpPr>
        <p:spPr>
          <a:xfrm>
            <a:off x="8882585" y="342219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圆角矩形 121">
            <a:extLst>
              <a:ext uri="{FF2B5EF4-FFF2-40B4-BE49-F238E27FC236}">
                <a16:creationId xmlns:a16="http://schemas.microsoft.com/office/drawing/2014/main" id="{DB04933D-7ADA-AF45-8056-516F2DA9C5D2}"/>
              </a:ext>
            </a:extLst>
          </p:cNvPr>
          <p:cNvSpPr/>
          <p:nvPr/>
        </p:nvSpPr>
        <p:spPr>
          <a:xfrm>
            <a:off x="1880511" y="1625966"/>
            <a:ext cx="7717309" cy="520203"/>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7941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Tasks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Backup Slides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a:p>
            <a:r>
              <a:rPr kumimoji="1" lang="en-US" altLang="zh-CN" dirty="0">
                <a:latin typeface="Times New Roman" charset="0"/>
                <a:ea typeface="Times New Roman" charset="0"/>
                <a:cs typeface="Times New Roman" charset="0"/>
              </a:rPr>
              <a:t>How to assign measurement nodes </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106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3" name="表格 22">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val="20000"/>
                        </a:ext>
                      </a:extLst>
                    </a:gridCol>
                    <a:gridCol w="924791">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val="20000"/>
                        </a:ext>
                      </a:extLst>
                    </a:gridCol>
                    <a:gridCol w="897082">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val="20000"/>
                        </a:ext>
                      </a:extLst>
                    </a:gridCol>
                    <a:gridCol w="1253931">
                      <a:extLst>
                        <a:ext uri="{9D8B030D-6E8A-4147-A177-3AD203B41FA5}">
                          <a16:colId xmlns:a16="http://schemas.microsoft.com/office/drawing/2014/main"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panose="02040503050406030204" pitchFamily="18" charset="0"/>
                            </a:rPr>
                          </m:ctrlPr>
                        </m:fPr>
                        <m:num>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smtClean="0">
                                      <a:latin typeface="Cambria Math" panose="02040503050406030204" pitchFamily="18"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panose="02040503050406030204" pitchFamily="18" charset="0"/>
                            </a:rPr>
                          </m:ctrlPr>
                        </m:fPr>
                        <m:num>
                          <m:sSub>
                            <m:sSubPr>
                              <m:ctrlPr>
                                <a:rPr kumimoji="1" lang="en-US" altLang="zh-CN" sz="2400" b="1" i="1">
                                  <a:latin typeface="Cambria Math" panose="02040503050406030204" pitchFamily="18"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a:latin typeface="Cambria Math" panose="02040503050406030204" pitchFamily="18"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panose="02040503050406030204" pitchFamily="18"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9" name="表格 8">
            <a:extLst>
              <a:ext uri="{FF2B5EF4-FFF2-40B4-BE49-F238E27FC236}">
                <a16:creationId xmlns:a16="http://schemas.microsoft.com/office/drawing/2014/main"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10" name="表格 9">
            <a:extLst>
              <a:ext uri="{FF2B5EF4-FFF2-40B4-BE49-F238E27FC236}">
                <a16:creationId xmlns:a16="http://schemas.microsoft.com/office/drawing/2014/main"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Memory overhead</a:t>
            </a:r>
          </a:p>
          <a:p>
            <a:r>
              <a:rPr kumimoji="1" lang="en-US" altLang="zh-CN" dirty="0">
                <a:latin typeface="Times New Roman" panose="02020603050405020304" pitchFamily="18" charset="0"/>
                <a:cs typeface="Times New Roman" panose="02020603050405020304" pitchFamily="18" charset="0"/>
              </a:rPr>
              <a:t>Low 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780</Words>
  <Application>Microsoft Macintosh PowerPoint</Application>
  <PresentationFormat>宽屏</PresentationFormat>
  <Paragraphs>210</Paragraphs>
  <Slides>33</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DengXian</vt:lpstr>
      <vt:lpstr>DengXian</vt:lpstr>
      <vt:lpstr>等线 Light</vt:lpstr>
      <vt:lpstr>Arial</vt:lpstr>
      <vt:lpstr>Cambria Math</vt:lpstr>
      <vt:lpstr>Times New Roman</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PowerPoint 演示文稿</vt:lpstr>
      <vt:lpstr>Tasks</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Yinda Zhang</cp:lastModifiedBy>
  <cp:revision>63</cp:revision>
  <dcterms:created xsi:type="dcterms:W3CDTF">2020-11-02T04:03:44Z</dcterms:created>
  <dcterms:modified xsi:type="dcterms:W3CDTF">2020-12-02T07:59:22Z</dcterms:modified>
</cp:coreProperties>
</file>