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9" r:id="rId3"/>
    <p:sldId id="257" r:id="rId4"/>
    <p:sldId id="260"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1E9C9B-0A57-404B-91EB-2C5EB39A9572}" v="74" dt="2024-05-15T23:58:39.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psa Mahapatra" userId="eed073497ca09983" providerId="LiveId" clId="{AC1E9C9B-0A57-404B-91EB-2C5EB39A9572}"/>
    <pc:docChg chg="undo redo custSel addSld delSld modSld modMainMaster addSection delSection modSection">
      <pc:chgData name="Lipsa Mahapatra" userId="eed073497ca09983" providerId="LiveId" clId="{AC1E9C9B-0A57-404B-91EB-2C5EB39A9572}" dt="2024-05-15T23:58:39.879" v="645"/>
      <pc:docMkLst>
        <pc:docMk/>
      </pc:docMkLst>
      <pc:sldChg chg="modSp mod setBg">
        <pc:chgData name="Lipsa Mahapatra" userId="eed073497ca09983" providerId="LiveId" clId="{AC1E9C9B-0A57-404B-91EB-2C5EB39A9572}" dt="2024-05-15T23:58:39.879" v="645"/>
        <pc:sldMkLst>
          <pc:docMk/>
          <pc:sldMk cId="1889900239" sldId="256"/>
        </pc:sldMkLst>
        <pc:spChg chg="mod">
          <ac:chgData name="Lipsa Mahapatra" userId="eed073497ca09983" providerId="LiveId" clId="{AC1E9C9B-0A57-404B-91EB-2C5EB39A9572}" dt="2024-05-15T23:58:04.144" v="642" actId="14100"/>
          <ac:spMkLst>
            <pc:docMk/>
            <pc:sldMk cId="1889900239" sldId="256"/>
            <ac:spMk id="2" creationId="{7B223101-A52C-7D74-FE38-F93AF55C7654}"/>
          </ac:spMkLst>
        </pc:spChg>
        <pc:spChg chg="mod">
          <ac:chgData name="Lipsa Mahapatra" userId="eed073497ca09983" providerId="LiveId" clId="{AC1E9C9B-0A57-404B-91EB-2C5EB39A9572}" dt="2024-05-15T23:58:39.879" v="645"/>
          <ac:spMkLst>
            <pc:docMk/>
            <pc:sldMk cId="1889900239" sldId="256"/>
            <ac:spMk id="3" creationId="{AAE9E8CF-512C-231B-AD29-4E3A7CAE62EA}"/>
          </ac:spMkLst>
        </pc:spChg>
      </pc:sldChg>
      <pc:sldChg chg="modSp setBg">
        <pc:chgData name="Lipsa Mahapatra" userId="eed073497ca09983" providerId="LiveId" clId="{AC1E9C9B-0A57-404B-91EB-2C5EB39A9572}" dt="2024-05-15T23:15:07.433" v="66"/>
        <pc:sldMkLst>
          <pc:docMk/>
          <pc:sldMk cId="2732798961" sldId="257"/>
        </pc:sldMkLst>
        <pc:spChg chg="mod">
          <ac:chgData name="Lipsa Mahapatra" userId="eed073497ca09983" providerId="LiveId" clId="{AC1E9C9B-0A57-404B-91EB-2C5EB39A9572}" dt="2024-05-15T23:06:38.439" v="2"/>
          <ac:spMkLst>
            <pc:docMk/>
            <pc:sldMk cId="2732798961" sldId="257"/>
            <ac:spMk id="3" creationId="{53A3D18E-9BA5-7D97-0F93-0A7EC11ED4DB}"/>
          </ac:spMkLst>
        </pc:spChg>
      </pc:sldChg>
      <pc:sldChg chg="new del">
        <pc:chgData name="Lipsa Mahapatra" userId="eed073497ca09983" providerId="LiveId" clId="{AC1E9C9B-0A57-404B-91EB-2C5EB39A9572}" dt="2024-05-15T23:07:14.117" v="7" actId="47"/>
        <pc:sldMkLst>
          <pc:docMk/>
          <pc:sldMk cId="1600400798" sldId="258"/>
        </pc:sldMkLst>
      </pc:sldChg>
      <pc:sldChg chg="addSp modSp new mod setBg">
        <pc:chgData name="Lipsa Mahapatra" userId="eed073497ca09983" providerId="LiveId" clId="{AC1E9C9B-0A57-404B-91EB-2C5EB39A9572}" dt="2024-05-15T23:14:51.598" v="63" actId="12"/>
        <pc:sldMkLst>
          <pc:docMk/>
          <pc:sldMk cId="2001449799" sldId="259"/>
        </pc:sldMkLst>
        <pc:spChg chg="add mod">
          <ac:chgData name="Lipsa Mahapatra" userId="eed073497ca09983" providerId="LiveId" clId="{AC1E9C9B-0A57-404B-91EB-2C5EB39A9572}" dt="2024-05-15T23:14:51.598" v="63" actId="12"/>
          <ac:spMkLst>
            <pc:docMk/>
            <pc:sldMk cId="2001449799" sldId="259"/>
            <ac:spMk id="3" creationId="{4A931908-9765-155B-C70C-C49014E29491}"/>
          </ac:spMkLst>
        </pc:spChg>
      </pc:sldChg>
      <pc:sldChg chg="addSp delSp modSp new del mod setBg">
        <pc:chgData name="Lipsa Mahapatra" userId="eed073497ca09983" providerId="LiveId" clId="{AC1E9C9B-0A57-404B-91EB-2C5EB39A9572}" dt="2024-05-15T23:26:49.675" v="508" actId="47"/>
        <pc:sldMkLst>
          <pc:docMk/>
          <pc:sldMk cId="1113168273" sldId="260"/>
        </pc:sldMkLst>
        <pc:spChg chg="add del mod">
          <ac:chgData name="Lipsa Mahapatra" userId="eed073497ca09983" providerId="LiveId" clId="{AC1E9C9B-0A57-404B-91EB-2C5EB39A9572}" dt="2024-05-15T23:26:49.138" v="507"/>
          <ac:spMkLst>
            <pc:docMk/>
            <pc:sldMk cId="1113168273" sldId="260"/>
            <ac:spMk id="3" creationId="{0689436F-CF82-1261-9464-AF56FDBADDAA}"/>
          </ac:spMkLst>
        </pc:spChg>
      </pc:sldChg>
      <pc:sldChg chg="modSp new mod setBg">
        <pc:chgData name="Lipsa Mahapatra" userId="eed073497ca09983" providerId="LiveId" clId="{AC1E9C9B-0A57-404B-91EB-2C5EB39A9572}" dt="2024-05-15T23:28:23.461" v="539" actId="12"/>
        <pc:sldMkLst>
          <pc:docMk/>
          <pc:sldMk cId="1633938165" sldId="260"/>
        </pc:sldMkLst>
        <pc:spChg chg="mod">
          <ac:chgData name="Lipsa Mahapatra" userId="eed073497ca09983" providerId="LiveId" clId="{AC1E9C9B-0A57-404B-91EB-2C5EB39A9572}" dt="2024-05-15T23:27:22.540" v="521" actId="14100"/>
          <ac:spMkLst>
            <pc:docMk/>
            <pc:sldMk cId="1633938165" sldId="260"/>
            <ac:spMk id="2" creationId="{EA272AF9-46A9-DE72-7B11-93F56DFD289E}"/>
          </ac:spMkLst>
        </pc:spChg>
        <pc:spChg chg="mod">
          <ac:chgData name="Lipsa Mahapatra" userId="eed073497ca09983" providerId="LiveId" clId="{AC1E9C9B-0A57-404B-91EB-2C5EB39A9572}" dt="2024-05-15T23:28:23.461" v="539" actId="12"/>
          <ac:spMkLst>
            <pc:docMk/>
            <pc:sldMk cId="1633938165" sldId="260"/>
            <ac:spMk id="3" creationId="{69E77537-2D60-8890-BD27-C892DD81DD32}"/>
          </ac:spMkLst>
        </pc:spChg>
      </pc:sldChg>
      <pc:sldChg chg="new del">
        <pc:chgData name="Lipsa Mahapatra" userId="eed073497ca09983" providerId="LiveId" clId="{AC1E9C9B-0A57-404B-91EB-2C5EB39A9572}" dt="2024-05-15T23:48:53.880" v="543" actId="47"/>
        <pc:sldMkLst>
          <pc:docMk/>
          <pc:sldMk cId="2971669236" sldId="261"/>
        </pc:sldMkLst>
      </pc:sldChg>
      <pc:sldChg chg="addSp delSp modSp new mod setBg">
        <pc:chgData name="Lipsa Mahapatra" userId="eed073497ca09983" providerId="LiveId" clId="{AC1E9C9B-0A57-404B-91EB-2C5EB39A9572}" dt="2024-05-15T23:51:06.105" v="572" actId="14100"/>
        <pc:sldMkLst>
          <pc:docMk/>
          <pc:sldMk cId="627751192" sldId="262"/>
        </pc:sldMkLst>
        <pc:spChg chg="add mod">
          <ac:chgData name="Lipsa Mahapatra" userId="eed073497ca09983" providerId="LiveId" clId="{AC1E9C9B-0A57-404B-91EB-2C5EB39A9572}" dt="2024-05-15T23:50:05.947" v="559" actId="14100"/>
          <ac:spMkLst>
            <pc:docMk/>
            <pc:sldMk cId="627751192" sldId="262"/>
            <ac:spMk id="4" creationId="{3AAE297E-D6C7-9AA2-F846-44309A60E8EF}"/>
          </ac:spMkLst>
        </pc:spChg>
        <pc:spChg chg="add del">
          <ac:chgData name="Lipsa Mahapatra" userId="eed073497ca09983" providerId="LiveId" clId="{AC1E9C9B-0A57-404B-91EB-2C5EB39A9572}" dt="2024-05-15T23:50:24.592" v="564" actId="22"/>
          <ac:spMkLst>
            <pc:docMk/>
            <pc:sldMk cId="627751192" sldId="262"/>
            <ac:spMk id="6" creationId="{CB193998-1D32-9A08-C43F-1FD1783E40E7}"/>
          </ac:spMkLst>
        </pc:spChg>
        <pc:spChg chg="add mod">
          <ac:chgData name="Lipsa Mahapatra" userId="eed073497ca09983" providerId="LiveId" clId="{AC1E9C9B-0A57-404B-91EB-2C5EB39A9572}" dt="2024-05-15T23:51:06.105" v="572" actId="14100"/>
          <ac:spMkLst>
            <pc:docMk/>
            <pc:sldMk cId="627751192" sldId="262"/>
            <ac:spMk id="8" creationId="{76C100BB-3BA9-D842-0D47-F886E1A7B0B4}"/>
          </ac:spMkLst>
        </pc:spChg>
        <pc:graphicFrameChg chg="add mod">
          <ac:chgData name="Lipsa Mahapatra" userId="eed073497ca09983" providerId="LiveId" clId="{AC1E9C9B-0A57-404B-91EB-2C5EB39A9572}" dt="2024-05-15T23:50:55.321" v="570" actId="1076"/>
          <ac:graphicFrameMkLst>
            <pc:docMk/>
            <pc:sldMk cId="627751192" sldId="262"/>
            <ac:graphicFrameMk id="2" creationId="{6820032B-9AC9-613B-5462-2B9F0788532A}"/>
          </ac:graphicFrameMkLst>
        </pc:graphicFrameChg>
      </pc:sldChg>
      <pc:sldChg chg="addSp delSp modSp new mod setBg">
        <pc:chgData name="Lipsa Mahapatra" userId="eed073497ca09983" providerId="LiveId" clId="{AC1E9C9B-0A57-404B-91EB-2C5EB39A9572}" dt="2024-05-15T23:57:36.827" v="641" actId="14100"/>
        <pc:sldMkLst>
          <pc:docMk/>
          <pc:sldMk cId="1640899007" sldId="263"/>
        </pc:sldMkLst>
        <pc:spChg chg="add mod">
          <ac:chgData name="Lipsa Mahapatra" userId="eed073497ca09983" providerId="LiveId" clId="{AC1E9C9B-0A57-404B-91EB-2C5EB39A9572}" dt="2024-05-15T23:51:44.163" v="580" actId="14100"/>
          <ac:spMkLst>
            <pc:docMk/>
            <pc:sldMk cId="1640899007" sldId="263"/>
            <ac:spMk id="3" creationId="{7F321B87-0EE1-2298-9EF9-ABCEDCAFE359}"/>
          </ac:spMkLst>
        </pc:spChg>
        <pc:spChg chg="add del mod">
          <ac:chgData name="Lipsa Mahapatra" userId="eed073497ca09983" providerId="LiveId" clId="{AC1E9C9B-0A57-404B-91EB-2C5EB39A9572}" dt="2024-05-15T23:57:22.962" v="634" actId="22"/>
          <ac:spMkLst>
            <pc:docMk/>
            <pc:sldMk cId="1640899007" sldId="263"/>
            <ac:spMk id="8" creationId="{B65A4523-5C1B-F057-2704-06C3A37B6628}"/>
          </ac:spMkLst>
        </pc:spChg>
        <pc:spChg chg="add del">
          <ac:chgData name="Lipsa Mahapatra" userId="eed073497ca09983" providerId="LiveId" clId="{AC1E9C9B-0A57-404B-91EB-2C5EB39A9572}" dt="2024-05-15T23:57:29.437" v="638" actId="22"/>
          <ac:spMkLst>
            <pc:docMk/>
            <pc:sldMk cId="1640899007" sldId="263"/>
            <ac:spMk id="10" creationId="{B05A7B80-0DDD-450E-E759-B38E04A1230D}"/>
          </ac:spMkLst>
        </pc:spChg>
        <pc:spChg chg="add mod">
          <ac:chgData name="Lipsa Mahapatra" userId="eed073497ca09983" providerId="LiveId" clId="{AC1E9C9B-0A57-404B-91EB-2C5EB39A9572}" dt="2024-05-15T23:57:36.827" v="641" actId="14100"/>
          <ac:spMkLst>
            <pc:docMk/>
            <pc:sldMk cId="1640899007" sldId="263"/>
            <ac:spMk id="12" creationId="{9E16D393-7BEB-31B3-15F0-91D839AC47A9}"/>
          </ac:spMkLst>
        </pc:spChg>
        <pc:graphicFrameChg chg="add mod">
          <ac:chgData name="Lipsa Mahapatra" userId="eed073497ca09983" providerId="LiveId" clId="{AC1E9C9B-0A57-404B-91EB-2C5EB39A9572}" dt="2024-05-15T23:56:35.733" v="628" actId="20577"/>
          <ac:graphicFrameMkLst>
            <pc:docMk/>
            <pc:sldMk cId="1640899007" sldId="263"/>
            <ac:graphicFrameMk id="4" creationId="{E5A4ACAB-2DFA-2C69-7D81-ADAA5D517405}"/>
          </ac:graphicFrameMkLst>
        </pc:graphicFrameChg>
        <pc:graphicFrameChg chg="add del mod">
          <ac:chgData name="Lipsa Mahapatra" userId="eed073497ca09983" providerId="LiveId" clId="{AC1E9C9B-0A57-404B-91EB-2C5EB39A9572}" dt="2024-05-15T23:54:40.515" v="603" actId="478"/>
          <ac:graphicFrameMkLst>
            <pc:docMk/>
            <pc:sldMk cId="1640899007" sldId="263"/>
            <ac:graphicFrameMk id="5" creationId="{92E3445D-8C36-0DC2-D7AA-FB2BF55C9336}"/>
          </ac:graphicFrameMkLst>
        </pc:graphicFrameChg>
        <pc:graphicFrameChg chg="add del mod modGraphic">
          <ac:chgData name="Lipsa Mahapatra" userId="eed073497ca09983" providerId="LiveId" clId="{AC1E9C9B-0A57-404B-91EB-2C5EB39A9572}" dt="2024-05-15T23:54:33.208" v="602" actId="3680"/>
          <ac:graphicFrameMkLst>
            <pc:docMk/>
            <pc:sldMk cId="1640899007" sldId="263"/>
            <ac:graphicFrameMk id="6" creationId="{508B74D8-2DE8-DDEF-A868-4F3CC295FAC3}"/>
          </ac:graphicFrameMkLst>
        </pc:graphicFrameChg>
      </pc:sldChg>
      <pc:sldMasterChg chg="modSldLayout">
        <pc:chgData name="Lipsa Mahapatra" userId="eed073497ca09983" providerId="LiveId" clId="{AC1E9C9B-0A57-404B-91EB-2C5EB39A9572}" dt="2024-05-15T23:55:33.891" v="605"/>
        <pc:sldMasterMkLst>
          <pc:docMk/>
          <pc:sldMasterMk cId="1422568511" sldId="2147483712"/>
        </pc:sldMasterMkLst>
        <pc:sldLayoutChg chg="delSp">
          <pc:chgData name="Lipsa Mahapatra" userId="eed073497ca09983" providerId="LiveId" clId="{AC1E9C9B-0A57-404B-91EB-2C5EB39A9572}" dt="2024-05-15T23:55:33.891" v="605"/>
          <pc:sldLayoutMkLst>
            <pc:docMk/>
            <pc:sldMasterMk cId="1422568511" sldId="2147483712"/>
            <pc:sldLayoutMk cId="108164405" sldId="2147483730"/>
          </pc:sldLayoutMkLst>
          <pc:spChg chg="del">
            <ac:chgData name="Lipsa Mahapatra" userId="eed073497ca09983" providerId="LiveId" clId="{AC1E9C9B-0A57-404B-91EB-2C5EB39A9572}" dt="2024-05-15T23:55:33.891" v="605"/>
            <ac:spMkLst>
              <pc:docMk/>
              <pc:sldMasterMk cId="1422568511" sldId="2147483712"/>
              <pc:sldLayoutMk cId="108164405" sldId="2147483730"/>
              <ac:spMk id="8"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ed073497ca09983/Desktop/case%20study%20(n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ed073497ca09983/Desktop/case%20study%20(new).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CPI calculation of rural+urban sector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'[case study (new).xlsx]Q1 (a)'!$K$4</c:f>
              <c:strCache>
                <c:ptCount val="1"/>
                <c:pt idx="0">
                  <c:v>CPI %age calculation</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A52D-4046-B4F5-1F839B349193}"/>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A52D-4046-B4F5-1F839B349193}"/>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A52D-4046-B4F5-1F839B349193}"/>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A52D-4046-B4F5-1F839B349193}"/>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A52D-4046-B4F5-1F839B349193}"/>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A52D-4046-B4F5-1F839B349193}"/>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A52D-4046-B4F5-1F839B349193}"/>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A52D-4046-B4F5-1F839B34919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'[case study (new).xlsx]Q1 (a)'!$J$5:$J$12</c:f>
              <c:strCache>
                <c:ptCount val="8"/>
                <c:pt idx="0">
                  <c:v>Food products</c:v>
                </c:pt>
                <c:pt idx="1">
                  <c:v>Apparel and Accessories</c:v>
                </c:pt>
                <c:pt idx="2">
                  <c:v>Shelter and Utilities</c:v>
                </c:pt>
                <c:pt idx="3">
                  <c:v>Healthcare</c:v>
                </c:pt>
                <c:pt idx="4">
                  <c:v>Essential Expenses</c:v>
                </c:pt>
                <c:pt idx="5">
                  <c:v>Entertainment and Leisure</c:v>
                </c:pt>
                <c:pt idx="6">
                  <c:v>Miscellaneous</c:v>
                </c:pt>
                <c:pt idx="7">
                  <c:v>General index</c:v>
                </c:pt>
              </c:strCache>
            </c:strRef>
          </c:cat>
          <c:val>
            <c:numRef>
              <c:f>'[case study (new).xlsx]Q1 (a)'!$K$5:$K$12</c:f>
              <c:numCache>
                <c:formatCode>0%</c:formatCode>
                <c:ptCount val="8"/>
                <c:pt idx="0">
                  <c:v>0.5188579704148133</c:v>
                </c:pt>
                <c:pt idx="1">
                  <c:v>0.11445122581979933</c:v>
                </c:pt>
                <c:pt idx="2">
                  <c:v>0.11039619323471603</c:v>
                </c:pt>
                <c:pt idx="3">
                  <c:v>3.841936484948795E-2</c:v>
                </c:pt>
                <c:pt idx="4">
                  <c:v>0.10905141202027514</c:v>
                </c:pt>
                <c:pt idx="5">
                  <c:v>3.5419468294196753E-2</c:v>
                </c:pt>
                <c:pt idx="6">
                  <c:v>3.6350470673425055E-2</c:v>
                </c:pt>
                <c:pt idx="7">
                  <c:v>3.7053894693286439E-2</c:v>
                </c:pt>
              </c:numCache>
            </c:numRef>
          </c:val>
          <c:extLst>
            <c:ext xmlns:c16="http://schemas.microsoft.com/office/drawing/2014/chart" uri="{C3380CC4-5D6E-409C-BE32-E72D297353CC}">
              <c16:uniqueId val="{00000010-A52D-4046-B4F5-1F839B34919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pct50">
      <a:fgClr>
        <a:schemeClr val="bg1"/>
      </a:fgClr>
      <a:bgClr>
        <a:schemeClr val="bg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Inflation from 2017-2023 in the General Index category</a:t>
            </a:r>
          </a:p>
          <a:p>
            <a:pPr>
              <a:defRPr/>
            </a:pP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lineChart>
        <c:grouping val="standard"/>
        <c:varyColors val="0"/>
        <c:ser>
          <c:idx val="0"/>
          <c:order val="0"/>
          <c:tx>
            <c:strRef>
              <c:f>'[case study (new).xlsx]Q2 (a)'!$E$4</c:f>
              <c:strCache>
                <c:ptCount val="1"/>
                <c:pt idx="0">
                  <c:v>Inflation</c:v>
                </c:pt>
              </c:strCache>
            </c:strRef>
          </c:tx>
          <c:spPr>
            <a:ln w="317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trendline>
            <c:spPr>
              <a:ln w="19050" cap="rnd">
                <a:solidFill>
                  <a:schemeClr val="accent1"/>
                </a:solidFill>
                <a:prstDash val="sysDash"/>
              </a:ln>
              <a:effectLst/>
            </c:spPr>
            <c:trendlineType val="linear"/>
            <c:dispRSqr val="0"/>
            <c:dispEq val="0"/>
          </c:trendline>
          <c:cat>
            <c:numRef>
              <c:f>'[case study (new).xlsx]Q2 (a)'!$C$5:$C$12</c:f>
              <c:numCache>
                <c:formatCode>General</c:formatCode>
                <c:ptCount val="7"/>
                <c:pt idx="0">
                  <c:v>2017</c:v>
                </c:pt>
                <c:pt idx="1">
                  <c:v>2018</c:v>
                </c:pt>
                <c:pt idx="2">
                  <c:v>2019</c:v>
                </c:pt>
                <c:pt idx="3">
                  <c:v>2020</c:v>
                </c:pt>
                <c:pt idx="4">
                  <c:v>2021</c:v>
                </c:pt>
                <c:pt idx="5">
                  <c:v>2022</c:v>
                </c:pt>
                <c:pt idx="6">
                  <c:v>2023</c:v>
                </c:pt>
              </c:numCache>
              <c:extLst/>
            </c:numRef>
          </c:cat>
          <c:val>
            <c:numRef>
              <c:f>'[case study (new).xlsx]Q2 (a)'!$E$5:$E$12</c:f>
              <c:numCache>
                <c:formatCode>0.0%</c:formatCode>
                <c:ptCount val="7"/>
                <c:pt idx="0">
                  <c:v>3.3199931147258686E-2</c:v>
                </c:pt>
                <c:pt idx="1">
                  <c:v>3.9609321310314437E-2</c:v>
                </c:pt>
                <c:pt idx="2">
                  <c:v>3.9358550145593821E-2</c:v>
                </c:pt>
                <c:pt idx="3">
                  <c:v>6.3851393969975745E-2</c:v>
                </c:pt>
                <c:pt idx="4">
                  <c:v>5.274027696254309E-2</c:v>
                </c:pt>
                <c:pt idx="5">
                  <c:v>6.6029943211151423E-2</c:v>
                </c:pt>
                <c:pt idx="6">
                  <c:v>3.1953121216523474E-2</c:v>
                </c:pt>
              </c:numCache>
              <c:extLst/>
            </c:numRef>
          </c:val>
          <c:smooth val="0"/>
          <c:extLst>
            <c:ext xmlns:c16="http://schemas.microsoft.com/office/drawing/2014/chart" uri="{C3380CC4-5D6E-409C-BE32-E72D297353CC}">
              <c16:uniqueId val="{00000001-1852-49D8-9932-6DA427A714EA}"/>
            </c:ext>
          </c:extLst>
        </c:ser>
        <c:dLbls>
          <c:dLblPos val="t"/>
          <c:showLegendKey val="0"/>
          <c:showVal val="1"/>
          <c:showCatName val="0"/>
          <c:showSerName val="0"/>
          <c:showPercent val="0"/>
          <c:showBubbleSize val="0"/>
        </c:dLbls>
        <c:smooth val="0"/>
        <c:axId val="839349311"/>
        <c:axId val="1377354271"/>
      </c:lineChart>
      <c:catAx>
        <c:axId val="839349311"/>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sz="1200" b="1" dirty="0"/>
              </a:p>
              <a:p>
                <a:pPr>
                  <a:defRPr/>
                </a:pPr>
                <a:r>
                  <a:rPr lang="en-US" sz="1200" b="1" dirty="0"/>
                  <a:t>Years</a:t>
                </a:r>
                <a:endParaRPr lang="en-US" b="1" dirty="0"/>
              </a:p>
            </c:rich>
          </c:tx>
          <c:layout>
            <c:manualLayout>
              <c:xMode val="edge"/>
              <c:yMode val="edge"/>
              <c:x val="0.45481716101276815"/>
              <c:y val="0.91111872954082984"/>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77354271"/>
        <c:crosses val="autoZero"/>
        <c:auto val="1"/>
        <c:lblAlgn val="ctr"/>
        <c:lblOffset val="100"/>
        <c:noMultiLvlLbl val="0"/>
      </c:catAx>
      <c:valAx>
        <c:axId val="1377354271"/>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1050" b="1" dirty="0"/>
                  <a:t>Inflation rate</a:t>
                </a:r>
              </a:p>
              <a:p>
                <a:pPr>
                  <a:defRPr/>
                </a:pPr>
                <a:endParaRPr lang="en-US" dirty="0"/>
              </a:p>
              <a:p>
                <a:pPr>
                  <a:defRPr/>
                </a:pP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839349311"/>
        <c:crosses val="autoZero"/>
        <c:crossBetween val="between"/>
      </c:valAx>
      <c:spPr>
        <a:noFill/>
        <a:ln>
          <a:noFill/>
        </a:ln>
        <a:effectLst/>
      </c:spPr>
    </c:plotArea>
    <c:plotVisOnly val="1"/>
    <c:dispBlanksAs val="gap"/>
    <c:showDLblsOverMax val="0"/>
  </c:chart>
  <c:spPr>
    <a:pattFill prst="pct5">
      <a:fgClr>
        <a:schemeClr val="bg1"/>
      </a:fgClr>
      <a:bgClr>
        <a:schemeClr val="bg1"/>
      </a:bgClr>
    </a:patt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B7CB3-9DD1-4C62-89D6-4DC38DEBE4E3}"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159878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B7CB3-9DD1-4C62-89D6-4DC38DEBE4E3}"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11980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B7CB3-9DD1-4C62-89D6-4DC38DEBE4E3}"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388502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B7CB3-9DD1-4C62-89D6-4DC38DEBE4E3}"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7119-4E5E-44BE-B62B-4A75E50CCCF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5762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B7CB3-9DD1-4C62-89D6-4DC38DEBE4E3}"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3504465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B7CB3-9DD1-4C62-89D6-4DC38DEBE4E3}"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1127947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B7CB3-9DD1-4C62-89D6-4DC38DEBE4E3}"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4069578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B7CB3-9DD1-4C62-89D6-4DC38DEBE4E3}"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3039620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B7CB3-9DD1-4C62-89D6-4DC38DEBE4E3}"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320496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B7CB3-9DD1-4C62-89D6-4DC38DEBE4E3}"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108164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B7CB3-9DD1-4C62-89D6-4DC38DEBE4E3}"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20252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B7CB3-9DD1-4C62-89D6-4DC38DEBE4E3}"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57927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B7CB3-9DD1-4C62-89D6-4DC38DEBE4E3}"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400748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B7CB3-9DD1-4C62-89D6-4DC38DEBE4E3}"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370778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B7CB3-9DD1-4C62-89D6-4DC38DEBE4E3}"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3328660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2EB7CB3-9DD1-4C62-89D6-4DC38DEBE4E3}"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176810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B7CB3-9DD1-4C62-89D6-4DC38DEBE4E3}"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151179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B7CB3-9DD1-4C62-89D6-4DC38DEBE4E3}"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7119-4E5E-44BE-B62B-4A75E50CCCF4}" type="slidenum">
              <a:rPr lang="en-US" smtClean="0"/>
              <a:t>‹#›</a:t>
            </a:fld>
            <a:endParaRPr lang="en-US"/>
          </a:p>
        </p:txBody>
      </p:sp>
    </p:spTree>
    <p:extLst>
      <p:ext uri="{BB962C8B-B14F-4D97-AF65-F5344CB8AC3E}">
        <p14:creationId xmlns:p14="http://schemas.microsoft.com/office/powerpoint/2010/main" val="347423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2EB7CB3-9DD1-4C62-89D6-4DC38DEBE4E3}" type="datetimeFigureOut">
              <a:rPr lang="en-US" smtClean="0"/>
              <a:t>5/16/2024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7B07119-4E5E-44BE-B62B-4A75E50CCCF4}" type="slidenum">
              <a:rPr lang="en-US" smtClean="0"/>
              <a:t>‹#›</a:t>
            </a:fld>
            <a:endParaRPr lang="en-US"/>
          </a:p>
        </p:txBody>
      </p:sp>
    </p:spTree>
    <p:extLst>
      <p:ext uri="{BB962C8B-B14F-4D97-AF65-F5344CB8AC3E}">
        <p14:creationId xmlns:p14="http://schemas.microsoft.com/office/powerpoint/2010/main" val="14225685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3101-A52C-7D74-FE38-F93AF55C7654}"/>
              </a:ext>
            </a:extLst>
          </p:cNvPr>
          <p:cNvSpPr>
            <a:spLocks noGrp="1"/>
          </p:cNvSpPr>
          <p:nvPr>
            <p:ph type="ctrTitle"/>
          </p:nvPr>
        </p:nvSpPr>
        <p:spPr>
          <a:xfrm>
            <a:off x="2684207" y="707923"/>
            <a:ext cx="4552336" cy="813619"/>
          </a:xfrm>
        </p:spPr>
        <p:txBody>
          <a:bodyPr>
            <a:normAutofit fontScale="90000"/>
          </a:bodyPr>
          <a:lstStyle/>
          <a:p>
            <a:r>
              <a:rPr lang="en-US" sz="4400" b="1" i="0" dirty="0">
                <a:solidFill>
                  <a:srgbClr val="0D0D0D"/>
                </a:solidFill>
                <a:effectLst/>
                <a:highlight>
                  <a:srgbClr val="FFFFFF"/>
                </a:highlight>
                <a:latin typeface="Times New Roman" panose="02020603050405020304" pitchFamily="18" charset="0"/>
                <a:cs typeface="Times New Roman" panose="02020603050405020304" pitchFamily="18" charset="0"/>
              </a:rPr>
              <a:t>Introduction</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AE9E8CF-512C-231B-AD29-4E3A7CAE62EA}"/>
              </a:ext>
            </a:extLst>
          </p:cNvPr>
          <p:cNvSpPr>
            <a:spLocks noGrp="1"/>
          </p:cNvSpPr>
          <p:nvPr>
            <p:ph type="subTitle" idx="1"/>
          </p:nvPr>
        </p:nvSpPr>
        <p:spPr>
          <a:xfrm>
            <a:off x="1061885" y="1600199"/>
            <a:ext cx="8829368" cy="4633453"/>
          </a:xfrm>
        </p:spPr>
        <p:txBody>
          <a:bodyPr anchor="ctr">
            <a:normAutofit/>
          </a:bodyPr>
          <a:lstStyle/>
          <a:p>
            <a:pPr algn="l"/>
            <a:r>
              <a:rPr lang="en-US" sz="1900" b="1" i="0" dirty="0">
                <a:solidFill>
                  <a:srgbClr val="0D0D0D"/>
                </a:solidFill>
                <a:effectLst/>
                <a:highlight>
                  <a:srgbClr val="FFFFFF"/>
                </a:highlight>
                <a:latin typeface="Times New Roman" panose="02020603050405020304" pitchFamily="18" charset="0"/>
                <a:cs typeface="Times New Roman" panose="02020603050405020304" pitchFamily="18" charset="0"/>
              </a:rPr>
              <a:t>Project Overview: Analyzing Inflation Trends in India</a:t>
            </a:r>
          </a:p>
          <a:p>
            <a:pPr algn="l"/>
            <a:r>
              <a:rPr lang="en-US" sz="1600" b="0" i="0" cap="none" dirty="0">
                <a:solidFill>
                  <a:srgbClr val="0D0D0D"/>
                </a:solidFill>
                <a:effectLst/>
                <a:highlight>
                  <a:srgbClr val="FFFFFF"/>
                </a:highlight>
                <a:latin typeface="Times New Roman" panose="02020603050405020304" pitchFamily="18" charset="0"/>
                <a:cs typeface="Times New Roman" panose="02020603050405020304" pitchFamily="18" charset="0"/>
              </a:rPr>
              <a:t>This project aims to analyze the consumer price index (CPI) data provided by the national statistical office (NSO) of </a:t>
            </a:r>
            <a:r>
              <a:rPr lang="en-US" sz="1600" b="0" i="0" cap="none" dirty="0" err="1">
                <a:solidFill>
                  <a:srgbClr val="0D0D0D"/>
                </a:solidFill>
                <a:effectLst/>
                <a:highlight>
                  <a:srgbClr val="FFFFFF"/>
                </a:highlight>
                <a:latin typeface="Times New Roman" panose="02020603050405020304" pitchFamily="18" charset="0"/>
                <a:cs typeface="Times New Roman" panose="02020603050405020304" pitchFamily="18" charset="0"/>
              </a:rPr>
              <a:t>india</a:t>
            </a:r>
            <a:r>
              <a:rPr lang="en-US" sz="1600" b="0" i="0" cap="none" dirty="0">
                <a:solidFill>
                  <a:srgbClr val="0D0D0D"/>
                </a:solidFill>
                <a:effectLst/>
                <a:highlight>
                  <a:srgbClr val="FFFFFF"/>
                </a:highlight>
                <a:latin typeface="Times New Roman" panose="02020603050405020304" pitchFamily="18" charset="0"/>
                <a:cs typeface="Times New Roman" panose="02020603050405020304" pitchFamily="18" charset="0"/>
              </a:rPr>
              <a:t> to uncover key trends and insights regarding inflation in the country. </a:t>
            </a:r>
          </a:p>
          <a:p>
            <a:pPr algn="l"/>
            <a:r>
              <a:rPr lang="en-US" sz="1600" b="0" i="0" cap="none" dirty="0">
                <a:solidFill>
                  <a:srgbClr val="0D0D0D"/>
                </a:solidFill>
                <a:effectLst/>
                <a:highlight>
                  <a:srgbClr val="FFFFFF"/>
                </a:highlight>
                <a:latin typeface="Times New Roman" panose="02020603050405020304" pitchFamily="18" charset="0"/>
                <a:cs typeface="Times New Roman" panose="02020603050405020304" pitchFamily="18" charset="0"/>
              </a:rPr>
              <a:t>The analysis will focus on identifying the contribution of different broader categories towards the cpi basket, examining trends in year-on-year (y-o-y) inflation rates, investigating the impact of food price fluctuations on inflation, assessing the effect of the covid-19 pandemic on inflation rates, and exploring the influence of major global economic events, particularly imported oil price fluctuations, on </a:t>
            </a:r>
            <a:r>
              <a:rPr lang="en-US" sz="1600" b="0" i="0" cap="none" dirty="0" err="1">
                <a:solidFill>
                  <a:srgbClr val="0D0D0D"/>
                </a:solidFill>
                <a:effectLst/>
                <a:highlight>
                  <a:srgbClr val="FFFFFF"/>
                </a:highlight>
                <a:latin typeface="Times New Roman" panose="02020603050405020304" pitchFamily="18" charset="0"/>
                <a:cs typeface="Times New Roman" panose="02020603050405020304" pitchFamily="18" charset="0"/>
              </a:rPr>
              <a:t>india's</a:t>
            </a:r>
            <a:r>
              <a:rPr lang="en-US" sz="1600" b="0" i="0" cap="none" dirty="0">
                <a:solidFill>
                  <a:srgbClr val="0D0D0D"/>
                </a:solidFill>
                <a:effectLst/>
                <a:highlight>
                  <a:srgbClr val="FFFFFF"/>
                </a:highlight>
                <a:latin typeface="Times New Roman" panose="02020603050405020304" pitchFamily="18" charset="0"/>
                <a:cs typeface="Times New Roman" panose="02020603050405020304" pitchFamily="18" charset="0"/>
              </a:rPr>
              <a:t> inflation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US" sz="1600"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188990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931908-9765-155B-C70C-C49014E29491}"/>
              </a:ext>
            </a:extLst>
          </p:cNvPr>
          <p:cNvSpPr txBox="1"/>
          <p:nvPr/>
        </p:nvSpPr>
        <p:spPr>
          <a:xfrm>
            <a:off x="403123" y="892302"/>
            <a:ext cx="9389806" cy="4524315"/>
          </a:xfrm>
          <a:prstGeom prst="rect">
            <a:avLst/>
          </a:prstGeom>
          <a:noFill/>
        </p:spPr>
        <p:txBody>
          <a:bodyPr wrap="square">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Objectives of the analysis</a:t>
            </a:r>
          </a:p>
          <a:p>
            <a:pPr algn="l"/>
            <a:endPar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Identify the contribution of different broader categories (e.g., food, energy, transportation) towards the CPI basket and determine the category with the highest contribution.</a:t>
            </a:r>
          </a:p>
          <a:p>
            <a:pPr marL="285750" indent="-285750" algn="l">
              <a:buFont typeface="Wingdings" panose="05000000000000000000" pitchFamily="2" charset="2"/>
              <a:buChar char="§"/>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Analyze the trend of Y-o-Y increase in CPI inflation starting from 2017, highlighting the year with the highest inflation rate and investigating the reasons behind it.</a:t>
            </a:r>
          </a:p>
          <a:p>
            <a:pPr marL="285750" indent="-285750" algn="l">
              <a:buFont typeface="Wingdings" panose="05000000000000000000" pitchFamily="2" charset="2"/>
              <a:buChar char="§"/>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Investigate the specific food items contributing the most to the increase in inflation, analyze trends in food prices, and identify the biggest contributors within the broader food category.</a:t>
            </a:r>
          </a:p>
          <a:p>
            <a:pPr marL="285750" indent="-285750" algn="l">
              <a:buFont typeface="Wingdings" panose="05000000000000000000" pitchFamily="2" charset="2"/>
              <a:buChar char="§"/>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Examine how the onset and progression of the COVID-19 pandemic have affected inflation rates in India, particularly focusing on categories like healthcare, food, and essential services.</a:t>
            </a:r>
          </a:p>
          <a:p>
            <a:pPr marL="285750" indent="-285750" algn="l">
              <a:buFont typeface="Wingdings" panose="05000000000000000000" pitchFamily="2" charset="2"/>
              <a:buChar char="§"/>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Explore the influence of major global economic events, such as imported oil price fluctuations, on India's inflation, and identify categories strongly affected by these fluctuations.</a:t>
            </a:r>
          </a:p>
        </p:txBody>
      </p:sp>
    </p:spTree>
    <p:extLst>
      <p:ext uri="{BB962C8B-B14F-4D97-AF65-F5344CB8AC3E}">
        <p14:creationId xmlns:p14="http://schemas.microsoft.com/office/powerpoint/2010/main" val="200144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3D18E-9BA5-7D97-0F93-0A7EC11ED4DB}"/>
              </a:ext>
            </a:extLst>
          </p:cNvPr>
          <p:cNvSpPr>
            <a:spLocks noGrp="1"/>
          </p:cNvSpPr>
          <p:nvPr>
            <p:ph idx="4294967295"/>
          </p:nvPr>
        </p:nvSpPr>
        <p:spPr>
          <a:xfrm>
            <a:off x="0" y="796925"/>
            <a:ext cx="9582150" cy="5380038"/>
          </a:xfrm>
        </p:spPr>
        <p:txBody>
          <a:bodyPr>
            <a:normAutofit fontScale="92500" lnSpcReduction="10000"/>
          </a:bodyPr>
          <a:lstStyle/>
          <a:p>
            <a:pPr algn="l">
              <a:buFont typeface="Arial" panose="020B0604020202020204" pitchFamily="34" charset="0"/>
              <a:buChar char="•"/>
            </a:pPr>
            <a:r>
              <a:rPr lang="en-US" sz="2800" b="0" i="0" dirty="0">
                <a:solidFill>
                  <a:srgbClr val="0D0D0D"/>
                </a:solidFill>
                <a:effectLst/>
                <a:highlight>
                  <a:srgbClr val="FFFFFF"/>
                </a:highlight>
                <a:latin typeface="Söhne"/>
              </a:rPr>
              <a:t>Scope and limitations</a:t>
            </a:r>
          </a:p>
          <a:p>
            <a:pPr algn="l">
              <a:buFont typeface="Arial" panose="020B0604020202020204" pitchFamily="34" charset="0"/>
              <a:buChar char="•"/>
            </a:pPr>
            <a:r>
              <a:rPr lang="en-US" sz="2800" b="0" i="0" dirty="0">
                <a:solidFill>
                  <a:srgbClr val="0D0D0D"/>
                </a:solidFill>
                <a:effectLst/>
                <a:highlight>
                  <a:srgbClr val="FFFFFF"/>
                </a:highlight>
                <a:latin typeface="Söhne"/>
              </a:rPr>
              <a:t>The analysis will utilize CPI data provided by the NSO of India, focusing primarily on trends and insights related to inflation.</a:t>
            </a:r>
          </a:p>
          <a:p>
            <a:pPr algn="l">
              <a:buFont typeface="Arial" panose="020B0604020202020204" pitchFamily="34" charset="0"/>
              <a:buChar char="•"/>
            </a:pPr>
            <a:r>
              <a:rPr lang="en-US" sz="2800" b="0" i="0" dirty="0">
                <a:solidFill>
                  <a:srgbClr val="0D0D0D"/>
                </a:solidFill>
                <a:effectLst/>
                <a:highlight>
                  <a:srgbClr val="FFFFFF"/>
                </a:highlight>
                <a:latin typeface="Söhne"/>
              </a:rPr>
              <a:t>The scope includes analyzing inflation trends from 2017 onwards, investigating the contribution of different categories to CPI, and exploring specific factors influencing inflation rates.</a:t>
            </a:r>
          </a:p>
          <a:p>
            <a:pPr algn="l">
              <a:buFont typeface="Arial" panose="020B0604020202020204" pitchFamily="34" charset="0"/>
              <a:buChar char="•"/>
            </a:pPr>
            <a:r>
              <a:rPr lang="en-US" sz="2800" b="0" i="0" dirty="0">
                <a:solidFill>
                  <a:srgbClr val="0D0D0D"/>
                </a:solidFill>
                <a:effectLst/>
                <a:highlight>
                  <a:srgbClr val="FFFFFF"/>
                </a:highlight>
                <a:latin typeface="Söhne"/>
              </a:rPr>
              <a:t>Limitations may include data availability, accuracy, and the complexity of external factors influencing inflation, such as global economic events and policy changes.</a:t>
            </a:r>
          </a:p>
          <a:p>
            <a:endParaRPr lang="en-US" dirty="0"/>
          </a:p>
        </p:txBody>
      </p:sp>
    </p:spTree>
    <p:extLst>
      <p:ext uri="{BB962C8B-B14F-4D97-AF65-F5344CB8AC3E}">
        <p14:creationId xmlns:p14="http://schemas.microsoft.com/office/powerpoint/2010/main" val="273279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2AF9-46A9-DE72-7B11-93F56DFD289E}"/>
              </a:ext>
            </a:extLst>
          </p:cNvPr>
          <p:cNvSpPr>
            <a:spLocks noGrp="1"/>
          </p:cNvSpPr>
          <p:nvPr>
            <p:ph type="title"/>
          </p:nvPr>
        </p:nvSpPr>
        <p:spPr>
          <a:xfrm>
            <a:off x="3293806" y="609600"/>
            <a:ext cx="5980196" cy="658761"/>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Data Overview</a:t>
            </a:r>
            <a:br>
              <a:rPr lang="en-US"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69E77537-2D60-8890-BD27-C892DD81DD32}"/>
              </a:ext>
            </a:extLst>
          </p:cNvPr>
          <p:cNvSpPr>
            <a:spLocks noGrp="1"/>
          </p:cNvSpPr>
          <p:nvPr>
            <p:ph idx="1"/>
          </p:nvPr>
        </p:nvSpPr>
        <p:spPr>
          <a:xfrm>
            <a:off x="677334" y="1504335"/>
            <a:ext cx="8596668" cy="4537027"/>
          </a:xfrm>
        </p:spPr>
        <p:txBody>
          <a:bodyPr>
            <a:normAutofit fontScale="77500" lnSpcReduction="20000"/>
          </a:bodyPr>
          <a:lstStyle/>
          <a:p>
            <a:pPr marL="0" indent="0">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Description of the dataset-</a:t>
            </a:r>
          </a:p>
          <a:p>
            <a:pPr marL="0" indent="0" algn="l">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algn="l">
              <a:buFont typeface="Wingdings" panose="05000000000000000000" pitchFamily="2" charset="2"/>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Size: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dataset consists of historical Consumer Price Index (CPI) data for India, from 2017-2023.</a:t>
            </a:r>
          </a:p>
          <a:p>
            <a:pPr algn="l">
              <a:buFont typeface="Wingdings" panose="05000000000000000000" pitchFamily="2" charset="2"/>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Format: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data is likely to be structured in a tabular format, with rows representing different time periods (months) and columns representing various categories or components of the CPI basket (e.g., food, housing, transportation). Each cell in the table contains the corresponding CPI value for a specific category and time period.</a:t>
            </a:r>
          </a:p>
          <a:p>
            <a:pPr algn="l">
              <a:buFont typeface="Arial" panose="020B0604020202020204" pitchFamily="34" charset="0"/>
              <a:buChar char="•"/>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Data cleaning-</a:t>
            </a:r>
          </a:p>
          <a:p>
            <a:pPr>
              <a:buFont typeface="Wingdings" panose="05000000000000000000" pitchFamily="2" charset="2"/>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Spelling mistake in month column (Month name)</a:t>
            </a:r>
          </a:p>
          <a:p>
            <a:pPr>
              <a:buFont typeface="Wingdings" panose="05000000000000000000" pitchFamily="2" charset="2"/>
              <a:buChar char="§"/>
            </a:pPr>
            <a:r>
              <a:rPr lang="en-US" dirty="0">
                <a:solidFill>
                  <a:srgbClr val="0D0D0D"/>
                </a:solidFill>
                <a:highlight>
                  <a:srgbClr val="FFFFFF"/>
                </a:highlight>
                <a:latin typeface="Times New Roman" panose="02020603050405020304" pitchFamily="18" charset="0"/>
                <a:cs typeface="Times New Roman" panose="02020603050405020304" pitchFamily="18" charset="0"/>
              </a:rPr>
              <a:t>Missing values in some cells and April 2023 data is missing- Replace the missing values by using moving average.</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3393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820032B-9AC9-613B-5462-2B9F0788532A}"/>
              </a:ext>
            </a:extLst>
          </p:cNvPr>
          <p:cNvGraphicFramePr>
            <a:graphicFrameLocks/>
          </p:cNvGraphicFramePr>
          <p:nvPr>
            <p:extLst>
              <p:ext uri="{D42A27DB-BD31-4B8C-83A1-F6EECF244321}">
                <p14:modId xmlns:p14="http://schemas.microsoft.com/office/powerpoint/2010/main" val="2457274477"/>
              </p:ext>
            </p:extLst>
          </p:nvPr>
        </p:nvGraphicFramePr>
        <p:xfrm>
          <a:off x="1252275" y="1428607"/>
          <a:ext cx="5880359" cy="367433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AAE297E-D6C7-9AA2-F846-44309A60E8EF}"/>
              </a:ext>
            </a:extLst>
          </p:cNvPr>
          <p:cNvSpPr txBox="1"/>
          <p:nvPr/>
        </p:nvSpPr>
        <p:spPr>
          <a:xfrm>
            <a:off x="867696" y="592283"/>
            <a:ext cx="8718755" cy="646331"/>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Identify the contribution of different broader categories (e.g., food, energy, transportation) towards the CPI basket and determine the category with the highest contribution.</a:t>
            </a:r>
          </a:p>
        </p:txBody>
      </p:sp>
      <p:sp>
        <p:nvSpPr>
          <p:cNvPr id="8" name="TextBox 7">
            <a:extLst>
              <a:ext uri="{FF2B5EF4-FFF2-40B4-BE49-F238E27FC236}">
                <a16:creationId xmlns:a16="http://schemas.microsoft.com/office/drawing/2014/main" id="{76C100BB-3BA9-D842-0D47-F886E1A7B0B4}"/>
              </a:ext>
            </a:extLst>
          </p:cNvPr>
          <p:cNvSpPr txBox="1"/>
          <p:nvPr/>
        </p:nvSpPr>
        <p:spPr>
          <a:xfrm>
            <a:off x="1141996" y="5429393"/>
            <a:ext cx="8169152" cy="646331"/>
          </a:xfrm>
          <a:prstGeom prst="rect">
            <a:avLst/>
          </a:prstGeom>
          <a:noFill/>
        </p:spPr>
        <p:txBody>
          <a:bodyPr wrap="square">
            <a:spAutoFit/>
          </a:bodyPr>
          <a:lstStyle/>
          <a:p>
            <a:r>
              <a:rPr lang="en-US" dirty="0"/>
              <a:t>Food category has the highest contribution towards CPI calculation </a:t>
            </a:r>
            <a:r>
              <a:rPr lang="en-US" dirty="0" err="1"/>
              <a:t>i.e</a:t>
            </a:r>
            <a:r>
              <a:rPr lang="en-US" dirty="0"/>
              <a:t> 52%.						</a:t>
            </a:r>
          </a:p>
        </p:txBody>
      </p:sp>
    </p:spTree>
    <p:extLst>
      <p:ext uri="{BB962C8B-B14F-4D97-AF65-F5344CB8AC3E}">
        <p14:creationId xmlns:p14="http://schemas.microsoft.com/office/powerpoint/2010/main" val="62775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321B87-0EE1-2298-9EF9-ABCEDCAFE359}"/>
              </a:ext>
            </a:extLst>
          </p:cNvPr>
          <p:cNvSpPr txBox="1"/>
          <p:nvPr/>
        </p:nvSpPr>
        <p:spPr>
          <a:xfrm>
            <a:off x="789038" y="590387"/>
            <a:ext cx="8728588" cy="646331"/>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Analyze the trend of Y-o-Y increase in CPI inflation starting from 2017, highlighting the year with the highest inflation rate and investigating the reasons behind it.</a:t>
            </a:r>
          </a:p>
        </p:txBody>
      </p:sp>
      <p:graphicFrame>
        <p:nvGraphicFramePr>
          <p:cNvPr id="4" name="Chart 3">
            <a:extLst>
              <a:ext uri="{FF2B5EF4-FFF2-40B4-BE49-F238E27FC236}">
                <a16:creationId xmlns:a16="http://schemas.microsoft.com/office/drawing/2014/main" id="{E5A4ACAB-2DFA-2C69-7D81-ADAA5D517405}"/>
              </a:ext>
            </a:extLst>
          </p:cNvPr>
          <p:cNvGraphicFramePr>
            <a:graphicFrameLocks/>
          </p:cNvGraphicFramePr>
          <p:nvPr>
            <p:extLst>
              <p:ext uri="{D42A27DB-BD31-4B8C-83A1-F6EECF244321}">
                <p14:modId xmlns:p14="http://schemas.microsoft.com/office/powerpoint/2010/main" val="2285674292"/>
              </p:ext>
            </p:extLst>
          </p:nvPr>
        </p:nvGraphicFramePr>
        <p:xfrm>
          <a:off x="1295706" y="1622324"/>
          <a:ext cx="7848293" cy="339212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9E16D393-7BEB-31B3-15F0-91D839AC47A9}"/>
              </a:ext>
            </a:extLst>
          </p:cNvPr>
          <p:cNvSpPr txBox="1"/>
          <p:nvPr/>
        </p:nvSpPr>
        <p:spPr>
          <a:xfrm>
            <a:off x="1295706" y="5235676"/>
            <a:ext cx="7533662" cy="646331"/>
          </a:xfrm>
          <a:prstGeom prst="rect">
            <a:avLst/>
          </a:prstGeom>
          <a:noFill/>
        </p:spPr>
        <p:txBody>
          <a:bodyPr wrap="square">
            <a:spAutoFit/>
          </a:bodyPr>
          <a:lstStyle/>
          <a:p>
            <a:r>
              <a:rPr lang="en-US" dirty="0"/>
              <a:t>From this data, we can see that the year with the highest inflation rate is 2022, with an inflation rate of 6.60%.</a:t>
            </a:r>
          </a:p>
        </p:txBody>
      </p:sp>
    </p:spTree>
    <p:extLst>
      <p:ext uri="{BB962C8B-B14F-4D97-AF65-F5344CB8AC3E}">
        <p14:creationId xmlns:p14="http://schemas.microsoft.com/office/powerpoint/2010/main" val="164089900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62</TotalTime>
  <Words>589</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Söhne</vt:lpstr>
      <vt:lpstr>Times New Roman</vt:lpstr>
      <vt:lpstr>Tw Cen MT</vt:lpstr>
      <vt:lpstr>Wingdings</vt:lpstr>
      <vt:lpstr>Droplet</vt:lpstr>
      <vt:lpstr>Introduction</vt:lpstr>
      <vt:lpstr>PowerPoint Presentation</vt:lpstr>
      <vt:lpstr>PowerPoint Presentation</vt:lpstr>
      <vt:lpstr>Data Overview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Lipsa Mahapatra</dc:creator>
  <cp:lastModifiedBy>Lipsa Mahapatra</cp:lastModifiedBy>
  <cp:revision>1</cp:revision>
  <dcterms:created xsi:type="dcterms:W3CDTF">2024-05-15T22:26:13Z</dcterms:created>
  <dcterms:modified xsi:type="dcterms:W3CDTF">2024-05-15T23:58:46Z</dcterms:modified>
</cp:coreProperties>
</file>