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74" r:id="rId8"/>
    <p:sldId id="276" r:id="rId9"/>
    <p:sldId id="277" r:id="rId10"/>
    <p:sldId id="278" r:id="rId11"/>
    <p:sldId id="266" r:id="rId12"/>
    <p:sldId id="267" r:id="rId13"/>
    <p:sldId id="268" r:id="rId14"/>
    <p:sldId id="269" r:id="rId15"/>
    <p:sldId id="270" r:id="rId16"/>
    <p:sldId id="271" r:id="rId17"/>
    <p:sldId id="272" r:id="rId18"/>
    <p:sldId id="273" r:id="rId1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A32FE-7DDC-4788-80B7-F9B37769CE7E}" v="6" dt="2025-06-30T18:32:28.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62" y="17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6382" y="640080"/>
            <a:ext cx="6249482" cy="3566160"/>
          </a:xfrm>
        </p:spPr>
        <p:txBody>
          <a:bodyPr anchor="b">
            <a:normAutofit/>
          </a:bodyPr>
          <a:lstStyle/>
          <a:p>
            <a:pPr algn="l"/>
            <a:r>
              <a:rPr lang="en-US" sz="5300"/>
              <a:t>Content Sphere Hub</a:t>
            </a:r>
          </a:p>
        </p:txBody>
      </p:sp>
      <p:sp>
        <p:nvSpPr>
          <p:cNvPr id="3" name="Subtitle 2"/>
          <p:cNvSpPr>
            <a:spLocks noGrp="1"/>
          </p:cNvSpPr>
          <p:nvPr>
            <p:ph type="subTitle" idx="1"/>
          </p:nvPr>
        </p:nvSpPr>
        <p:spPr>
          <a:xfrm>
            <a:off x="5296380" y="4636008"/>
            <a:ext cx="6249483" cy="1572768"/>
          </a:xfrm>
        </p:spPr>
        <p:txBody>
          <a:bodyPr>
            <a:normAutofit/>
          </a:bodyPr>
          <a:lstStyle/>
          <a:p>
            <a:pPr algn="l"/>
            <a:r>
              <a:rPr lang="en-US"/>
              <a:t>A Full-Fledged Content Management System using MERN Stack</a:t>
            </a:r>
          </a:p>
        </p:txBody>
      </p:sp>
      <p:pic>
        <p:nvPicPr>
          <p:cNvPr id="16" name="Picture 15" descr="Spherical digital mesh network">
            <a:extLst>
              <a:ext uri="{FF2B5EF4-FFF2-40B4-BE49-F238E27FC236}">
                <a16:creationId xmlns:a16="http://schemas.microsoft.com/office/drawing/2014/main" id="{16B9B7BA-3A8D-EEE7-F6BC-45A1C664C1A9}"/>
              </a:ext>
            </a:extLst>
          </p:cNvPr>
          <p:cNvPicPr>
            <a:picLocks noChangeAspect="1"/>
          </p:cNvPicPr>
          <p:nvPr/>
        </p:nvPicPr>
        <p:blipFill>
          <a:blip r:embed="rId2"/>
          <a:srcRect l="43598" r="11082" b="-1"/>
          <a:stretch>
            <a:fillRect/>
          </a:stretch>
        </p:blipFill>
        <p:spPr>
          <a:xfrm>
            <a:off x="20" y="10"/>
            <a:ext cx="4656112"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1452" y="4409267"/>
            <a:ext cx="4242484" cy="18288"/>
          </a:xfrm>
          <a:custGeom>
            <a:avLst/>
            <a:gdLst>
              <a:gd name="connsiteX0" fmla="*/ 0 w 4242484"/>
              <a:gd name="connsiteY0" fmla="*/ 0 h 18288"/>
              <a:gd name="connsiteX1" fmla="*/ 563644 w 4242484"/>
              <a:gd name="connsiteY1" fmla="*/ 0 h 18288"/>
              <a:gd name="connsiteX2" fmla="*/ 1042439 w 4242484"/>
              <a:gd name="connsiteY2" fmla="*/ 0 h 18288"/>
              <a:gd name="connsiteX3" fmla="*/ 1563658 w 4242484"/>
              <a:gd name="connsiteY3" fmla="*/ 0 h 18288"/>
              <a:gd name="connsiteX4" fmla="*/ 2212152 w 4242484"/>
              <a:gd name="connsiteY4" fmla="*/ 0 h 18288"/>
              <a:gd name="connsiteX5" fmla="*/ 2775797 w 4242484"/>
              <a:gd name="connsiteY5" fmla="*/ 0 h 18288"/>
              <a:gd name="connsiteX6" fmla="*/ 3297016 w 4242484"/>
              <a:gd name="connsiteY6" fmla="*/ 0 h 18288"/>
              <a:gd name="connsiteX7" fmla="*/ 4242484 w 4242484"/>
              <a:gd name="connsiteY7" fmla="*/ 0 h 18288"/>
              <a:gd name="connsiteX8" fmla="*/ 4242484 w 4242484"/>
              <a:gd name="connsiteY8" fmla="*/ 18288 h 18288"/>
              <a:gd name="connsiteX9" fmla="*/ 3636415 w 4242484"/>
              <a:gd name="connsiteY9" fmla="*/ 18288 h 18288"/>
              <a:gd name="connsiteX10" fmla="*/ 3115195 w 4242484"/>
              <a:gd name="connsiteY10" fmla="*/ 18288 h 18288"/>
              <a:gd name="connsiteX11" fmla="*/ 2424277 w 4242484"/>
              <a:gd name="connsiteY11" fmla="*/ 18288 h 18288"/>
              <a:gd name="connsiteX12" fmla="*/ 1860632 w 4242484"/>
              <a:gd name="connsiteY12" fmla="*/ 18288 h 18288"/>
              <a:gd name="connsiteX13" fmla="*/ 1381838 w 4242484"/>
              <a:gd name="connsiteY13" fmla="*/ 18288 h 18288"/>
              <a:gd name="connsiteX14" fmla="*/ 733344 w 4242484"/>
              <a:gd name="connsiteY14" fmla="*/ 18288 h 18288"/>
              <a:gd name="connsiteX15" fmla="*/ 0 w 4242484"/>
              <a:gd name="connsiteY15" fmla="*/ 18288 h 18288"/>
              <a:gd name="connsiteX16" fmla="*/ 0 w 4242484"/>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18288" fill="none" extrusionOk="0">
                <a:moveTo>
                  <a:pt x="0" y="0"/>
                </a:moveTo>
                <a:cubicBezTo>
                  <a:pt x="201244" y="-5617"/>
                  <a:pt x="325237" y="-662"/>
                  <a:pt x="563644" y="0"/>
                </a:cubicBezTo>
                <a:cubicBezTo>
                  <a:pt x="802051" y="662"/>
                  <a:pt x="904517" y="10636"/>
                  <a:pt x="1042439" y="0"/>
                </a:cubicBezTo>
                <a:cubicBezTo>
                  <a:pt x="1180362" y="-10636"/>
                  <a:pt x="1367035" y="17538"/>
                  <a:pt x="1563658" y="0"/>
                </a:cubicBezTo>
                <a:cubicBezTo>
                  <a:pt x="1760281" y="-17538"/>
                  <a:pt x="1938680" y="30199"/>
                  <a:pt x="2212152" y="0"/>
                </a:cubicBezTo>
                <a:cubicBezTo>
                  <a:pt x="2485624" y="-30199"/>
                  <a:pt x="2621622" y="-18039"/>
                  <a:pt x="2775797" y="0"/>
                </a:cubicBezTo>
                <a:cubicBezTo>
                  <a:pt x="2929972" y="18039"/>
                  <a:pt x="3091009" y="10671"/>
                  <a:pt x="3297016" y="0"/>
                </a:cubicBezTo>
                <a:cubicBezTo>
                  <a:pt x="3503023" y="-10671"/>
                  <a:pt x="4004883" y="4197"/>
                  <a:pt x="4242484" y="0"/>
                </a:cubicBezTo>
                <a:cubicBezTo>
                  <a:pt x="4242882" y="7429"/>
                  <a:pt x="4242464" y="10822"/>
                  <a:pt x="4242484" y="18288"/>
                </a:cubicBezTo>
                <a:cubicBezTo>
                  <a:pt x="4020484" y="-11266"/>
                  <a:pt x="3856319" y="39234"/>
                  <a:pt x="3636415" y="18288"/>
                </a:cubicBezTo>
                <a:cubicBezTo>
                  <a:pt x="3416511" y="-2658"/>
                  <a:pt x="3317711" y="3399"/>
                  <a:pt x="3115195" y="18288"/>
                </a:cubicBezTo>
                <a:cubicBezTo>
                  <a:pt x="2912679" y="33177"/>
                  <a:pt x="2576568" y="12571"/>
                  <a:pt x="2424277" y="18288"/>
                </a:cubicBezTo>
                <a:cubicBezTo>
                  <a:pt x="2271986" y="24005"/>
                  <a:pt x="2122411" y="22421"/>
                  <a:pt x="1860632" y="18288"/>
                </a:cubicBezTo>
                <a:cubicBezTo>
                  <a:pt x="1598853" y="14155"/>
                  <a:pt x="1534444" y="27723"/>
                  <a:pt x="1381838" y="18288"/>
                </a:cubicBezTo>
                <a:cubicBezTo>
                  <a:pt x="1229232" y="8853"/>
                  <a:pt x="904168" y="32734"/>
                  <a:pt x="733344" y="18288"/>
                </a:cubicBezTo>
                <a:cubicBezTo>
                  <a:pt x="562520" y="3842"/>
                  <a:pt x="337183" y="41862"/>
                  <a:pt x="0" y="18288"/>
                </a:cubicBezTo>
                <a:cubicBezTo>
                  <a:pt x="-591" y="13205"/>
                  <a:pt x="-663" y="6329"/>
                  <a:pt x="0" y="0"/>
                </a:cubicBezTo>
                <a:close/>
              </a:path>
              <a:path w="4242484" h="18288" stroke="0" extrusionOk="0">
                <a:moveTo>
                  <a:pt x="0" y="0"/>
                </a:moveTo>
                <a:cubicBezTo>
                  <a:pt x="115272" y="8242"/>
                  <a:pt x="396340" y="20103"/>
                  <a:pt x="563644" y="0"/>
                </a:cubicBezTo>
                <a:cubicBezTo>
                  <a:pt x="730948" y="-20103"/>
                  <a:pt x="803967" y="-5143"/>
                  <a:pt x="1042439" y="0"/>
                </a:cubicBezTo>
                <a:cubicBezTo>
                  <a:pt x="1280912" y="5143"/>
                  <a:pt x="1572146" y="26277"/>
                  <a:pt x="1733358" y="0"/>
                </a:cubicBezTo>
                <a:cubicBezTo>
                  <a:pt x="1894570" y="-26277"/>
                  <a:pt x="2088423" y="8759"/>
                  <a:pt x="2297002" y="0"/>
                </a:cubicBezTo>
                <a:cubicBezTo>
                  <a:pt x="2505581" y="-8759"/>
                  <a:pt x="2627376" y="-8913"/>
                  <a:pt x="2860646" y="0"/>
                </a:cubicBezTo>
                <a:cubicBezTo>
                  <a:pt x="3093916" y="8913"/>
                  <a:pt x="3215464" y="27750"/>
                  <a:pt x="3551565" y="0"/>
                </a:cubicBezTo>
                <a:cubicBezTo>
                  <a:pt x="3887666" y="-27750"/>
                  <a:pt x="3948927" y="2131"/>
                  <a:pt x="4242484" y="0"/>
                </a:cubicBezTo>
                <a:cubicBezTo>
                  <a:pt x="4241598" y="5429"/>
                  <a:pt x="4243305" y="14046"/>
                  <a:pt x="4242484" y="18288"/>
                </a:cubicBezTo>
                <a:cubicBezTo>
                  <a:pt x="3989097" y="22464"/>
                  <a:pt x="3827791" y="-5372"/>
                  <a:pt x="3721265" y="18288"/>
                </a:cubicBezTo>
                <a:cubicBezTo>
                  <a:pt x="3614739" y="41948"/>
                  <a:pt x="3405587" y="6922"/>
                  <a:pt x="3115195" y="18288"/>
                </a:cubicBezTo>
                <a:cubicBezTo>
                  <a:pt x="2824803" y="29655"/>
                  <a:pt x="2778477" y="25905"/>
                  <a:pt x="2509126" y="18288"/>
                </a:cubicBezTo>
                <a:cubicBezTo>
                  <a:pt x="2239775" y="10671"/>
                  <a:pt x="2137274" y="8946"/>
                  <a:pt x="1945482" y="18288"/>
                </a:cubicBezTo>
                <a:cubicBezTo>
                  <a:pt x="1753690" y="27630"/>
                  <a:pt x="1410688" y="40726"/>
                  <a:pt x="1254563" y="18288"/>
                </a:cubicBezTo>
                <a:cubicBezTo>
                  <a:pt x="1098438" y="-4150"/>
                  <a:pt x="812726" y="18846"/>
                  <a:pt x="563644" y="18288"/>
                </a:cubicBezTo>
                <a:cubicBezTo>
                  <a:pt x="314562" y="17730"/>
                  <a:pt x="157920" y="15588"/>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476" y="554152"/>
            <a:ext cx="5740693"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4747" y="1289765"/>
            <a:ext cx="3650150" cy="4270963"/>
          </a:xfrm>
        </p:spPr>
        <p:txBody>
          <a:bodyPr anchor="ctr">
            <a:normAutofit/>
          </a:bodyPr>
          <a:lstStyle/>
          <a:p>
            <a:r>
              <a:rPr lang="en-US" sz="5500">
                <a:solidFill>
                  <a:srgbClr val="FFFFFF"/>
                </a:solidFill>
              </a:rPr>
              <a:t>Post Page</a:t>
            </a:r>
          </a:p>
        </p:txBody>
      </p:sp>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200" y="374394"/>
            <a:ext cx="171470"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965" y="1084507"/>
            <a:ext cx="157504"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p:cNvSpPr>
            <a:spLocks noGrp="1"/>
          </p:cNvSpPr>
          <p:nvPr>
            <p:ph idx="1"/>
          </p:nvPr>
        </p:nvSpPr>
        <p:spPr>
          <a:xfrm>
            <a:off x="6295593" y="518400"/>
            <a:ext cx="4770364" cy="5837949"/>
          </a:xfrm>
        </p:spPr>
        <p:txBody>
          <a:bodyPr anchor="ctr">
            <a:normAutofit/>
          </a:bodyPr>
          <a:lstStyle/>
          <a:p>
            <a:pPr>
              <a:lnSpc>
                <a:spcPct val="90000"/>
              </a:lnSpc>
            </a:pPr>
            <a:r>
              <a:rPr lang="en-US" sz="2000" dirty="0">
                <a:solidFill>
                  <a:schemeClr val="tx1">
                    <a:alpha val="80000"/>
                  </a:schemeClr>
                </a:solidFill>
                <a:latin typeface="Calibri"/>
              </a:rPr>
              <a:t>Post Page is the core component for content creation and viewing.</a:t>
            </a:r>
          </a:p>
          <a:p>
            <a:pPr>
              <a:lnSpc>
                <a:spcPct val="90000"/>
              </a:lnSpc>
            </a:pPr>
            <a:endParaRPr lang="en-US" sz="2000" dirty="0">
              <a:solidFill>
                <a:schemeClr val="tx1">
                  <a:alpha val="80000"/>
                </a:schemeClr>
              </a:solidFill>
              <a:latin typeface="Calibri"/>
            </a:endParaRPr>
          </a:p>
          <a:p>
            <a:pPr>
              <a:lnSpc>
                <a:spcPct val="90000"/>
              </a:lnSpc>
            </a:pPr>
            <a:r>
              <a:rPr lang="en-US" sz="2000" dirty="0">
                <a:solidFill>
                  <a:schemeClr val="tx1">
                    <a:alpha val="80000"/>
                  </a:schemeClr>
                </a:solidFill>
                <a:latin typeface="Calibri"/>
              </a:rPr>
              <a:t>Key Functionalities:</a:t>
            </a:r>
          </a:p>
          <a:p>
            <a:pPr>
              <a:lnSpc>
                <a:spcPct val="90000"/>
              </a:lnSpc>
            </a:pPr>
            <a:r>
              <a:rPr lang="en-US" sz="2000" dirty="0">
                <a:solidFill>
                  <a:schemeClr val="tx1">
                    <a:alpha val="80000"/>
                  </a:schemeClr>
                </a:solidFill>
                <a:latin typeface="Calibri"/>
              </a:rPr>
              <a:t>Create/Edit/Delete post with WYSIWYG editor</a:t>
            </a:r>
          </a:p>
          <a:p>
            <a:pPr>
              <a:lnSpc>
                <a:spcPct val="90000"/>
              </a:lnSpc>
            </a:pPr>
            <a:r>
              <a:rPr lang="en-US" sz="2000" dirty="0">
                <a:solidFill>
                  <a:schemeClr val="tx1">
                    <a:alpha val="80000"/>
                  </a:schemeClr>
                </a:solidFill>
                <a:latin typeface="Calibri"/>
              </a:rPr>
              <a:t>Image uploads handled via </a:t>
            </a:r>
            <a:r>
              <a:rPr lang="en-US" sz="2000" dirty="0" err="1">
                <a:solidFill>
                  <a:schemeClr val="tx1">
                    <a:alpha val="80000"/>
                  </a:schemeClr>
                </a:solidFill>
                <a:latin typeface="Calibri"/>
              </a:rPr>
              <a:t>multer</a:t>
            </a:r>
            <a:endParaRPr lang="en-US" sz="2000" dirty="0">
              <a:solidFill>
                <a:schemeClr val="tx1">
                  <a:alpha val="80000"/>
                </a:schemeClr>
              </a:solidFill>
              <a:latin typeface="Calibri"/>
            </a:endParaRPr>
          </a:p>
          <a:p>
            <a:pPr>
              <a:lnSpc>
                <a:spcPct val="90000"/>
              </a:lnSpc>
            </a:pPr>
            <a:r>
              <a:rPr lang="en-US" sz="2000" dirty="0">
                <a:solidFill>
                  <a:schemeClr val="tx1">
                    <a:alpha val="80000"/>
                  </a:schemeClr>
                </a:solidFill>
                <a:latin typeface="Calibri"/>
              </a:rPr>
              <a:t>Comments and Replies section</a:t>
            </a:r>
          </a:p>
          <a:p>
            <a:pPr>
              <a:lnSpc>
                <a:spcPct val="90000"/>
              </a:lnSpc>
            </a:pPr>
            <a:r>
              <a:rPr lang="en-US" sz="2000" dirty="0">
                <a:solidFill>
                  <a:schemeClr val="tx1">
                    <a:alpha val="80000"/>
                  </a:schemeClr>
                </a:solidFill>
                <a:latin typeface="Calibri"/>
              </a:rPr>
              <a:t>Real-time post view and analytics</a:t>
            </a:r>
          </a:p>
          <a:p>
            <a:pPr>
              <a:lnSpc>
                <a:spcPct val="90000"/>
              </a:lnSpc>
            </a:pPr>
            <a:endParaRPr lang="en-US" sz="2000" dirty="0">
              <a:solidFill>
                <a:schemeClr val="tx1">
                  <a:alpha val="80000"/>
                </a:schemeClr>
              </a:solidFill>
              <a:latin typeface="Calibri"/>
            </a:endParaRPr>
          </a:p>
          <a:p>
            <a:pPr>
              <a:lnSpc>
                <a:spcPct val="90000"/>
              </a:lnSpc>
            </a:pPr>
            <a:r>
              <a:rPr lang="en-US" sz="2000" dirty="0">
                <a:solidFill>
                  <a:schemeClr val="tx1">
                    <a:alpha val="80000"/>
                  </a:schemeClr>
                </a:solidFill>
                <a:latin typeface="Calibri"/>
              </a:rPr>
              <a:t>Technical:</a:t>
            </a:r>
          </a:p>
          <a:p>
            <a:pPr>
              <a:lnSpc>
                <a:spcPct val="90000"/>
              </a:lnSpc>
            </a:pPr>
            <a:r>
              <a:rPr lang="en-US" sz="2000" dirty="0">
                <a:solidFill>
                  <a:schemeClr val="tx1">
                    <a:alpha val="80000"/>
                  </a:schemeClr>
                </a:solidFill>
                <a:latin typeface="Calibri"/>
              </a:rPr>
              <a:t>React Router dynamic routes (/post/:id)</a:t>
            </a:r>
          </a:p>
          <a:p>
            <a:pPr>
              <a:lnSpc>
                <a:spcPct val="90000"/>
              </a:lnSpc>
            </a:pPr>
            <a:r>
              <a:rPr lang="en-US" sz="2000" dirty="0">
                <a:solidFill>
                  <a:schemeClr val="tx1">
                    <a:alpha val="80000"/>
                  </a:schemeClr>
                </a:solidFill>
                <a:latin typeface="Calibri"/>
              </a:rPr>
              <a:t>CRUD via /</a:t>
            </a:r>
            <a:r>
              <a:rPr lang="en-US" sz="2000" dirty="0" err="1">
                <a:solidFill>
                  <a:schemeClr val="tx1">
                    <a:alpha val="80000"/>
                  </a:schemeClr>
                </a:solidFill>
                <a:latin typeface="Calibri"/>
              </a:rPr>
              <a:t>api</a:t>
            </a:r>
            <a:r>
              <a:rPr lang="en-US" sz="2000" dirty="0">
                <a:solidFill>
                  <a:schemeClr val="tx1">
                    <a:alpha val="80000"/>
                  </a:schemeClr>
                </a:solidFill>
                <a:latin typeface="Calibri"/>
              </a:rPr>
              <a:t>/posts</a:t>
            </a:r>
          </a:p>
          <a:p>
            <a:pPr>
              <a:lnSpc>
                <a:spcPct val="90000"/>
              </a:lnSpc>
            </a:pPr>
            <a:r>
              <a:rPr lang="en-US" sz="2000" dirty="0">
                <a:solidFill>
                  <a:schemeClr val="tx1">
                    <a:alpha val="80000"/>
                  </a:schemeClr>
                </a:solidFill>
                <a:latin typeface="Calibri"/>
              </a:rPr>
              <a:t>Protected routes using JWT middleware</a:t>
            </a:r>
          </a:p>
          <a:p>
            <a:pPr>
              <a:lnSpc>
                <a:spcPct val="90000"/>
              </a:lnSpc>
            </a:pPr>
            <a:r>
              <a:rPr lang="en-US" sz="2000" dirty="0">
                <a:solidFill>
                  <a:schemeClr val="tx1">
                    <a:alpha val="80000"/>
                  </a:schemeClr>
                </a:solidFill>
                <a:latin typeface="Calibri"/>
              </a:rPr>
              <a:t>Rich text editor like React Quill</a:t>
            </a:r>
          </a:p>
          <a:p>
            <a:pPr>
              <a:lnSpc>
                <a:spcPct val="90000"/>
              </a:lnSpc>
            </a:pPr>
            <a:r>
              <a:rPr lang="en-US" sz="2000" dirty="0">
                <a:solidFill>
                  <a:schemeClr val="tx1">
                    <a:alpha val="80000"/>
                  </a:schemeClr>
                </a:solidFill>
                <a:latin typeface="Calibri"/>
              </a:rPr>
              <a:t>MongoDB for structured post and comment storage</a:t>
            </a:r>
          </a:p>
        </p:txBody>
      </p:sp>
      <p:sp>
        <p:nvSpPr>
          <p:cNvPr id="2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5131" y="5751820"/>
            <a:ext cx="11239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3144"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8065" y="1418064"/>
            <a:ext cx="6875818" cy="4039692"/>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021" y="2660999"/>
            <a:ext cx="4355594" cy="4037551"/>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1467" y="1638551"/>
            <a:ext cx="6857572" cy="3580468"/>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786" y="1201844"/>
            <a:ext cx="4808302" cy="4087601"/>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59869" y="2767106"/>
            <a:ext cx="2880077" cy="3071906"/>
          </a:xfrm>
        </p:spPr>
        <p:txBody>
          <a:bodyPr vert="horz" lIns="91440" tIns="45720" rIns="91440" bIns="45720" rtlCol="0" anchor="t">
            <a:normAutofit/>
          </a:bodyPr>
          <a:lstStyle/>
          <a:p>
            <a:pPr algn="l" defTabSz="914400">
              <a:lnSpc>
                <a:spcPct val="90000"/>
              </a:lnSpc>
            </a:pPr>
            <a:r>
              <a:rPr lang="en-US" sz="4000" kern="1200">
                <a:solidFill>
                  <a:srgbClr val="FFFFFF"/>
                </a:solidFill>
                <a:latin typeface="+mj-lt"/>
                <a:ea typeface="+mj-ea"/>
                <a:cs typeface="+mj-cs"/>
              </a:rPr>
              <a:t>DFD Level 0</a:t>
            </a:r>
          </a:p>
        </p:txBody>
      </p:sp>
      <p:pic>
        <p:nvPicPr>
          <p:cNvPr id="3" name="Picture 2" descr="6a7a3cb4-72e1-4850-bbde-37f574fb2125.png"/>
          <p:cNvPicPr>
            <a:picLocks noChangeAspect="1"/>
          </p:cNvPicPr>
          <p:nvPr/>
        </p:nvPicPr>
        <p:blipFill>
          <a:blip r:embed="rId2"/>
          <a:stretch>
            <a:fillRect/>
          </a:stretch>
        </p:blipFill>
        <p:spPr>
          <a:xfrm>
            <a:off x="4501255" y="1099303"/>
            <a:ext cx="7223866" cy="46593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032"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9913" y="2074363"/>
            <a:ext cx="2751637" cy="2709275"/>
          </a:xfrm>
          <a:prstGeom prst="ellipse">
            <a:avLst/>
          </a:prstGeom>
          <a:solidFill>
            <a:srgbClr val="262626"/>
          </a:solidFill>
          <a:ln w="174625" cmpd="thinThick">
            <a:solidFill>
              <a:srgbClr val="262626"/>
            </a:solidFill>
          </a:ln>
        </p:spPr>
        <p:txBody>
          <a:bodyPr anchor="ctr">
            <a:normAutofit/>
          </a:bodyPr>
          <a:lstStyle/>
          <a:p>
            <a:r>
              <a:rPr lang="en-US" sz="2600">
                <a:solidFill>
                  <a:srgbClr val="FFFFFF"/>
                </a:solidFill>
              </a:rPr>
              <a:t>DFD Level 1</a:t>
            </a:r>
          </a:p>
        </p:txBody>
      </p:sp>
      <p:pic>
        <p:nvPicPr>
          <p:cNvPr id="3" name="Picture 2" descr="01e18b84-040e-4fd5-ac3a-dcfffa83db66.png"/>
          <p:cNvPicPr>
            <a:picLocks noChangeAspect="1"/>
          </p:cNvPicPr>
          <p:nvPr/>
        </p:nvPicPr>
        <p:blipFill>
          <a:blip r:embed="rId2"/>
          <a:stretch>
            <a:fillRect/>
          </a:stretch>
        </p:blipFill>
        <p:spPr>
          <a:xfrm>
            <a:off x="4057532" y="961812"/>
            <a:ext cx="7146358" cy="49309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88824"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6739"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12188826"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530" y="248038"/>
            <a:ext cx="7061882" cy="1159200"/>
          </a:xfrm>
        </p:spPr>
        <p:txBody>
          <a:bodyPr vert="horz" lIns="91440" tIns="45720" rIns="91440" bIns="45720" rtlCol="0" anchor="ctr">
            <a:normAutofit/>
          </a:bodyPr>
          <a:lstStyle/>
          <a:p>
            <a:pPr algn="l" defTabSz="914400">
              <a:lnSpc>
                <a:spcPct val="90000"/>
              </a:lnSpc>
            </a:pPr>
            <a:r>
              <a:rPr lang="en-US" sz="4000" kern="1200">
                <a:solidFill>
                  <a:srgbClr val="FFFFFF"/>
                </a:solidFill>
                <a:latin typeface="+mj-lt"/>
                <a:ea typeface="+mj-ea"/>
                <a:cs typeface="+mj-cs"/>
              </a:rPr>
              <a:t>Use Case Diagram</a:t>
            </a:r>
          </a:p>
        </p:txBody>
      </p:sp>
      <p:pic>
        <p:nvPicPr>
          <p:cNvPr id="3" name="Picture 2" descr="06bfe3ce-08ff-49e6-a6fc-a00d4a63c33b.jpg"/>
          <p:cNvPicPr>
            <a:picLocks noChangeAspect="1"/>
          </p:cNvPicPr>
          <p:nvPr/>
        </p:nvPicPr>
        <p:blipFill>
          <a:blip r:embed="rId2"/>
          <a:stretch>
            <a:fillRect/>
          </a:stretch>
        </p:blipFill>
        <p:spPr>
          <a:xfrm>
            <a:off x="2532683" y="1966293"/>
            <a:ext cx="7123456" cy="44521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88824"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6739"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12188826"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530" y="248038"/>
            <a:ext cx="7061882" cy="1159200"/>
          </a:xfrm>
        </p:spPr>
        <p:txBody>
          <a:bodyPr vert="horz" lIns="91440" tIns="45720" rIns="91440" bIns="45720" rtlCol="0" anchor="ctr">
            <a:normAutofit/>
          </a:bodyPr>
          <a:lstStyle/>
          <a:p>
            <a:pPr algn="l" defTabSz="914400">
              <a:lnSpc>
                <a:spcPct val="90000"/>
              </a:lnSpc>
            </a:pPr>
            <a:r>
              <a:rPr lang="en-US" sz="4000" kern="1200">
                <a:solidFill>
                  <a:srgbClr val="FFFFFF"/>
                </a:solidFill>
                <a:latin typeface="+mj-lt"/>
                <a:ea typeface="+mj-ea"/>
                <a:cs typeface="+mj-cs"/>
              </a:rPr>
              <a:t>ER Diagram</a:t>
            </a:r>
          </a:p>
        </p:txBody>
      </p:sp>
      <p:pic>
        <p:nvPicPr>
          <p:cNvPr id="3" name="Picture 2" descr="d4453470-bbf9-4d32-9df7-580f83a74584.jpg"/>
          <p:cNvPicPr>
            <a:picLocks noChangeAspect="1"/>
          </p:cNvPicPr>
          <p:nvPr/>
        </p:nvPicPr>
        <p:blipFill>
          <a:blip r:embed="rId2"/>
          <a:stretch>
            <a:fillRect/>
          </a:stretch>
        </p:blipFill>
        <p:spPr>
          <a:xfrm>
            <a:off x="2083457" y="1966293"/>
            <a:ext cx="8021909" cy="44521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88824"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6739"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12188826"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530" y="248038"/>
            <a:ext cx="7061882" cy="1159200"/>
          </a:xfrm>
        </p:spPr>
        <p:txBody>
          <a:bodyPr vert="horz" lIns="91440" tIns="45720" rIns="91440" bIns="45720" rtlCol="0" anchor="ctr">
            <a:normAutofit/>
          </a:bodyPr>
          <a:lstStyle/>
          <a:p>
            <a:pPr algn="l" defTabSz="914400">
              <a:lnSpc>
                <a:spcPct val="90000"/>
              </a:lnSpc>
            </a:pPr>
            <a:r>
              <a:rPr lang="en-US" sz="4000" kern="1200">
                <a:solidFill>
                  <a:srgbClr val="FFFFFF"/>
                </a:solidFill>
                <a:latin typeface="+mj-lt"/>
                <a:ea typeface="+mj-ea"/>
                <a:cs typeface="+mj-cs"/>
              </a:rPr>
              <a:t>Login Page</a:t>
            </a:r>
          </a:p>
        </p:txBody>
      </p:sp>
      <p:pic>
        <p:nvPicPr>
          <p:cNvPr id="3" name="Picture 2" descr="a1650b32-e4ee-427e-8c0c-5b40e1891fd5.png"/>
          <p:cNvPicPr>
            <a:picLocks noChangeAspect="1"/>
          </p:cNvPicPr>
          <p:nvPr/>
        </p:nvPicPr>
        <p:blipFill>
          <a:blip r:embed="rId2"/>
          <a:stretch>
            <a:fillRect/>
          </a:stretch>
        </p:blipFill>
        <p:spPr>
          <a:xfrm>
            <a:off x="1952867" y="1966293"/>
            <a:ext cx="8283088" cy="44521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8065" y="1418064"/>
            <a:ext cx="6875818" cy="4039692"/>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021" y="2660999"/>
            <a:ext cx="4355594" cy="4037551"/>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1467" y="1638551"/>
            <a:ext cx="6857572" cy="3580468"/>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786" y="1201844"/>
            <a:ext cx="4808302" cy="4087601"/>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59869" y="2767106"/>
            <a:ext cx="2880077" cy="3071906"/>
          </a:xfrm>
        </p:spPr>
        <p:txBody>
          <a:bodyPr vert="horz" lIns="91440" tIns="45720" rIns="91440" bIns="45720" rtlCol="0" anchor="t">
            <a:normAutofit/>
          </a:bodyPr>
          <a:lstStyle/>
          <a:p>
            <a:pPr algn="l" defTabSz="914400">
              <a:lnSpc>
                <a:spcPct val="90000"/>
              </a:lnSpc>
            </a:pPr>
            <a:r>
              <a:rPr lang="en-US" sz="4000" kern="1200">
                <a:solidFill>
                  <a:srgbClr val="FFFFFF"/>
                </a:solidFill>
                <a:latin typeface="+mj-lt"/>
                <a:ea typeface="+mj-ea"/>
                <a:cs typeface="+mj-cs"/>
              </a:rPr>
              <a:t>Register Page</a:t>
            </a:r>
          </a:p>
        </p:txBody>
      </p:sp>
      <p:pic>
        <p:nvPicPr>
          <p:cNvPr id="3" name="Picture 2" descr="36352cfa-4832-4499-83a2-44d80320af0f.png"/>
          <p:cNvPicPr>
            <a:picLocks noChangeAspect="1"/>
          </p:cNvPicPr>
          <p:nvPr/>
        </p:nvPicPr>
        <p:blipFill>
          <a:blip r:embed="rId2"/>
          <a:stretch>
            <a:fillRect/>
          </a:stretch>
        </p:blipFill>
        <p:spPr>
          <a:xfrm>
            <a:off x="4501255" y="1478556"/>
            <a:ext cx="7223866" cy="39008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88825"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387" y="643467"/>
            <a:ext cx="11208005" cy="744836"/>
          </a:xfrm>
        </p:spPr>
        <p:txBody>
          <a:bodyPr>
            <a:normAutofit/>
          </a:bodyPr>
          <a:lstStyle/>
          <a:p>
            <a:r>
              <a:rPr lang="en-US" sz="3200">
                <a:solidFill>
                  <a:schemeClr val="bg1"/>
                </a:solidFill>
              </a:rPr>
              <a:t>Post Page</a:t>
            </a:r>
          </a:p>
        </p:txBody>
      </p:sp>
      <p:pic>
        <p:nvPicPr>
          <p:cNvPr id="3" name="Picture 2" descr="c0b95b03-acfe-4e0e-88ce-3f285ca27168.png"/>
          <p:cNvPicPr>
            <a:picLocks noChangeAspect="1"/>
          </p:cNvPicPr>
          <p:nvPr/>
        </p:nvPicPr>
        <p:blipFill>
          <a:blip r:embed="rId2"/>
          <a:stretch>
            <a:fillRect/>
          </a:stretch>
        </p:blipFill>
        <p:spPr>
          <a:xfrm>
            <a:off x="1909460" y="1675227"/>
            <a:ext cx="8369904" cy="43941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032" cy="6858000"/>
          </a:xfrm>
          <a:prstGeom prst="rect">
            <a:avLst/>
          </a:prstGeom>
          <a:solidFill>
            <a:srgbClr val="505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9913" y="2074363"/>
            <a:ext cx="2751637" cy="2709275"/>
          </a:xfrm>
          <a:prstGeom prst="ellipse">
            <a:avLst/>
          </a:prstGeom>
          <a:solidFill>
            <a:srgbClr val="262626"/>
          </a:solidFill>
          <a:ln w="174625" cmpd="thinThick">
            <a:solidFill>
              <a:srgbClr val="262626"/>
            </a:solidFill>
          </a:ln>
        </p:spPr>
        <p:txBody>
          <a:bodyPr anchor="ctr">
            <a:normAutofit/>
          </a:bodyPr>
          <a:lstStyle/>
          <a:p>
            <a:r>
              <a:rPr lang="en-US" sz="2600">
                <a:solidFill>
                  <a:srgbClr val="FFFFFF"/>
                </a:solidFill>
              </a:rPr>
              <a:t>Homepage UI</a:t>
            </a:r>
          </a:p>
        </p:txBody>
      </p:sp>
      <p:pic>
        <p:nvPicPr>
          <p:cNvPr id="3" name="Picture 2" descr="041db0d0-c7d8-41d1-8f24-289752f65b84.jpg"/>
          <p:cNvPicPr>
            <a:picLocks noChangeAspect="1"/>
          </p:cNvPicPr>
          <p:nvPr/>
        </p:nvPicPr>
        <p:blipFill>
          <a:blip r:embed="rId2"/>
          <a:stretch>
            <a:fillRect/>
          </a:stretch>
        </p:blipFill>
        <p:spPr>
          <a:xfrm>
            <a:off x="4037548" y="1774450"/>
            <a:ext cx="7186327" cy="33057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6382" y="329184"/>
            <a:ext cx="6249482" cy="1783080"/>
          </a:xfrm>
        </p:spPr>
        <p:txBody>
          <a:bodyPr anchor="b">
            <a:normAutofit/>
          </a:bodyPr>
          <a:lstStyle/>
          <a:p>
            <a:r>
              <a:rPr lang="en-US" sz="5300"/>
              <a:t>Introduction</a:t>
            </a:r>
          </a:p>
        </p:txBody>
      </p:sp>
      <p:pic>
        <p:nvPicPr>
          <p:cNvPr id="14" name="Picture 13" descr="3D white lines connected with dots">
            <a:extLst>
              <a:ext uri="{FF2B5EF4-FFF2-40B4-BE49-F238E27FC236}">
                <a16:creationId xmlns:a16="http://schemas.microsoft.com/office/drawing/2014/main" id="{22558197-916C-C56B-1D87-83F002D12F4F}"/>
              </a:ext>
            </a:extLst>
          </p:cNvPr>
          <p:cNvPicPr>
            <a:picLocks noChangeAspect="1"/>
          </p:cNvPicPr>
          <p:nvPr/>
        </p:nvPicPr>
        <p:blipFill>
          <a:blip r:embed="rId2"/>
          <a:srcRect l="40034" r="19230"/>
          <a:stretch>
            <a:fillRect/>
          </a:stretch>
        </p:blipFill>
        <p:spPr>
          <a:xfrm>
            <a:off x="20" y="10"/>
            <a:ext cx="4656112"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382" y="2374947"/>
            <a:ext cx="4242484" cy="18288"/>
          </a:xfrm>
          <a:custGeom>
            <a:avLst/>
            <a:gdLst>
              <a:gd name="connsiteX0" fmla="*/ 0 w 4242484"/>
              <a:gd name="connsiteY0" fmla="*/ 0 h 18288"/>
              <a:gd name="connsiteX1" fmla="*/ 478795 w 4242484"/>
              <a:gd name="connsiteY1" fmla="*/ 0 h 18288"/>
              <a:gd name="connsiteX2" fmla="*/ 957589 w 4242484"/>
              <a:gd name="connsiteY2" fmla="*/ 0 h 18288"/>
              <a:gd name="connsiteX3" fmla="*/ 1521234 w 4242484"/>
              <a:gd name="connsiteY3" fmla="*/ 0 h 18288"/>
              <a:gd name="connsiteX4" fmla="*/ 2212152 w 4242484"/>
              <a:gd name="connsiteY4" fmla="*/ 0 h 18288"/>
              <a:gd name="connsiteX5" fmla="*/ 2733372 w 4242484"/>
              <a:gd name="connsiteY5" fmla="*/ 0 h 18288"/>
              <a:gd name="connsiteX6" fmla="*/ 3254591 w 4242484"/>
              <a:gd name="connsiteY6" fmla="*/ 0 h 18288"/>
              <a:gd name="connsiteX7" fmla="*/ 4242484 w 4242484"/>
              <a:gd name="connsiteY7" fmla="*/ 0 h 18288"/>
              <a:gd name="connsiteX8" fmla="*/ 4242484 w 4242484"/>
              <a:gd name="connsiteY8" fmla="*/ 18288 h 18288"/>
              <a:gd name="connsiteX9" fmla="*/ 3593990 w 4242484"/>
              <a:gd name="connsiteY9" fmla="*/ 18288 h 18288"/>
              <a:gd name="connsiteX10" fmla="*/ 3072771 w 4242484"/>
              <a:gd name="connsiteY10" fmla="*/ 18288 h 18288"/>
              <a:gd name="connsiteX11" fmla="*/ 2551551 w 4242484"/>
              <a:gd name="connsiteY11" fmla="*/ 18288 h 18288"/>
              <a:gd name="connsiteX12" fmla="*/ 1903057 w 4242484"/>
              <a:gd name="connsiteY12" fmla="*/ 18288 h 18288"/>
              <a:gd name="connsiteX13" fmla="*/ 1212138 w 4242484"/>
              <a:gd name="connsiteY13" fmla="*/ 18288 h 18288"/>
              <a:gd name="connsiteX14" fmla="*/ 733344 w 4242484"/>
              <a:gd name="connsiteY14" fmla="*/ 18288 h 18288"/>
              <a:gd name="connsiteX15" fmla="*/ 0 w 4242484"/>
              <a:gd name="connsiteY15" fmla="*/ 18288 h 18288"/>
              <a:gd name="connsiteX16" fmla="*/ 0 w 4242484"/>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18288" fill="none" extrusionOk="0">
                <a:moveTo>
                  <a:pt x="0" y="0"/>
                </a:moveTo>
                <a:cubicBezTo>
                  <a:pt x="123417" y="20927"/>
                  <a:pt x="372147" y="-19492"/>
                  <a:pt x="478795" y="0"/>
                </a:cubicBezTo>
                <a:cubicBezTo>
                  <a:pt x="585443" y="19492"/>
                  <a:pt x="788006" y="-8297"/>
                  <a:pt x="957589" y="0"/>
                </a:cubicBezTo>
                <a:cubicBezTo>
                  <a:pt x="1127172" y="8297"/>
                  <a:pt x="1316680" y="3018"/>
                  <a:pt x="1521234" y="0"/>
                </a:cubicBezTo>
                <a:cubicBezTo>
                  <a:pt x="1725788" y="-3018"/>
                  <a:pt x="2003830" y="-25568"/>
                  <a:pt x="2212152" y="0"/>
                </a:cubicBezTo>
                <a:cubicBezTo>
                  <a:pt x="2420474" y="25568"/>
                  <a:pt x="2528236" y="2181"/>
                  <a:pt x="2733372" y="0"/>
                </a:cubicBezTo>
                <a:cubicBezTo>
                  <a:pt x="2938508" y="-2181"/>
                  <a:pt x="3103454" y="-3134"/>
                  <a:pt x="3254591" y="0"/>
                </a:cubicBezTo>
                <a:cubicBezTo>
                  <a:pt x="3405728" y="3134"/>
                  <a:pt x="3756985" y="2417"/>
                  <a:pt x="4242484" y="0"/>
                </a:cubicBezTo>
                <a:cubicBezTo>
                  <a:pt x="4243379" y="8974"/>
                  <a:pt x="4241938" y="9359"/>
                  <a:pt x="4242484" y="18288"/>
                </a:cubicBezTo>
                <a:cubicBezTo>
                  <a:pt x="4003294" y="5362"/>
                  <a:pt x="3772971" y="21549"/>
                  <a:pt x="3593990" y="18288"/>
                </a:cubicBezTo>
                <a:cubicBezTo>
                  <a:pt x="3415009" y="15027"/>
                  <a:pt x="3218189" y="-4243"/>
                  <a:pt x="3072771" y="18288"/>
                </a:cubicBezTo>
                <a:cubicBezTo>
                  <a:pt x="2927353" y="40819"/>
                  <a:pt x="2710514" y="15154"/>
                  <a:pt x="2551551" y="18288"/>
                </a:cubicBezTo>
                <a:cubicBezTo>
                  <a:pt x="2392588" y="21422"/>
                  <a:pt x="2129629" y="9884"/>
                  <a:pt x="1903057" y="18288"/>
                </a:cubicBezTo>
                <a:cubicBezTo>
                  <a:pt x="1676485" y="26692"/>
                  <a:pt x="1431009" y="34308"/>
                  <a:pt x="1212138" y="18288"/>
                </a:cubicBezTo>
                <a:cubicBezTo>
                  <a:pt x="993267" y="2268"/>
                  <a:pt x="831164" y="23987"/>
                  <a:pt x="733344" y="18288"/>
                </a:cubicBezTo>
                <a:cubicBezTo>
                  <a:pt x="635524" y="12589"/>
                  <a:pt x="238764" y="45666"/>
                  <a:pt x="0" y="18288"/>
                </a:cubicBezTo>
                <a:cubicBezTo>
                  <a:pt x="-229" y="14222"/>
                  <a:pt x="509" y="5816"/>
                  <a:pt x="0" y="0"/>
                </a:cubicBezTo>
                <a:close/>
              </a:path>
              <a:path w="4242484" h="18288" stroke="0" extrusionOk="0">
                <a:moveTo>
                  <a:pt x="0" y="0"/>
                </a:moveTo>
                <a:cubicBezTo>
                  <a:pt x="203799" y="5615"/>
                  <a:pt x="347584" y="-12895"/>
                  <a:pt x="521219" y="0"/>
                </a:cubicBezTo>
                <a:cubicBezTo>
                  <a:pt x="694854" y="12895"/>
                  <a:pt x="762064" y="-22543"/>
                  <a:pt x="1000014" y="0"/>
                </a:cubicBezTo>
                <a:cubicBezTo>
                  <a:pt x="1237965" y="22543"/>
                  <a:pt x="1276664" y="-10698"/>
                  <a:pt x="1521234" y="0"/>
                </a:cubicBezTo>
                <a:cubicBezTo>
                  <a:pt x="1765804" y="10698"/>
                  <a:pt x="1978114" y="-17502"/>
                  <a:pt x="2127303" y="0"/>
                </a:cubicBezTo>
                <a:cubicBezTo>
                  <a:pt x="2276492" y="17502"/>
                  <a:pt x="2639824" y="-9700"/>
                  <a:pt x="2775797" y="0"/>
                </a:cubicBezTo>
                <a:cubicBezTo>
                  <a:pt x="2911770" y="9700"/>
                  <a:pt x="3269625" y="19866"/>
                  <a:pt x="3466715" y="0"/>
                </a:cubicBezTo>
                <a:cubicBezTo>
                  <a:pt x="3663805" y="-19866"/>
                  <a:pt x="3941074" y="-1861"/>
                  <a:pt x="4242484" y="0"/>
                </a:cubicBezTo>
                <a:cubicBezTo>
                  <a:pt x="4242029" y="6162"/>
                  <a:pt x="4242387" y="11775"/>
                  <a:pt x="4242484" y="18288"/>
                </a:cubicBezTo>
                <a:cubicBezTo>
                  <a:pt x="3961107" y="-7923"/>
                  <a:pt x="3917020" y="46097"/>
                  <a:pt x="3593990" y="18288"/>
                </a:cubicBezTo>
                <a:cubicBezTo>
                  <a:pt x="3270960" y="-9521"/>
                  <a:pt x="3107051" y="46251"/>
                  <a:pt x="2903071" y="18288"/>
                </a:cubicBezTo>
                <a:cubicBezTo>
                  <a:pt x="2699091" y="-9675"/>
                  <a:pt x="2440454" y="29878"/>
                  <a:pt x="2212152" y="18288"/>
                </a:cubicBezTo>
                <a:cubicBezTo>
                  <a:pt x="1983850" y="6698"/>
                  <a:pt x="1855510" y="-3987"/>
                  <a:pt x="1733358" y="18288"/>
                </a:cubicBezTo>
                <a:cubicBezTo>
                  <a:pt x="1611206" y="40563"/>
                  <a:pt x="1309597" y="38876"/>
                  <a:pt x="1084864" y="18288"/>
                </a:cubicBezTo>
                <a:cubicBezTo>
                  <a:pt x="860131" y="-2300"/>
                  <a:pt x="744496" y="21375"/>
                  <a:pt x="521219" y="18288"/>
                </a:cubicBezTo>
                <a:cubicBezTo>
                  <a:pt x="297943" y="15201"/>
                  <a:pt x="235106" y="-582"/>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6382" y="2706624"/>
            <a:ext cx="6249482" cy="3483864"/>
          </a:xfrm>
        </p:spPr>
        <p:txBody>
          <a:bodyPr>
            <a:normAutofit/>
          </a:bodyPr>
          <a:lstStyle/>
          <a:p>
            <a:r>
              <a:rPr lang="en-US" sz="2200" dirty="0">
                <a:latin typeface="Calibri"/>
              </a:rPr>
              <a:t>Content Sphere Hub is a robust and modern content management system (CMS) built using the MERN stack (MongoDB, Express.js, React.js, and Node.js). It allows users and administrators to seamlessly create, manage, and monitor content. The platform emphasizes usability, performance, and extensibility, catering to blogs, tech news platforms, and community-driven content portals.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465307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549" y="637762"/>
            <a:ext cx="2897521" cy="5576770"/>
          </a:xfrm>
        </p:spPr>
        <p:txBody>
          <a:bodyPr anchor="t">
            <a:normAutofit/>
          </a:bodyPr>
          <a:lstStyle/>
          <a:p>
            <a:pPr algn="l"/>
            <a:r>
              <a:rPr lang="en-US">
                <a:solidFill>
                  <a:schemeClr val="bg1"/>
                </a:solidFill>
              </a:rPr>
              <a:t>Project Objectives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323" y="0"/>
            <a:ext cx="75374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8560" y="643465"/>
            <a:ext cx="457081"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38559" y="850052"/>
            <a:ext cx="5603913" cy="5326911"/>
          </a:xfrm>
        </p:spPr>
        <p:txBody>
          <a:bodyPr>
            <a:normAutofit/>
          </a:bodyPr>
          <a:lstStyle/>
          <a:p>
            <a:pPr>
              <a:lnSpc>
                <a:spcPct val="90000"/>
              </a:lnSpc>
            </a:pPr>
            <a:r>
              <a:rPr lang="en-US" sz="1700" dirty="0">
                <a:latin typeface="Calibri"/>
              </a:rPr>
              <a:t>The objectives of the Content Sphere Hub project are multi-faceted:
To build a fully functional CMS that enables both users and admins to interact with digital content seamlessly.
Provide a secure and scalable backend with Node.js and Express.
Implement role-based access where users can only manage their content and admins can moderate all content.
Enable dynamic routing and responsive design with React.js, ensuring compatibility with mobile and desktop devices.
Facilitate content uploads including rich text and media (images, links) with an intuitive interface.
Introduce backend services for analytics, dashboard statistics, comment management, and notification handling.
Ensure that the system architecture is extensible for features like real-time chat, collaborative editing, and version control in future releases.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6382" y="329184"/>
            <a:ext cx="6249482" cy="1783080"/>
          </a:xfrm>
        </p:spPr>
        <p:txBody>
          <a:bodyPr anchor="b">
            <a:normAutofit/>
          </a:bodyPr>
          <a:lstStyle/>
          <a:p>
            <a:r>
              <a:rPr lang="en-US" sz="5300"/>
              <a:t>Technology Stack</a:t>
            </a:r>
          </a:p>
        </p:txBody>
      </p:sp>
      <p:pic>
        <p:nvPicPr>
          <p:cNvPr id="5" name="Picture 4" descr="Lines and dots connected representing a network">
            <a:extLst>
              <a:ext uri="{FF2B5EF4-FFF2-40B4-BE49-F238E27FC236}">
                <a16:creationId xmlns:a16="http://schemas.microsoft.com/office/drawing/2014/main" id="{7E5FDB65-342B-5A2F-1216-689B51C9F96B}"/>
              </a:ext>
            </a:extLst>
          </p:cNvPr>
          <p:cNvPicPr>
            <a:picLocks noChangeAspect="1"/>
          </p:cNvPicPr>
          <p:nvPr/>
        </p:nvPicPr>
        <p:blipFill>
          <a:blip r:embed="rId2"/>
          <a:srcRect l="32285" r="29525"/>
          <a:stretch>
            <a:fillRect/>
          </a:stretch>
        </p:blipFill>
        <p:spPr>
          <a:xfrm>
            <a:off x="20" y="10"/>
            <a:ext cx="4656112"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382" y="2374947"/>
            <a:ext cx="4242484" cy="18288"/>
          </a:xfrm>
          <a:custGeom>
            <a:avLst/>
            <a:gdLst>
              <a:gd name="connsiteX0" fmla="*/ 0 w 4242484"/>
              <a:gd name="connsiteY0" fmla="*/ 0 h 18288"/>
              <a:gd name="connsiteX1" fmla="*/ 478795 w 4242484"/>
              <a:gd name="connsiteY1" fmla="*/ 0 h 18288"/>
              <a:gd name="connsiteX2" fmla="*/ 957589 w 4242484"/>
              <a:gd name="connsiteY2" fmla="*/ 0 h 18288"/>
              <a:gd name="connsiteX3" fmla="*/ 1521234 w 4242484"/>
              <a:gd name="connsiteY3" fmla="*/ 0 h 18288"/>
              <a:gd name="connsiteX4" fmla="*/ 2212152 w 4242484"/>
              <a:gd name="connsiteY4" fmla="*/ 0 h 18288"/>
              <a:gd name="connsiteX5" fmla="*/ 2733372 w 4242484"/>
              <a:gd name="connsiteY5" fmla="*/ 0 h 18288"/>
              <a:gd name="connsiteX6" fmla="*/ 3254591 w 4242484"/>
              <a:gd name="connsiteY6" fmla="*/ 0 h 18288"/>
              <a:gd name="connsiteX7" fmla="*/ 4242484 w 4242484"/>
              <a:gd name="connsiteY7" fmla="*/ 0 h 18288"/>
              <a:gd name="connsiteX8" fmla="*/ 4242484 w 4242484"/>
              <a:gd name="connsiteY8" fmla="*/ 18288 h 18288"/>
              <a:gd name="connsiteX9" fmla="*/ 3593990 w 4242484"/>
              <a:gd name="connsiteY9" fmla="*/ 18288 h 18288"/>
              <a:gd name="connsiteX10" fmla="*/ 3072771 w 4242484"/>
              <a:gd name="connsiteY10" fmla="*/ 18288 h 18288"/>
              <a:gd name="connsiteX11" fmla="*/ 2551551 w 4242484"/>
              <a:gd name="connsiteY11" fmla="*/ 18288 h 18288"/>
              <a:gd name="connsiteX12" fmla="*/ 1903057 w 4242484"/>
              <a:gd name="connsiteY12" fmla="*/ 18288 h 18288"/>
              <a:gd name="connsiteX13" fmla="*/ 1212138 w 4242484"/>
              <a:gd name="connsiteY13" fmla="*/ 18288 h 18288"/>
              <a:gd name="connsiteX14" fmla="*/ 733344 w 4242484"/>
              <a:gd name="connsiteY14" fmla="*/ 18288 h 18288"/>
              <a:gd name="connsiteX15" fmla="*/ 0 w 4242484"/>
              <a:gd name="connsiteY15" fmla="*/ 18288 h 18288"/>
              <a:gd name="connsiteX16" fmla="*/ 0 w 4242484"/>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18288" fill="none" extrusionOk="0">
                <a:moveTo>
                  <a:pt x="0" y="0"/>
                </a:moveTo>
                <a:cubicBezTo>
                  <a:pt x="123417" y="20927"/>
                  <a:pt x="372147" y="-19492"/>
                  <a:pt x="478795" y="0"/>
                </a:cubicBezTo>
                <a:cubicBezTo>
                  <a:pt x="585443" y="19492"/>
                  <a:pt x="788006" y="-8297"/>
                  <a:pt x="957589" y="0"/>
                </a:cubicBezTo>
                <a:cubicBezTo>
                  <a:pt x="1127172" y="8297"/>
                  <a:pt x="1316680" y="3018"/>
                  <a:pt x="1521234" y="0"/>
                </a:cubicBezTo>
                <a:cubicBezTo>
                  <a:pt x="1725788" y="-3018"/>
                  <a:pt x="2003830" y="-25568"/>
                  <a:pt x="2212152" y="0"/>
                </a:cubicBezTo>
                <a:cubicBezTo>
                  <a:pt x="2420474" y="25568"/>
                  <a:pt x="2528236" y="2181"/>
                  <a:pt x="2733372" y="0"/>
                </a:cubicBezTo>
                <a:cubicBezTo>
                  <a:pt x="2938508" y="-2181"/>
                  <a:pt x="3103454" y="-3134"/>
                  <a:pt x="3254591" y="0"/>
                </a:cubicBezTo>
                <a:cubicBezTo>
                  <a:pt x="3405728" y="3134"/>
                  <a:pt x="3756985" y="2417"/>
                  <a:pt x="4242484" y="0"/>
                </a:cubicBezTo>
                <a:cubicBezTo>
                  <a:pt x="4243379" y="8974"/>
                  <a:pt x="4241938" y="9359"/>
                  <a:pt x="4242484" y="18288"/>
                </a:cubicBezTo>
                <a:cubicBezTo>
                  <a:pt x="4003294" y="5362"/>
                  <a:pt x="3772971" y="21549"/>
                  <a:pt x="3593990" y="18288"/>
                </a:cubicBezTo>
                <a:cubicBezTo>
                  <a:pt x="3415009" y="15027"/>
                  <a:pt x="3218189" y="-4243"/>
                  <a:pt x="3072771" y="18288"/>
                </a:cubicBezTo>
                <a:cubicBezTo>
                  <a:pt x="2927353" y="40819"/>
                  <a:pt x="2710514" y="15154"/>
                  <a:pt x="2551551" y="18288"/>
                </a:cubicBezTo>
                <a:cubicBezTo>
                  <a:pt x="2392588" y="21422"/>
                  <a:pt x="2129629" y="9884"/>
                  <a:pt x="1903057" y="18288"/>
                </a:cubicBezTo>
                <a:cubicBezTo>
                  <a:pt x="1676485" y="26692"/>
                  <a:pt x="1431009" y="34308"/>
                  <a:pt x="1212138" y="18288"/>
                </a:cubicBezTo>
                <a:cubicBezTo>
                  <a:pt x="993267" y="2268"/>
                  <a:pt x="831164" y="23987"/>
                  <a:pt x="733344" y="18288"/>
                </a:cubicBezTo>
                <a:cubicBezTo>
                  <a:pt x="635524" y="12589"/>
                  <a:pt x="238764" y="45666"/>
                  <a:pt x="0" y="18288"/>
                </a:cubicBezTo>
                <a:cubicBezTo>
                  <a:pt x="-229" y="14222"/>
                  <a:pt x="509" y="5816"/>
                  <a:pt x="0" y="0"/>
                </a:cubicBezTo>
                <a:close/>
              </a:path>
              <a:path w="4242484" h="18288" stroke="0" extrusionOk="0">
                <a:moveTo>
                  <a:pt x="0" y="0"/>
                </a:moveTo>
                <a:cubicBezTo>
                  <a:pt x="203799" y="5615"/>
                  <a:pt x="347584" y="-12895"/>
                  <a:pt x="521219" y="0"/>
                </a:cubicBezTo>
                <a:cubicBezTo>
                  <a:pt x="694854" y="12895"/>
                  <a:pt x="762064" y="-22543"/>
                  <a:pt x="1000014" y="0"/>
                </a:cubicBezTo>
                <a:cubicBezTo>
                  <a:pt x="1237965" y="22543"/>
                  <a:pt x="1276664" y="-10698"/>
                  <a:pt x="1521234" y="0"/>
                </a:cubicBezTo>
                <a:cubicBezTo>
                  <a:pt x="1765804" y="10698"/>
                  <a:pt x="1978114" y="-17502"/>
                  <a:pt x="2127303" y="0"/>
                </a:cubicBezTo>
                <a:cubicBezTo>
                  <a:pt x="2276492" y="17502"/>
                  <a:pt x="2639824" y="-9700"/>
                  <a:pt x="2775797" y="0"/>
                </a:cubicBezTo>
                <a:cubicBezTo>
                  <a:pt x="2911770" y="9700"/>
                  <a:pt x="3269625" y="19866"/>
                  <a:pt x="3466715" y="0"/>
                </a:cubicBezTo>
                <a:cubicBezTo>
                  <a:pt x="3663805" y="-19866"/>
                  <a:pt x="3941074" y="-1861"/>
                  <a:pt x="4242484" y="0"/>
                </a:cubicBezTo>
                <a:cubicBezTo>
                  <a:pt x="4242029" y="6162"/>
                  <a:pt x="4242387" y="11775"/>
                  <a:pt x="4242484" y="18288"/>
                </a:cubicBezTo>
                <a:cubicBezTo>
                  <a:pt x="3961107" y="-7923"/>
                  <a:pt x="3917020" y="46097"/>
                  <a:pt x="3593990" y="18288"/>
                </a:cubicBezTo>
                <a:cubicBezTo>
                  <a:pt x="3270960" y="-9521"/>
                  <a:pt x="3107051" y="46251"/>
                  <a:pt x="2903071" y="18288"/>
                </a:cubicBezTo>
                <a:cubicBezTo>
                  <a:pt x="2699091" y="-9675"/>
                  <a:pt x="2440454" y="29878"/>
                  <a:pt x="2212152" y="18288"/>
                </a:cubicBezTo>
                <a:cubicBezTo>
                  <a:pt x="1983850" y="6698"/>
                  <a:pt x="1855510" y="-3987"/>
                  <a:pt x="1733358" y="18288"/>
                </a:cubicBezTo>
                <a:cubicBezTo>
                  <a:pt x="1611206" y="40563"/>
                  <a:pt x="1309597" y="38876"/>
                  <a:pt x="1084864" y="18288"/>
                </a:cubicBezTo>
                <a:cubicBezTo>
                  <a:pt x="860131" y="-2300"/>
                  <a:pt x="744496" y="21375"/>
                  <a:pt x="521219" y="18288"/>
                </a:cubicBezTo>
                <a:cubicBezTo>
                  <a:pt x="297943" y="15201"/>
                  <a:pt x="235106" y="-582"/>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6382" y="2706624"/>
            <a:ext cx="6249482" cy="3483864"/>
          </a:xfrm>
        </p:spPr>
        <p:txBody>
          <a:bodyPr>
            <a:normAutofit/>
          </a:bodyPr>
          <a:lstStyle/>
          <a:p>
            <a:pPr>
              <a:lnSpc>
                <a:spcPct val="90000"/>
              </a:lnSpc>
            </a:pPr>
            <a:r>
              <a:rPr lang="en-US" sz="1400" dirty="0">
                <a:latin typeface="Calibri"/>
              </a:rPr>
              <a:t>The technology stack used in Content Sphere Hub is the MERN Stack:
MongoDB: Stores user data, posts, categories, comments, and notifications in a NoSQL schema format allowing flexible document structure.
Express.js: Serves as the backend framework handling API routing, middleware authentication with JWT, and CRUD operations.
React.js: Powers the frontend UI with reusable components, stateful pages using hooks and context, and responsive layouts using Tailwind CSS.
Node.js: Executes the backend server, manages environment configurations, and integrates with third-party libraries like Multer for media uploads.
These technologies together offer a unified JavaScript ecosystem from frontend to backend, reducing cognitive load and increasing development speed.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601" y="762001"/>
            <a:ext cx="5332808" cy="1708242"/>
          </a:xfrm>
        </p:spPr>
        <p:txBody>
          <a:bodyPr anchor="ctr">
            <a:normAutofit/>
          </a:bodyPr>
          <a:lstStyle/>
          <a:p>
            <a:r>
              <a:rPr lang="en-US" sz="4000"/>
              <a:t>Features Overview</a:t>
            </a:r>
          </a:p>
        </p:txBody>
      </p:sp>
      <p:sp>
        <p:nvSpPr>
          <p:cNvPr id="3" name="Content Placeholder 2"/>
          <p:cNvSpPr>
            <a:spLocks noGrp="1"/>
          </p:cNvSpPr>
          <p:nvPr>
            <p:ph idx="1"/>
          </p:nvPr>
        </p:nvSpPr>
        <p:spPr>
          <a:xfrm>
            <a:off x="761601" y="2470244"/>
            <a:ext cx="5332808" cy="3769835"/>
          </a:xfrm>
        </p:spPr>
        <p:txBody>
          <a:bodyPr anchor="ctr">
            <a:normAutofit/>
          </a:bodyPr>
          <a:lstStyle/>
          <a:p>
            <a:pPr marL="0" indent="0">
              <a:lnSpc>
                <a:spcPct val="90000"/>
              </a:lnSpc>
              <a:buNone/>
            </a:pPr>
            <a:r>
              <a:rPr lang="en-US" sz="1300" dirty="0">
                <a:latin typeface="Calibri"/>
              </a:rPr>
              <a:t>Key Features of Content Sphere Hub include:
1. User Authentication: Secure registration and login using JWT with hashed passwords stored in MongoDB.
2. Post Management: Create, Read, Update, Delete posts with title, category, and rich text editor powered by a WYSIWYG input field.
3. Media Uploads: Upload and manage images with backend support via Multer and cloud/local file system.
4. Admin Panel: Admins can manage categories, moderate content, view system-wide analytics, and manage user roles.
5. Comment System: Users can comment on posts, and authors/admins can reply or delete comments.
6. Notification System: In-app notifications alert users about new interactions.
7. Dashboard Analytics: Display of content counts, user activity logs, and post performance metrics.
8. Responsive Design: Layout adapts to mobile, tablet, and desktop views using </a:t>
            </a:r>
            <a:r>
              <a:rPr lang="en-US" sz="1300" dirty="0" err="1">
                <a:latin typeface="Calibri"/>
              </a:rPr>
              <a:t>TailwindCSS</a:t>
            </a:r>
            <a:r>
              <a:rPr lang="en-US" sz="1300" dirty="0">
                <a:latin typeface="Calibri"/>
              </a:rPr>
              <a:t> and Flex/Grid models.</a:t>
            </a:r>
          </a:p>
        </p:txBody>
      </p:sp>
      <p:pic>
        <p:nvPicPr>
          <p:cNvPr id="5" name="Picture 4" descr="Computer script on a screen">
            <a:extLst>
              <a:ext uri="{FF2B5EF4-FFF2-40B4-BE49-F238E27FC236}">
                <a16:creationId xmlns:a16="http://schemas.microsoft.com/office/drawing/2014/main" id="{D0F23596-4342-19CF-1A6C-09D291105E94}"/>
              </a:ext>
            </a:extLst>
          </p:cNvPr>
          <p:cNvPicPr>
            <a:picLocks noChangeAspect="1"/>
          </p:cNvPicPr>
          <p:nvPr/>
        </p:nvPicPr>
        <p:blipFill>
          <a:blip r:embed="rId2"/>
          <a:srcRect l="4202" r="43975" b="-1"/>
          <a:stretch>
            <a:fillRect/>
          </a:stretch>
        </p:blipFill>
        <p:spPr>
          <a:xfrm>
            <a:off x="6856011" y="-10886"/>
            <a:ext cx="5332814"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8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520227"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604" y="350196"/>
            <a:ext cx="4645694" cy="1624520"/>
          </a:xfrm>
        </p:spPr>
        <p:txBody>
          <a:bodyPr anchor="ctr">
            <a:normAutofit/>
          </a:bodyPr>
          <a:lstStyle/>
          <a:p>
            <a:r>
              <a:rPr lang="en-US" sz="4000"/>
              <a:t>User Roles</a:t>
            </a:r>
          </a:p>
        </p:txBody>
      </p:sp>
      <p:sp>
        <p:nvSpPr>
          <p:cNvPr id="3" name="Content Placeholder 2"/>
          <p:cNvSpPr>
            <a:spLocks noGrp="1"/>
          </p:cNvSpPr>
          <p:nvPr>
            <p:ph idx="1"/>
          </p:nvPr>
        </p:nvSpPr>
        <p:spPr>
          <a:xfrm>
            <a:off x="761603" y="2743200"/>
            <a:ext cx="4645695" cy="3613149"/>
          </a:xfrm>
        </p:spPr>
        <p:txBody>
          <a:bodyPr anchor="ctr">
            <a:normAutofit/>
          </a:bodyPr>
          <a:lstStyle/>
          <a:p>
            <a:r>
              <a:rPr lang="en-US" sz="2000" dirty="0"/>
              <a:t>There are two main roles in the system:</a:t>
            </a:r>
          </a:p>
          <a:p>
            <a:r>
              <a:rPr lang="en-US" sz="2000" dirty="0"/>
              <a:t>User: Can register, log in, create/view/edit/delete posts, comment, and view analytics.</a:t>
            </a:r>
          </a:p>
          <a:p>
            <a:r>
              <a:rPr lang="en-US" sz="2000" dirty="0"/>
              <a:t>Admin: Full access to all user and content management functionalities.</a:t>
            </a:r>
          </a:p>
        </p:txBody>
      </p:sp>
      <p:pic>
        <p:nvPicPr>
          <p:cNvPr id="5" name="Picture 4" descr="Person watching empty phone">
            <a:extLst>
              <a:ext uri="{FF2B5EF4-FFF2-40B4-BE49-F238E27FC236}">
                <a16:creationId xmlns:a16="http://schemas.microsoft.com/office/drawing/2014/main" id="{E47E2D61-E44B-70F5-198F-6F62E4C955B2}"/>
              </a:ext>
            </a:extLst>
          </p:cNvPr>
          <p:cNvPicPr>
            <a:picLocks noChangeAspect="1"/>
          </p:cNvPicPr>
          <p:nvPr/>
        </p:nvPicPr>
        <p:blipFill>
          <a:blip r:embed="rId2"/>
          <a:srcRect l="35887" r="4728" b="-2"/>
          <a:stretch>
            <a:fillRect/>
          </a:stretch>
        </p:blipFill>
        <p:spPr>
          <a:xfrm>
            <a:off x="6094412" y="1"/>
            <a:ext cx="6101236"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6382" y="329184"/>
            <a:ext cx="6249482" cy="1783080"/>
          </a:xfrm>
        </p:spPr>
        <p:txBody>
          <a:bodyPr anchor="b">
            <a:normAutofit/>
          </a:bodyPr>
          <a:lstStyle/>
          <a:p>
            <a:r>
              <a:rPr lang="en-US" sz="5300"/>
              <a:t>Home Page</a:t>
            </a:r>
          </a:p>
        </p:txBody>
      </p:sp>
      <p:pic>
        <p:nvPicPr>
          <p:cNvPr id="56" name="Picture 55" descr="Woman peeking out a window">
            <a:extLst>
              <a:ext uri="{FF2B5EF4-FFF2-40B4-BE49-F238E27FC236}">
                <a16:creationId xmlns:a16="http://schemas.microsoft.com/office/drawing/2014/main" id="{D618A513-19A1-1C32-D3C0-8E45F3E003BF}"/>
              </a:ext>
            </a:extLst>
          </p:cNvPr>
          <p:cNvPicPr>
            <a:picLocks noChangeAspect="1"/>
          </p:cNvPicPr>
          <p:nvPr/>
        </p:nvPicPr>
        <p:blipFill>
          <a:blip r:embed="rId2"/>
          <a:srcRect l="40682" r="13998" b="-1"/>
          <a:stretch>
            <a:fillRect/>
          </a:stretch>
        </p:blipFill>
        <p:spPr>
          <a:xfrm>
            <a:off x="20" y="10"/>
            <a:ext cx="4656112"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6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382" y="2374947"/>
            <a:ext cx="4242484" cy="18288"/>
          </a:xfrm>
          <a:custGeom>
            <a:avLst/>
            <a:gdLst>
              <a:gd name="connsiteX0" fmla="*/ 0 w 4242484"/>
              <a:gd name="connsiteY0" fmla="*/ 0 h 18288"/>
              <a:gd name="connsiteX1" fmla="*/ 478795 w 4242484"/>
              <a:gd name="connsiteY1" fmla="*/ 0 h 18288"/>
              <a:gd name="connsiteX2" fmla="*/ 957589 w 4242484"/>
              <a:gd name="connsiteY2" fmla="*/ 0 h 18288"/>
              <a:gd name="connsiteX3" fmla="*/ 1521234 w 4242484"/>
              <a:gd name="connsiteY3" fmla="*/ 0 h 18288"/>
              <a:gd name="connsiteX4" fmla="*/ 2212152 w 4242484"/>
              <a:gd name="connsiteY4" fmla="*/ 0 h 18288"/>
              <a:gd name="connsiteX5" fmla="*/ 2733372 w 4242484"/>
              <a:gd name="connsiteY5" fmla="*/ 0 h 18288"/>
              <a:gd name="connsiteX6" fmla="*/ 3254591 w 4242484"/>
              <a:gd name="connsiteY6" fmla="*/ 0 h 18288"/>
              <a:gd name="connsiteX7" fmla="*/ 4242484 w 4242484"/>
              <a:gd name="connsiteY7" fmla="*/ 0 h 18288"/>
              <a:gd name="connsiteX8" fmla="*/ 4242484 w 4242484"/>
              <a:gd name="connsiteY8" fmla="*/ 18288 h 18288"/>
              <a:gd name="connsiteX9" fmla="*/ 3593990 w 4242484"/>
              <a:gd name="connsiteY9" fmla="*/ 18288 h 18288"/>
              <a:gd name="connsiteX10" fmla="*/ 3072771 w 4242484"/>
              <a:gd name="connsiteY10" fmla="*/ 18288 h 18288"/>
              <a:gd name="connsiteX11" fmla="*/ 2551551 w 4242484"/>
              <a:gd name="connsiteY11" fmla="*/ 18288 h 18288"/>
              <a:gd name="connsiteX12" fmla="*/ 1903057 w 4242484"/>
              <a:gd name="connsiteY12" fmla="*/ 18288 h 18288"/>
              <a:gd name="connsiteX13" fmla="*/ 1212138 w 4242484"/>
              <a:gd name="connsiteY13" fmla="*/ 18288 h 18288"/>
              <a:gd name="connsiteX14" fmla="*/ 733344 w 4242484"/>
              <a:gd name="connsiteY14" fmla="*/ 18288 h 18288"/>
              <a:gd name="connsiteX15" fmla="*/ 0 w 4242484"/>
              <a:gd name="connsiteY15" fmla="*/ 18288 h 18288"/>
              <a:gd name="connsiteX16" fmla="*/ 0 w 4242484"/>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484" h="18288" fill="none" extrusionOk="0">
                <a:moveTo>
                  <a:pt x="0" y="0"/>
                </a:moveTo>
                <a:cubicBezTo>
                  <a:pt x="123417" y="20927"/>
                  <a:pt x="372147" y="-19492"/>
                  <a:pt x="478795" y="0"/>
                </a:cubicBezTo>
                <a:cubicBezTo>
                  <a:pt x="585443" y="19492"/>
                  <a:pt x="788006" y="-8297"/>
                  <a:pt x="957589" y="0"/>
                </a:cubicBezTo>
                <a:cubicBezTo>
                  <a:pt x="1127172" y="8297"/>
                  <a:pt x="1316680" y="3018"/>
                  <a:pt x="1521234" y="0"/>
                </a:cubicBezTo>
                <a:cubicBezTo>
                  <a:pt x="1725788" y="-3018"/>
                  <a:pt x="2003830" y="-25568"/>
                  <a:pt x="2212152" y="0"/>
                </a:cubicBezTo>
                <a:cubicBezTo>
                  <a:pt x="2420474" y="25568"/>
                  <a:pt x="2528236" y="2181"/>
                  <a:pt x="2733372" y="0"/>
                </a:cubicBezTo>
                <a:cubicBezTo>
                  <a:pt x="2938508" y="-2181"/>
                  <a:pt x="3103454" y="-3134"/>
                  <a:pt x="3254591" y="0"/>
                </a:cubicBezTo>
                <a:cubicBezTo>
                  <a:pt x="3405728" y="3134"/>
                  <a:pt x="3756985" y="2417"/>
                  <a:pt x="4242484" y="0"/>
                </a:cubicBezTo>
                <a:cubicBezTo>
                  <a:pt x="4243379" y="8974"/>
                  <a:pt x="4241938" y="9359"/>
                  <a:pt x="4242484" y="18288"/>
                </a:cubicBezTo>
                <a:cubicBezTo>
                  <a:pt x="4003294" y="5362"/>
                  <a:pt x="3772971" y="21549"/>
                  <a:pt x="3593990" y="18288"/>
                </a:cubicBezTo>
                <a:cubicBezTo>
                  <a:pt x="3415009" y="15027"/>
                  <a:pt x="3218189" y="-4243"/>
                  <a:pt x="3072771" y="18288"/>
                </a:cubicBezTo>
                <a:cubicBezTo>
                  <a:pt x="2927353" y="40819"/>
                  <a:pt x="2710514" y="15154"/>
                  <a:pt x="2551551" y="18288"/>
                </a:cubicBezTo>
                <a:cubicBezTo>
                  <a:pt x="2392588" y="21422"/>
                  <a:pt x="2129629" y="9884"/>
                  <a:pt x="1903057" y="18288"/>
                </a:cubicBezTo>
                <a:cubicBezTo>
                  <a:pt x="1676485" y="26692"/>
                  <a:pt x="1431009" y="34308"/>
                  <a:pt x="1212138" y="18288"/>
                </a:cubicBezTo>
                <a:cubicBezTo>
                  <a:pt x="993267" y="2268"/>
                  <a:pt x="831164" y="23987"/>
                  <a:pt x="733344" y="18288"/>
                </a:cubicBezTo>
                <a:cubicBezTo>
                  <a:pt x="635524" y="12589"/>
                  <a:pt x="238764" y="45666"/>
                  <a:pt x="0" y="18288"/>
                </a:cubicBezTo>
                <a:cubicBezTo>
                  <a:pt x="-229" y="14222"/>
                  <a:pt x="509" y="5816"/>
                  <a:pt x="0" y="0"/>
                </a:cubicBezTo>
                <a:close/>
              </a:path>
              <a:path w="4242484" h="18288" stroke="0" extrusionOk="0">
                <a:moveTo>
                  <a:pt x="0" y="0"/>
                </a:moveTo>
                <a:cubicBezTo>
                  <a:pt x="203799" y="5615"/>
                  <a:pt x="347584" y="-12895"/>
                  <a:pt x="521219" y="0"/>
                </a:cubicBezTo>
                <a:cubicBezTo>
                  <a:pt x="694854" y="12895"/>
                  <a:pt x="762064" y="-22543"/>
                  <a:pt x="1000014" y="0"/>
                </a:cubicBezTo>
                <a:cubicBezTo>
                  <a:pt x="1237965" y="22543"/>
                  <a:pt x="1276664" y="-10698"/>
                  <a:pt x="1521234" y="0"/>
                </a:cubicBezTo>
                <a:cubicBezTo>
                  <a:pt x="1765804" y="10698"/>
                  <a:pt x="1978114" y="-17502"/>
                  <a:pt x="2127303" y="0"/>
                </a:cubicBezTo>
                <a:cubicBezTo>
                  <a:pt x="2276492" y="17502"/>
                  <a:pt x="2639824" y="-9700"/>
                  <a:pt x="2775797" y="0"/>
                </a:cubicBezTo>
                <a:cubicBezTo>
                  <a:pt x="2911770" y="9700"/>
                  <a:pt x="3269625" y="19866"/>
                  <a:pt x="3466715" y="0"/>
                </a:cubicBezTo>
                <a:cubicBezTo>
                  <a:pt x="3663805" y="-19866"/>
                  <a:pt x="3941074" y="-1861"/>
                  <a:pt x="4242484" y="0"/>
                </a:cubicBezTo>
                <a:cubicBezTo>
                  <a:pt x="4242029" y="6162"/>
                  <a:pt x="4242387" y="11775"/>
                  <a:pt x="4242484" y="18288"/>
                </a:cubicBezTo>
                <a:cubicBezTo>
                  <a:pt x="3961107" y="-7923"/>
                  <a:pt x="3917020" y="46097"/>
                  <a:pt x="3593990" y="18288"/>
                </a:cubicBezTo>
                <a:cubicBezTo>
                  <a:pt x="3270960" y="-9521"/>
                  <a:pt x="3107051" y="46251"/>
                  <a:pt x="2903071" y="18288"/>
                </a:cubicBezTo>
                <a:cubicBezTo>
                  <a:pt x="2699091" y="-9675"/>
                  <a:pt x="2440454" y="29878"/>
                  <a:pt x="2212152" y="18288"/>
                </a:cubicBezTo>
                <a:cubicBezTo>
                  <a:pt x="1983850" y="6698"/>
                  <a:pt x="1855510" y="-3987"/>
                  <a:pt x="1733358" y="18288"/>
                </a:cubicBezTo>
                <a:cubicBezTo>
                  <a:pt x="1611206" y="40563"/>
                  <a:pt x="1309597" y="38876"/>
                  <a:pt x="1084864" y="18288"/>
                </a:cubicBezTo>
                <a:cubicBezTo>
                  <a:pt x="860131" y="-2300"/>
                  <a:pt x="744496" y="21375"/>
                  <a:pt x="521219" y="18288"/>
                </a:cubicBezTo>
                <a:cubicBezTo>
                  <a:pt x="297943" y="15201"/>
                  <a:pt x="235106" y="-582"/>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6382" y="2655918"/>
            <a:ext cx="6249482" cy="3534570"/>
          </a:xfrm>
        </p:spPr>
        <p:txBody>
          <a:bodyPr>
            <a:normAutofit/>
          </a:bodyPr>
          <a:lstStyle/>
          <a:p>
            <a:pPr>
              <a:lnSpc>
                <a:spcPct val="90000"/>
              </a:lnSpc>
            </a:pPr>
            <a:r>
              <a:rPr lang="en-US" sz="1500" dirty="0">
                <a:latin typeface="Calibri"/>
              </a:rPr>
              <a:t>The home page serves as the main entry point of the CMS. It displays recent posts, a navigation bar, and user account options.</a:t>
            </a:r>
          </a:p>
          <a:p>
            <a:pPr>
              <a:lnSpc>
                <a:spcPct val="90000"/>
              </a:lnSpc>
            </a:pPr>
            <a:endParaRPr lang="en-US" sz="1500" dirty="0">
              <a:latin typeface="Calibri"/>
            </a:endParaRPr>
          </a:p>
          <a:p>
            <a:pPr marL="0" indent="0">
              <a:lnSpc>
                <a:spcPct val="90000"/>
              </a:lnSpc>
              <a:buNone/>
            </a:pPr>
            <a:r>
              <a:rPr lang="en-US" sz="1500" dirty="0">
                <a:latin typeface="Calibri"/>
              </a:rPr>
              <a:t>Key Components:</a:t>
            </a:r>
          </a:p>
          <a:p>
            <a:pPr>
              <a:lnSpc>
                <a:spcPct val="90000"/>
              </a:lnSpc>
            </a:pPr>
            <a:r>
              <a:rPr lang="en-US" sz="1500" dirty="0">
                <a:latin typeface="Calibri"/>
              </a:rPr>
              <a:t>Navbar with links: Home, Login, Register, Create Post, Dashboard (for admin)</a:t>
            </a:r>
          </a:p>
          <a:p>
            <a:pPr>
              <a:lnSpc>
                <a:spcPct val="90000"/>
              </a:lnSpc>
            </a:pPr>
            <a:r>
              <a:rPr lang="en-US" sz="1500" dirty="0">
                <a:latin typeface="Calibri"/>
              </a:rPr>
              <a:t>Post Feed: Recent or featured posts dynamically fetched via API</a:t>
            </a:r>
          </a:p>
          <a:p>
            <a:pPr>
              <a:lnSpc>
                <a:spcPct val="90000"/>
              </a:lnSpc>
            </a:pPr>
            <a:r>
              <a:rPr lang="en-US" sz="1500" dirty="0">
                <a:latin typeface="Calibri"/>
              </a:rPr>
              <a:t>Optional Search &amp; Filter section for categories or keywords</a:t>
            </a:r>
          </a:p>
          <a:p>
            <a:pPr>
              <a:lnSpc>
                <a:spcPct val="90000"/>
              </a:lnSpc>
            </a:pPr>
            <a:r>
              <a:rPr lang="en-US" sz="1500" dirty="0">
                <a:latin typeface="Calibri"/>
              </a:rPr>
              <a:t>Conditional rendering: Based on user authentication state</a:t>
            </a:r>
          </a:p>
          <a:p>
            <a:pPr>
              <a:lnSpc>
                <a:spcPct val="90000"/>
              </a:lnSpc>
            </a:pPr>
            <a:endParaRPr lang="en-US" sz="1500" dirty="0">
              <a:latin typeface="Calibri"/>
            </a:endParaRPr>
          </a:p>
          <a:p>
            <a:pPr>
              <a:lnSpc>
                <a:spcPct val="90000"/>
              </a:lnSpc>
            </a:pPr>
            <a:r>
              <a:rPr lang="en-US" sz="1500" dirty="0">
                <a:latin typeface="Calibri"/>
              </a:rPr>
              <a:t>Technical:</a:t>
            </a:r>
          </a:p>
          <a:p>
            <a:pPr>
              <a:lnSpc>
                <a:spcPct val="90000"/>
              </a:lnSpc>
            </a:pPr>
            <a:r>
              <a:rPr lang="en-US" sz="1500" dirty="0">
                <a:latin typeface="Calibri"/>
              </a:rPr>
              <a:t>React functional components with state hooks</a:t>
            </a:r>
          </a:p>
          <a:p>
            <a:pPr>
              <a:lnSpc>
                <a:spcPct val="90000"/>
              </a:lnSpc>
            </a:pPr>
            <a:r>
              <a:rPr lang="en-US" sz="1500" dirty="0">
                <a:latin typeface="Calibri"/>
              </a:rPr>
              <a:t>Redux or Context API for auth state</a:t>
            </a:r>
          </a:p>
          <a:p>
            <a:pPr>
              <a:lnSpc>
                <a:spcPct val="90000"/>
              </a:lnSpc>
            </a:pPr>
            <a:r>
              <a:rPr lang="en-US" sz="1500" dirty="0">
                <a:latin typeface="Calibri"/>
              </a:rPr>
              <a:t>Axios for data fetching from backend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7"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610" y="1410608"/>
            <a:ext cx="6858000" cy="4036784"/>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611" y="1420745"/>
            <a:ext cx="6857999" cy="4036787"/>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397" y="3588611"/>
            <a:ext cx="2501979" cy="4036789"/>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606" y="969718"/>
            <a:ext cx="3899340"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619" y="1400469"/>
            <a:ext cx="6858003" cy="403678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600" y="586855"/>
            <a:ext cx="3200532" cy="3387497"/>
          </a:xfrm>
        </p:spPr>
        <p:txBody>
          <a:bodyPr anchor="b">
            <a:normAutofit/>
          </a:bodyPr>
          <a:lstStyle/>
          <a:p>
            <a:pPr algn="r"/>
            <a:r>
              <a:rPr lang="en-US" sz="4000">
                <a:solidFill>
                  <a:srgbClr val="FFFFFF"/>
                </a:solidFill>
              </a:rPr>
              <a:t>Login Page</a:t>
            </a:r>
          </a:p>
        </p:txBody>
      </p:sp>
      <p:sp>
        <p:nvSpPr>
          <p:cNvPr id="3" name="Content Placeholder 2"/>
          <p:cNvSpPr>
            <a:spLocks noGrp="1"/>
          </p:cNvSpPr>
          <p:nvPr>
            <p:ph idx="1"/>
          </p:nvPr>
        </p:nvSpPr>
        <p:spPr>
          <a:xfrm>
            <a:off x="4809006" y="649480"/>
            <a:ext cx="6553640" cy="5546047"/>
          </a:xfrm>
        </p:spPr>
        <p:txBody>
          <a:bodyPr anchor="ctr">
            <a:normAutofit/>
          </a:bodyPr>
          <a:lstStyle/>
          <a:p>
            <a:r>
              <a:rPr lang="en-US" sz="2000" dirty="0">
                <a:latin typeface="Calibri"/>
              </a:rPr>
              <a:t>Login Page provides access control for authenticated users.</a:t>
            </a:r>
          </a:p>
          <a:p>
            <a:endParaRPr lang="en-US" sz="2000" dirty="0">
              <a:latin typeface="Calibri"/>
            </a:endParaRPr>
          </a:p>
          <a:p>
            <a:pPr marL="0" indent="0">
              <a:buNone/>
            </a:pPr>
            <a:r>
              <a:rPr lang="en-US" sz="2000" dirty="0">
                <a:latin typeface="Calibri"/>
              </a:rPr>
              <a:t>Key Features:</a:t>
            </a:r>
          </a:p>
          <a:p>
            <a:r>
              <a:rPr lang="en-US" sz="2000" dirty="0">
                <a:latin typeface="Calibri"/>
              </a:rPr>
              <a:t>Email and Password input with frontend validation</a:t>
            </a:r>
          </a:p>
          <a:p>
            <a:r>
              <a:rPr lang="en-US" sz="2000" dirty="0">
                <a:latin typeface="Calibri"/>
              </a:rPr>
              <a:t>Authenticated via JWT tokens</a:t>
            </a:r>
          </a:p>
          <a:p>
            <a:r>
              <a:rPr lang="en-US" sz="2000" dirty="0">
                <a:latin typeface="Calibri"/>
              </a:rPr>
              <a:t>Errors for wrong credentials</a:t>
            </a:r>
          </a:p>
          <a:p>
            <a:r>
              <a:rPr lang="en-US" sz="2000" dirty="0">
                <a:latin typeface="Calibri"/>
              </a:rPr>
              <a:t>Redirects after successful login</a:t>
            </a:r>
          </a:p>
          <a:p>
            <a:endParaRPr lang="en-US" sz="2000" dirty="0">
              <a:latin typeface="Calibri"/>
            </a:endParaRPr>
          </a:p>
          <a:p>
            <a:r>
              <a:rPr lang="en-US" sz="2000" dirty="0">
                <a:latin typeface="Calibri"/>
              </a:rPr>
              <a:t>Technical:</a:t>
            </a:r>
          </a:p>
          <a:p>
            <a:r>
              <a:rPr lang="en-US" sz="2000" dirty="0">
                <a:latin typeface="Calibri"/>
              </a:rPr>
              <a:t>React + Tailwind form UI</a:t>
            </a:r>
          </a:p>
          <a:p>
            <a:r>
              <a:rPr lang="en-US" sz="2000" dirty="0">
                <a:latin typeface="Calibri"/>
              </a:rPr>
              <a:t>POST /</a:t>
            </a:r>
            <a:r>
              <a:rPr lang="en-US" sz="2000" dirty="0" err="1">
                <a:latin typeface="Calibri"/>
              </a:rPr>
              <a:t>api</a:t>
            </a:r>
            <a:r>
              <a:rPr lang="en-US" sz="2000" dirty="0">
                <a:latin typeface="Calibri"/>
              </a:rPr>
              <a:t>/auth/login</a:t>
            </a:r>
          </a:p>
          <a:p>
            <a:r>
              <a:rPr lang="en-US" sz="2000" dirty="0">
                <a:latin typeface="Calibri"/>
              </a:rPr>
              <a:t>Stores JWT in </a:t>
            </a:r>
            <a:r>
              <a:rPr lang="en-US" sz="2000" dirty="0" err="1">
                <a:latin typeface="Calibri"/>
              </a:rPr>
              <a:t>localStorage</a:t>
            </a:r>
            <a:endParaRPr lang="en-US" sz="2000" dirty="0">
              <a:latin typeface="Calibri"/>
            </a:endParaRPr>
          </a:p>
          <a:p>
            <a:r>
              <a:rPr lang="en-US" sz="2000" dirty="0">
                <a:latin typeface="Calibri"/>
              </a:rPr>
              <a:t>Updates user state via Redux/Context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857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66186"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655" y="1153572"/>
            <a:ext cx="3199566" cy="4461163"/>
          </a:xfrm>
        </p:spPr>
        <p:txBody>
          <a:bodyPr>
            <a:normAutofit/>
          </a:bodyPr>
          <a:lstStyle/>
          <a:p>
            <a:r>
              <a:rPr lang="en-US">
                <a:solidFill>
                  <a:srgbClr val="FFFFFF"/>
                </a:solidFill>
              </a:rPr>
              <a:t>Register Page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48435" y="2455479"/>
            <a:ext cx="4082370"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6149" y="591344"/>
            <a:ext cx="6904693" cy="5585619"/>
          </a:xfrm>
        </p:spPr>
        <p:txBody>
          <a:bodyPr anchor="ctr">
            <a:normAutofit/>
          </a:bodyPr>
          <a:lstStyle/>
          <a:p>
            <a:pPr>
              <a:lnSpc>
                <a:spcPct val="90000"/>
              </a:lnSpc>
            </a:pPr>
            <a:r>
              <a:rPr lang="en-US" sz="2200" dirty="0">
                <a:latin typeface="Calibri"/>
              </a:rPr>
              <a:t>Register Page enables new users to join the platform.</a:t>
            </a:r>
          </a:p>
          <a:p>
            <a:pPr>
              <a:lnSpc>
                <a:spcPct val="90000"/>
              </a:lnSpc>
            </a:pPr>
            <a:endParaRPr lang="en-US" sz="2200" dirty="0">
              <a:latin typeface="Calibri"/>
            </a:endParaRPr>
          </a:p>
          <a:p>
            <a:pPr>
              <a:lnSpc>
                <a:spcPct val="90000"/>
              </a:lnSpc>
            </a:pPr>
            <a:r>
              <a:rPr lang="en-US" sz="2200" dirty="0">
                <a:latin typeface="Calibri"/>
              </a:rPr>
              <a:t>Key Features:</a:t>
            </a:r>
          </a:p>
          <a:p>
            <a:pPr>
              <a:lnSpc>
                <a:spcPct val="90000"/>
              </a:lnSpc>
            </a:pPr>
            <a:r>
              <a:rPr lang="en-US" sz="2200" dirty="0">
                <a:latin typeface="Calibri"/>
              </a:rPr>
              <a:t>Input Fields: Full Name, Email, Password</a:t>
            </a:r>
          </a:p>
          <a:p>
            <a:pPr>
              <a:lnSpc>
                <a:spcPct val="90000"/>
              </a:lnSpc>
            </a:pPr>
            <a:r>
              <a:rPr lang="en-US" sz="2200" dirty="0">
                <a:latin typeface="Calibri"/>
              </a:rPr>
              <a:t>Frontend Validation using Regex or Yup</a:t>
            </a:r>
          </a:p>
          <a:p>
            <a:pPr>
              <a:lnSpc>
                <a:spcPct val="90000"/>
              </a:lnSpc>
            </a:pPr>
            <a:r>
              <a:rPr lang="en-US" sz="2200" dirty="0">
                <a:latin typeface="Calibri"/>
              </a:rPr>
              <a:t>Backend check for duplicate users</a:t>
            </a:r>
          </a:p>
          <a:p>
            <a:pPr>
              <a:lnSpc>
                <a:spcPct val="90000"/>
              </a:lnSpc>
            </a:pPr>
            <a:r>
              <a:rPr lang="en-US" sz="2200" dirty="0">
                <a:latin typeface="Calibri"/>
              </a:rPr>
              <a:t>Optional auto-login on register</a:t>
            </a:r>
          </a:p>
          <a:p>
            <a:pPr>
              <a:lnSpc>
                <a:spcPct val="90000"/>
              </a:lnSpc>
            </a:pPr>
            <a:endParaRPr lang="en-US" sz="2200" dirty="0">
              <a:latin typeface="Calibri"/>
            </a:endParaRPr>
          </a:p>
          <a:p>
            <a:pPr>
              <a:lnSpc>
                <a:spcPct val="90000"/>
              </a:lnSpc>
            </a:pPr>
            <a:r>
              <a:rPr lang="en-US" sz="2200" dirty="0">
                <a:latin typeface="Calibri"/>
              </a:rPr>
              <a:t>Technical:</a:t>
            </a:r>
          </a:p>
          <a:p>
            <a:pPr>
              <a:lnSpc>
                <a:spcPct val="90000"/>
              </a:lnSpc>
            </a:pPr>
            <a:r>
              <a:rPr lang="en-US" sz="2200" dirty="0">
                <a:latin typeface="Calibri"/>
              </a:rPr>
              <a:t>POST /</a:t>
            </a:r>
            <a:r>
              <a:rPr lang="en-US" sz="2200" dirty="0" err="1">
                <a:latin typeface="Calibri"/>
              </a:rPr>
              <a:t>api</a:t>
            </a:r>
            <a:r>
              <a:rPr lang="en-US" sz="2200" dirty="0">
                <a:latin typeface="Calibri"/>
              </a:rPr>
              <a:t>/auth/register</a:t>
            </a:r>
          </a:p>
          <a:p>
            <a:pPr>
              <a:lnSpc>
                <a:spcPct val="90000"/>
              </a:lnSpc>
            </a:pPr>
            <a:r>
              <a:rPr lang="en-US" sz="2200" dirty="0">
                <a:latin typeface="Calibri"/>
              </a:rPr>
              <a:t>Password hashed with </a:t>
            </a:r>
            <a:r>
              <a:rPr lang="en-US" sz="2200" dirty="0" err="1">
                <a:latin typeface="Calibri"/>
              </a:rPr>
              <a:t>bcrypt</a:t>
            </a:r>
            <a:endParaRPr lang="en-US" sz="2200" dirty="0">
              <a:latin typeface="Calibri"/>
            </a:endParaRPr>
          </a:p>
          <a:p>
            <a:pPr>
              <a:lnSpc>
                <a:spcPct val="90000"/>
              </a:lnSpc>
            </a:pPr>
            <a:r>
              <a:rPr lang="en-US" sz="2200" dirty="0">
                <a:latin typeface="Calibri"/>
              </a:rPr>
              <a:t>JWT returned and stored</a:t>
            </a:r>
          </a:p>
          <a:p>
            <a:pPr>
              <a:lnSpc>
                <a:spcPct val="90000"/>
              </a:lnSpc>
            </a:pPr>
            <a:r>
              <a:rPr lang="en-US" sz="2200" dirty="0">
                <a:latin typeface="Calibri"/>
              </a:rPr>
              <a:t>Form handled via hooks or </a:t>
            </a:r>
            <a:r>
              <a:rPr lang="en-US" sz="2200" dirty="0" err="1">
                <a:latin typeface="Calibri"/>
              </a:rPr>
              <a:t>Formik</a:t>
            </a:r>
            <a:endParaRPr lang="en-US" sz="2200" dirty="0">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693</TotalTime>
  <Words>911</Words>
  <Application>Microsoft Office PowerPoint</Application>
  <PresentationFormat>Custom</PresentationFormat>
  <Paragraphs>78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Content Sphere Hub</vt:lpstr>
      <vt:lpstr>Introduction</vt:lpstr>
      <vt:lpstr>Project Objectives</vt:lpstr>
      <vt:lpstr>Technology Stack</vt:lpstr>
      <vt:lpstr>Features Overview</vt:lpstr>
      <vt:lpstr>User Roles</vt:lpstr>
      <vt:lpstr>Home Page</vt:lpstr>
      <vt:lpstr>Login Page</vt:lpstr>
      <vt:lpstr>Register Page</vt:lpstr>
      <vt:lpstr>Post Page</vt:lpstr>
      <vt:lpstr>DFD Level 0</vt:lpstr>
      <vt:lpstr>DFD Level 1</vt:lpstr>
      <vt:lpstr>Use Case Diagram</vt:lpstr>
      <vt:lpstr>ER Diagram</vt:lpstr>
      <vt:lpstr>Login Page</vt:lpstr>
      <vt:lpstr>Register Page</vt:lpstr>
      <vt:lpstr>Post Page</vt:lpstr>
      <vt:lpstr>Homepage UI</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Bikash Kushwaha</dc:creator>
  <cp:keywords/>
  <dc:description>generated using python-pptx</dc:description>
  <cp:lastModifiedBy>Bikash Kushwaha</cp:lastModifiedBy>
  <cp:revision>3</cp:revision>
  <dcterms:created xsi:type="dcterms:W3CDTF">2013-01-27T09:14:16Z</dcterms:created>
  <dcterms:modified xsi:type="dcterms:W3CDTF">2025-06-30T18:37:45Z</dcterms:modified>
  <cp:category/>
</cp:coreProperties>
</file>