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jpeg" ContentType="image/jpeg"/>
  <Override PartName="/ppt/media/image11.jpeg" ContentType="image/jpeg"/>
  <Override PartName="/ppt/media/image13.jpeg" ContentType="image/jpeg"/>
  <Override PartName="/ppt/media/image8.jpeg" ContentType="image/jpeg"/>
  <Override PartName="/ppt/media/image10.jpeg" ContentType="image/jpeg"/>
  <Override PartName="/ppt/media/image12.jpeg" ContentType="image/jpeg"/>
  <Override PartName="/ppt/media/image7.jpeg" ContentType="image/jpeg"/>
  <Override PartName="/ppt/media/image20.jpeg" ContentType="image/jpeg"/>
  <Override PartName="/ppt/media/image15.jpeg" ContentType="image/jpeg"/>
  <Override PartName="/ppt/media/image19.jpeg" ContentType="image/jpeg"/>
  <Override PartName="/ppt/media/image1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4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B663C46-45D9-4ECE-B02C-FF6570E6B69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1/22/21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BB16268-96A4-4743-8C1E-D510F8CEC40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hyperlink" Target="http://archive.wired.com/software/coolapps/news/2005/11/69355" TargetMode="External"/><Relationship Id="rId3" Type="http://schemas.openxmlformats.org/officeDocument/2006/relationships/hyperlink" Target="http://archive.wired.com/software/coolapps/news/2005/11/69355" TargetMode="External"/><Relationship Id="rId4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146480" y="3892680"/>
            <a:ext cx="4819320" cy="767880"/>
          </a:xfrm>
          <a:custGeom>
            <a:avLst/>
            <a:gdLst/>
            <a:ahLst/>
            <a:rect l="l" t="t" r="r" b="b"/>
            <a:pathLst>
              <a:path w="4819650" h="768350">
                <a:moveTo>
                  <a:pt x="20027" y="778394"/>
                </a:moveTo>
                <a:lnTo>
                  <a:pt x="4823153" y="778394"/>
                </a:lnTo>
                <a:lnTo>
                  <a:pt x="4823153" y="23337"/>
                </a:lnTo>
                <a:lnTo>
                  <a:pt x="20027" y="23337"/>
                </a:lnTo>
                <a:lnTo>
                  <a:pt x="20027" y="778394"/>
                </a:lnTo>
                <a:close/>
              </a:path>
            </a:pathLst>
          </a:custGeom>
          <a:noFill/>
          <a:ln w="38099">
            <a:solidFill>
              <a:srgbClr val="ffffff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3301920" y="2544480"/>
            <a:ext cx="6412320" cy="49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Software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 Projects</a:t>
            </a:r>
            <a:r>
              <a:rPr b="0" lang="en-US" sz="4200" spc="-20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(IS52018C)</a:t>
            </a: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205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6900" spc="-12" strike="noStrike">
                <a:solidFill>
                  <a:srgbClr val="000000"/>
                </a:solidFill>
                <a:latin typeface="Gill Sans"/>
                <a:ea typeface="Gill Sans"/>
              </a:rPr>
              <a:t>Software</a:t>
            </a:r>
            <a:r>
              <a:rPr b="0" lang="en-US" sz="6900" spc="-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6900" spc="-12" strike="noStrike">
                <a:solidFill>
                  <a:srgbClr val="000000"/>
                </a:solidFill>
                <a:latin typeface="Gill Sans"/>
                <a:ea typeface="Gill Sans"/>
              </a:rPr>
              <a:t>Quality</a:t>
            </a:r>
            <a:endParaRPr b="0" lang="en-GB" sz="6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834840"/>
            <a:ext cx="12960000" cy="80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Quality</a:t>
            </a:r>
            <a:r>
              <a:rPr b="0" lang="en-US" sz="8400" spc="-1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Costs</a:t>
            </a: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604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630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All costs incurred in the pursuit of</a:t>
            </a:r>
            <a:r>
              <a:rPr b="0" lang="en-US" sz="3700" spc="9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quality.</a:t>
            </a:r>
            <a:endParaRPr b="0" lang="en-GB" sz="3700" spc="-1" strike="noStrike"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63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6300" spc="-25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Prevention</a:t>
            </a:r>
            <a:r>
              <a:rPr b="1" lang="en-US" sz="3700" spc="-16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costs,</a:t>
            </a:r>
            <a:r>
              <a:rPr b="0" lang="en-US" sz="3700" spc="-15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e.g.</a:t>
            </a:r>
            <a:r>
              <a:rPr b="0" lang="en-US" sz="3700" spc="-15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planning,</a:t>
            </a:r>
            <a:r>
              <a:rPr b="0" lang="en-US" sz="3700" spc="-15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formal</a:t>
            </a:r>
            <a:r>
              <a:rPr b="0" lang="en-US" sz="3700" spc="-1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reviews, test</a:t>
            </a:r>
            <a:r>
              <a:rPr b="0" lang="en-US" sz="3700" spc="-19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equipment,</a:t>
            </a:r>
            <a:r>
              <a:rPr b="0" lang="en-US" sz="3700" spc="-19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training.</a:t>
            </a:r>
            <a:endParaRPr b="0" lang="en-GB" sz="3700" spc="-1" strike="noStrike">
              <a:latin typeface="Arial"/>
            </a:endParaRPr>
          </a:p>
          <a:p>
            <a:pPr>
              <a:lnSpc>
                <a:spcPct val="81000"/>
              </a:lnSpc>
              <a:tabLst>
                <a:tab algn="l" pos="0"/>
              </a:tabLst>
            </a:pPr>
            <a:r>
              <a:rPr b="0" lang="en-US" sz="63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6300" spc="-1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Appraisal</a:t>
            </a:r>
            <a:r>
              <a:rPr b="1" lang="en-US" sz="3700" spc="-10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costs,</a:t>
            </a:r>
            <a:r>
              <a:rPr b="0" lang="en-US" sz="3700" spc="-9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e.g.</a:t>
            </a:r>
            <a:r>
              <a:rPr b="0" lang="en-US" sz="3700" spc="-9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inspection,</a:t>
            </a:r>
            <a:r>
              <a:rPr b="0" lang="en-US" sz="3700" spc="-10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testing,</a:t>
            </a:r>
            <a:endParaRPr b="0" lang="en-GB" sz="3700" spc="-1" strike="noStrike"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equipment</a:t>
            </a:r>
            <a:r>
              <a:rPr b="0" lang="en-US" sz="3700" spc="-1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maintenance</a:t>
            </a:r>
            <a:endParaRPr b="0" lang="en-GB" sz="3700" spc="-1" strike="noStrike">
              <a:latin typeface="Arial"/>
            </a:endParaRPr>
          </a:p>
          <a:p>
            <a:pPr>
              <a:lnSpc>
                <a:spcPct val="81000"/>
              </a:lnSpc>
              <a:tabLst>
                <a:tab algn="l" pos="0"/>
              </a:tabLst>
            </a:pPr>
            <a:r>
              <a:rPr b="0" lang="en-US" sz="63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6300" spc="-31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Internal</a:t>
            </a:r>
            <a:r>
              <a:rPr b="1" lang="en-US" sz="3700" spc="-19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failure</a:t>
            </a:r>
            <a:r>
              <a:rPr b="1" lang="en-US" sz="3700" spc="-19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costs,</a:t>
            </a:r>
            <a:r>
              <a:rPr b="0" lang="en-US" sz="3700" spc="-18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e.g.</a:t>
            </a:r>
            <a:r>
              <a:rPr b="0" lang="en-US" sz="3700" spc="-18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rework,</a:t>
            </a:r>
            <a:r>
              <a:rPr b="0" lang="en-US" sz="3700" spc="-19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repair,</a:t>
            </a:r>
            <a:endParaRPr b="0" lang="en-GB" sz="3700" spc="-1" strike="noStrike">
              <a:latin typeface="Arial"/>
            </a:endParaRPr>
          </a:p>
          <a:p>
            <a:pPr>
              <a:lnSpc>
                <a:spcPct val="81000"/>
              </a:lnSpc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failure mode</a:t>
            </a:r>
            <a:r>
              <a:rPr b="0" lang="en-US" sz="3700" spc="-1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analysis.</a:t>
            </a:r>
            <a:endParaRPr b="0" lang="en-GB" sz="3700" spc="-1" strike="noStrike"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630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1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External failure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costs, e.g.</a:t>
            </a:r>
            <a:r>
              <a:rPr b="0" lang="en-US" sz="3700" spc="-23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complaint</a:t>
            </a:r>
            <a:endParaRPr b="0" lang="en-GB" sz="3700" spc="-1" strike="noStrike">
              <a:latin typeface="Arial"/>
            </a:endParaRPr>
          </a:p>
          <a:p>
            <a:pPr marL="571680" indent="571680">
              <a:lnSpc>
                <a:spcPct val="95000"/>
              </a:lnSpc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resolution,</a:t>
            </a:r>
            <a:r>
              <a:rPr b="0" lang="en-US" sz="3700" spc="-27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product</a:t>
            </a:r>
            <a:r>
              <a:rPr b="0" lang="en-US" sz="3700" spc="-27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return/replacement,</a:t>
            </a:r>
            <a:r>
              <a:rPr b="0" lang="en-US" sz="3700" spc="-27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help</a:t>
            </a:r>
            <a:r>
              <a:rPr b="0" lang="en-US" sz="3700" spc="-28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line support,</a:t>
            </a:r>
            <a:r>
              <a:rPr b="0" lang="en-US" sz="3700" spc="-20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warranty</a:t>
            </a:r>
            <a:r>
              <a:rPr b="0" lang="en-US" sz="3700" spc="-21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work.</a:t>
            </a:r>
            <a:endParaRPr b="0" lang="en-GB" sz="3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1" descr=""/>
          <p:cNvPicPr/>
          <p:nvPr/>
        </p:nvPicPr>
        <p:blipFill>
          <a:blip r:embed="rId1"/>
          <a:stretch/>
        </p:blipFill>
        <p:spPr>
          <a:xfrm>
            <a:off x="846000" y="2106000"/>
            <a:ext cx="10736280" cy="6682320"/>
          </a:xfrm>
          <a:prstGeom prst="rect">
            <a:avLst/>
          </a:prstGeom>
          <a:ln w="0"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3812400" y="-219240"/>
            <a:ext cx="554760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Cost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 Per</a:t>
            </a:r>
            <a:r>
              <a:rPr b="0" lang="en-US" sz="8400" spc="-22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Fix</a:t>
            </a:r>
            <a:endParaRPr b="0" lang="en-GB" sz="8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0436760" y="3357360"/>
            <a:ext cx="157716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4200" spc="-15" strike="noStrike">
                <a:solidFill>
                  <a:srgbClr val="000000"/>
                </a:solidFill>
                <a:latin typeface="Gill Sans"/>
                <a:ea typeface="Gill Sans"/>
              </a:rPr>
              <a:t>Def</a:t>
            </a:r>
            <a:r>
              <a:rPr b="0" lang="en-US" sz="4200" spc="-7" strike="noStrike">
                <a:solidFill>
                  <a:srgbClr val="000000"/>
                </a:solidFill>
                <a:latin typeface="Gill Sans"/>
                <a:ea typeface="Gill Sans"/>
              </a:rPr>
              <a:t>ect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5247720" y="4485600"/>
            <a:ext cx="7337520" cy="516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4200" spc="-32" strike="noStrike">
                <a:solidFill>
                  <a:srgbClr val="000000"/>
                </a:solidFill>
                <a:latin typeface="Gill Sans"/>
                <a:ea typeface="Gill Sans"/>
              </a:rPr>
              <a:t>Er</a:t>
            </a:r>
            <a:r>
              <a:rPr b="0" lang="en-US" sz="4200" spc="-26" strike="noStrike">
                <a:solidFill>
                  <a:srgbClr val="000000"/>
                </a:solidFill>
                <a:latin typeface="Gill Sans"/>
                <a:ea typeface="Gill Sans"/>
              </a:rPr>
              <a:t>rors</a:t>
            </a: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344"/>
              </a:lnSpc>
            </a:pPr>
            <a:endParaRPr b="0" lang="en-GB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Gill Sans"/>
                <a:ea typeface="Gill Sans"/>
              </a:rPr>
              <a:t>From</a:t>
            </a:r>
            <a:r>
              <a:rPr b="0" lang="en-US" sz="22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Gill Sans"/>
                <a:ea typeface="Gill Sans"/>
              </a:rPr>
              <a:t>Pressman</a:t>
            </a:r>
            <a:r>
              <a:rPr b="0" lang="en-US" sz="22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Gill Sans"/>
                <a:ea typeface="Gill Sans"/>
              </a:rPr>
              <a:t>(2010),</a:t>
            </a:r>
            <a:r>
              <a:rPr b="0" lang="en-US" sz="22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Gill Sans"/>
                <a:ea typeface="Gill Sans"/>
              </a:rPr>
              <a:t>adapted</a:t>
            </a:r>
            <a:r>
              <a:rPr b="0" lang="en-US" sz="22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Gill Sans"/>
                <a:ea typeface="Gill Sans"/>
              </a:rPr>
              <a:t>from</a:t>
            </a:r>
            <a:r>
              <a:rPr b="0" lang="en-US" sz="22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Gill Sans"/>
                <a:ea typeface="Gill Sans"/>
              </a:rPr>
              <a:t>Boehm</a:t>
            </a:r>
            <a:r>
              <a:rPr b="0" lang="en-US" sz="22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Gill Sans"/>
                <a:ea typeface="Gill Sans"/>
              </a:rPr>
              <a:t>&amp;</a:t>
            </a:r>
            <a:r>
              <a:rPr b="0" lang="en-US" sz="22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Gill Sans"/>
                <a:ea typeface="Gill Sans"/>
              </a:rPr>
              <a:t>Basili</a:t>
            </a:r>
            <a:r>
              <a:rPr b="0" lang="en-US" sz="2200" spc="-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Gill Sans"/>
                <a:ea typeface="Gill Sans"/>
              </a:rPr>
              <a:t>(2001).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502560"/>
            <a:ext cx="12960000" cy="79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Errors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 &amp;</a:t>
            </a:r>
            <a:r>
              <a:rPr b="0" lang="en-US" sz="8400" spc="-39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Defects</a:t>
            </a:r>
            <a:endParaRPr b="0" lang="en-GB" sz="8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IBM</a:t>
            </a:r>
            <a:r>
              <a:rPr b="0" lang="en-US" sz="42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Case</a:t>
            </a:r>
            <a:r>
              <a:rPr b="0" lang="en-US" sz="42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Study</a:t>
            </a:r>
            <a:r>
              <a:rPr b="0" lang="en-US" sz="42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by</a:t>
            </a:r>
            <a:r>
              <a:rPr b="0" lang="en-US" sz="42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Kaplan</a:t>
            </a:r>
            <a:r>
              <a:rPr b="0" lang="en-US" sz="42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et</a:t>
            </a:r>
            <a:r>
              <a:rPr b="0" lang="en-US" sz="42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al.</a:t>
            </a:r>
            <a:r>
              <a:rPr b="0" lang="en-US" sz="42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(1995)</a:t>
            </a:r>
            <a:endParaRPr b="0" lang="en-GB" sz="4200" spc="-1" strike="noStrike">
              <a:latin typeface="Arial"/>
            </a:endParaRPr>
          </a:p>
          <a:p>
            <a:pPr>
              <a:lnSpc>
                <a:spcPts val="1865"/>
              </a:lnSpc>
              <a:tabLst>
                <a:tab algn="l" pos="0"/>
              </a:tabLst>
            </a:pPr>
            <a:endParaRPr b="0" lang="en-GB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63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6300" spc="123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System</a:t>
            </a:r>
            <a:r>
              <a:rPr b="0" lang="en-US" sz="3700" spc="7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with</a:t>
            </a:r>
            <a:r>
              <a:rPr b="0" lang="en-US" sz="3700" spc="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200k</a:t>
            </a:r>
            <a:r>
              <a:rPr b="0" lang="en-US" sz="3700" spc="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lines</a:t>
            </a:r>
            <a:r>
              <a:rPr b="0" lang="en-US" sz="3700" spc="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of</a:t>
            </a:r>
            <a:r>
              <a:rPr b="0" lang="en-US" sz="3700" spc="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code</a:t>
            </a:r>
            <a:endParaRPr b="0" lang="en-GB" sz="3700" spc="-1" strike="noStrike"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en-US" sz="63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6300" spc="-1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Prevent</a:t>
            </a:r>
            <a:r>
              <a:rPr b="1" lang="en-US" sz="37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errors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:</a:t>
            </a:r>
            <a:r>
              <a:rPr b="0" lang="en-US" sz="37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Takes</a:t>
            </a:r>
            <a:r>
              <a:rPr b="0" lang="en-US" sz="37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programmer</a:t>
            </a:r>
            <a:r>
              <a:rPr b="0" lang="en-US" sz="37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7053</a:t>
            </a:r>
            <a:endParaRPr b="0" lang="en-GB" sz="3700" spc="-1" strike="noStrike">
              <a:latin typeface="Arial"/>
            </a:endParaRPr>
          </a:p>
          <a:p>
            <a:pPr>
              <a:lnSpc>
                <a:spcPct val="87000"/>
              </a:lnSpc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hours</a:t>
            </a:r>
            <a:r>
              <a:rPr b="0" lang="en-US" sz="37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to</a:t>
            </a:r>
            <a:r>
              <a:rPr b="0" lang="en-US" sz="3700" spc="-8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find</a:t>
            </a:r>
            <a:r>
              <a:rPr b="0" lang="en-US" sz="3700" spc="-8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3112</a:t>
            </a:r>
            <a:r>
              <a:rPr b="0" lang="en-US" sz="3700" spc="-8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errors</a:t>
            </a:r>
            <a:r>
              <a:rPr b="0" lang="en-US" sz="37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at</a:t>
            </a:r>
            <a:r>
              <a:rPr b="0" lang="en-US" sz="3700" spc="-8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$40/hr.</a:t>
            </a:r>
            <a:r>
              <a:rPr b="0" lang="en-US" sz="3700" spc="-8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Total</a:t>
            </a:r>
            <a:r>
              <a:rPr b="0" lang="en-US" sz="3700" spc="-8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cost</a:t>
            </a:r>
            <a:r>
              <a:rPr b="0" lang="en-US" sz="3700" spc="-8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is</a:t>
            </a:r>
            <a:endParaRPr b="0" lang="en-GB" sz="3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$282k</a:t>
            </a:r>
            <a:r>
              <a:rPr b="1" lang="en-US" sz="3700" spc="-29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or</a:t>
            </a:r>
            <a:r>
              <a:rPr b="0" lang="en-US" sz="3700" spc="-28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$91/error.</a:t>
            </a:r>
            <a:endParaRPr b="0" lang="en-GB" sz="37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0" lang="en-US" sz="63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6300" spc="13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Fix</a:t>
            </a:r>
            <a:r>
              <a:rPr b="1" lang="en-US" sz="3700" spc="8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defects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:</a:t>
            </a:r>
            <a:r>
              <a:rPr b="0" lang="en-US" sz="3700" spc="7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Assume</a:t>
            </a:r>
            <a:r>
              <a:rPr b="0" lang="en-US" sz="3700" spc="7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1</a:t>
            </a:r>
            <a:r>
              <a:rPr b="0" lang="en-US" sz="3700" spc="83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in</a:t>
            </a:r>
            <a:r>
              <a:rPr b="0" lang="en-US" sz="3700" spc="7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1000</a:t>
            </a:r>
            <a:r>
              <a:rPr b="0" lang="en-US" sz="3700" spc="7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lines</a:t>
            </a:r>
            <a:r>
              <a:rPr b="0" lang="en-US" sz="3700" spc="7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of</a:t>
            </a:r>
            <a:r>
              <a:rPr b="0" lang="en-US" sz="3700" spc="83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code</a:t>
            </a:r>
            <a:endParaRPr b="0" lang="en-GB" sz="3700" spc="-1" strike="noStrike"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has notable defect, so 200 defects. Costs</a:t>
            </a:r>
            <a:r>
              <a:rPr b="0" lang="en-US" sz="3700" spc="19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IBM</a:t>
            </a:r>
            <a:endParaRPr b="0" lang="en-GB" sz="3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$25k per fix. Total cost is </a:t>
            </a:r>
            <a:r>
              <a:rPr b="1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$5</a:t>
            </a:r>
            <a:r>
              <a:rPr b="1" lang="en-US" sz="3700" spc="-26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million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.</a:t>
            </a:r>
            <a:endParaRPr b="0" lang="en-GB" sz="3700" spc="-1" strike="noStrike">
              <a:latin typeface="Arial"/>
            </a:endParaRPr>
          </a:p>
          <a:p>
            <a:pPr>
              <a:lnSpc>
                <a:spcPts val="615"/>
              </a:lnSpc>
              <a:tabLst>
                <a:tab algn="l" pos="0"/>
              </a:tabLst>
            </a:pPr>
            <a:endParaRPr b="0" lang="en-GB" sz="3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63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6300" spc="8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18</a:t>
            </a:r>
            <a:r>
              <a:rPr b="0" lang="en-US" sz="3700" spc="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times</a:t>
            </a:r>
            <a:r>
              <a:rPr b="0" lang="en-US" sz="3700" spc="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more</a:t>
            </a:r>
            <a:r>
              <a:rPr b="0" lang="en-US" sz="3700" spc="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expensive</a:t>
            </a:r>
            <a:r>
              <a:rPr b="0" lang="en-US" sz="3700" spc="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to</a:t>
            </a:r>
            <a:r>
              <a:rPr b="0" lang="en-US" sz="3700" spc="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fix</a:t>
            </a:r>
            <a:r>
              <a:rPr b="0" lang="en-US" sz="3700" spc="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after</a:t>
            </a:r>
            <a:r>
              <a:rPr b="0" lang="en-US" sz="3700" spc="4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Gill Sans"/>
                <a:ea typeface="Gill Sans"/>
              </a:rPr>
              <a:t>release.</a:t>
            </a:r>
            <a:endParaRPr b="0" lang="en-GB" sz="3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834840"/>
            <a:ext cx="13004640" cy="75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400" spc="-32" strike="noStrike">
                <a:solidFill>
                  <a:srgbClr val="000000"/>
                </a:solidFill>
                <a:latin typeface="Gill Sans"/>
                <a:ea typeface="Gill Sans"/>
              </a:rPr>
              <a:t>Software</a:t>
            </a:r>
            <a:r>
              <a:rPr b="0" lang="en-US" sz="8400" spc="-2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8400" spc="-26" strike="noStrike">
                <a:solidFill>
                  <a:srgbClr val="000000"/>
                </a:solidFill>
                <a:latin typeface="Gill Sans"/>
                <a:ea typeface="Gill Sans"/>
              </a:rPr>
              <a:t>Reviews</a:t>
            </a: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820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Reviews</a:t>
            </a:r>
            <a:r>
              <a:rPr b="0" lang="en-US" sz="4200" spc="-4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act</a:t>
            </a:r>
            <a:r>
              <a:rPr b="0" lang="en-US" sz="42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as</a:t>
            </a:r>
            <a:r>
              <a:rPr b="0" lang="en-US" sz="4200" spc="-4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</a:t>
            </a:r>
            <a:r>
              <a:rPr b="0" lang="en-US" sz="42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filter</a:t>
            </a:r>
            <a:r>
              <a:rPr b="1" lang="en-US" sz="42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during</a:t>
            </a:r>
            <a:r>
              <a:rPr b="0" lang="en-US" sz="42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the</a:t>
            </a:r>
            <a:endParaRPr b="0" lang="en-GB" sz="4200" spc="-1" strike="noStrike">
              <a:latin typeface="Arial"/>
            </a:endParaRPr>
          </a:p>
          <a:p>
            <a:pPr marL="571680" indent="1042560">
              <a:lnSpc>
                <a:spcPct val="95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development</a:t>
            </a:r>
            <a:r>
              <a:rPr b="0" lang="en-US" sz="4200" spc="-22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process:</a:t>
            </a:r>
            <a:r>
              <a:rPr b="0" lang="en-US" sz="4200" spc="-22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repeatedly</a:t>
            </a:r>
            <a:r>
              <a:rPr b="0" lang="en-US" sz="4200" spc="-22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applied</a:t>
            </a:r>
            <a:r>
              <a:rPr b="0" lang="en-US" sz="4200" spc="-22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to </a:t>
            </a:r>
            <a:r>
              <a:rPr b="0" lang="en-US" sz="4200" spc="-32" strike="noStrike">
                <a:solidFill>
                  <a:srgbClr val="000000"/>
                </a:solidFill>
                <a:latin typeface="Gill Sans"/>
                <a:ea typeface="Gill Sans"/>
              </a:rPr>
              <a:t>remove</a:t>
            </a:r>
            <a:r>
              <a:rPr b="0" lang="en-US" sz="4200" spc="-1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26" strike="noStrike">
                <a:solidFill>
                  <a:srgbClr val="000000"/>
                </a:solidFill>
                <a:latin typeface="Gill Sans"/>
                <a:ea typeface="Gill Sans"/>
              </a:rPr>
              <a:t>errors.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86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19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Why</a:t>
            </a:r>
            <a:r>
              <a:rPr b="0" lang="en-US" sz="4200" spc="-11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review</a:t>
            </a:r>
            <a:r>
              <a:rPr b="0" lang="en-US" sz="4200" spc="-11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in</a:t>
            </a:r>
            <a:r>
              <a:rPr b="0" lang="en-US" sz="4200" spc="-11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groups?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84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Everybody makes</a:t>
            </a:r>
            <a:r>
              <a:rPr b="0" lang="en-US" sz="4200" spc="-27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mistakes.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84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Some mistakes are very hard to</a:t>
            </a:r>
            <a:r>
              <a:rPr b="0" lang="en-US" sz="4200" spc="-29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spot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for the person that made</a:t>
            </a:r>
            <a:r>
              <a:rPr b="0" lang="en-US" sz="4200" spc="-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them.</a:t>
            </a:r>
            <a:endParaRPr b="0" lang="en-GB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0" y="834840"/>
            <a:ext cx="12960000" cy="830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400" spc="-32" strike="noStrike">
                <a:solidFill>
                  <a:srgbClr val="000000"/>
                </a:solidFill>
                <a:latin typeface="Gill Sans"/>
                <a:ea typeface="Gill Sans"/>
              </a:rPr>
              <a:t>Software</a:t>
            </a:r>
            <a:r>
              <a:rPr b="0" lang="en-US" sz="8400" spc="-2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8400" spc="-26" strike="noStrike">
                <a:solidFill>
                  <a:srgbClr val="000000"/>
                </a:solidFill>
                <a:latin typeface="Gill Sans"/>
                <a:ea typeface="Gill Sans"/>
              </a:rPr>
              <a:t>Reviews</a:t>
            </a: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630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“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Any</a:t>
            </a:r>
            <a:r>
              <a:rPr b="0" lang="en-US" sz="3300" spc="-4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review</a:t>
            </a:r>
            <a:r>
              <a:rPr b="0" lang="en-US" sz="3300" spc="-4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is</a:t>
            </a:r>
            <a:r>
              <a:rPr b="0" lang="en-US" sz="3300" spc="-4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a</a:t>
            </a:r>
            <a:r>
              <a:rPr b="0" lang="en-US" sz="3300" spc="-4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way</a:t>
            </a:r>
            <a:r>
              <a:rPr b="0" lang="en-US" sz="3300" spc="-4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of</a:t>
            </a:r>
            <a:r>
              <a:rPr b="0" lang="en-US" sz="3300" spc="-4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using</a:t>
            </a:r>
            <a:r>
              <a:rPr b="0" lang="en-US" sz="3300" spc="-4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the</a:t>
            </a:r>
            <a:r>
              <a:rPr b="0" lang="en-US" sz="3300" spc="-4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diversity</a:t>
            </a:r>
            <a:r>
              <a:rPr b="1" lang="en-US" sz="3300" spc="-4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of</a:t>
            </a:r>
            <a:r>
              <a:rPr b="1" lang="en-US" sz="33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a</a:t>
            </a:r>
            <a:endParaRPr b="0" lang="en-GB" sz="3300" spc="-1" strike="noStrike">
              <a:latin typeface="Arial"/>
            </a:endParaRPr>
          </a:p>
          <a:p>
            <a:pPr>
              <a:lnSpc>
                <a:spcPct val="83000"/>
              </a:lnSpc>
              <a:tabLst>
                <a:tab algn="l" pos="0"/>
              </a:tabLst>
            </a:pPr>
            <a:r>
              <a:rPr b="1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group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of people</a:t>
            </a:r>
            <a:r>
              <a:rPr b="0" lang="en-US" sz="33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to:</a:t>
            </a:r>
            <a:endParaRPr b="0" lang="en-GB" sz="3300" spc="-1" strike="noStrike">
              <a:latin typeface="Arial"/>
            </a:endParaRPr>
          </a:p>
          <a:p>
            <a:pPr>
              <a:lnSpc>
                <a:spcPct val="83000"/>
              </a:lnSpc>
              <a:tabLst>
                <a:tab algn="l" pos="0"/>
              </a:tabLst>
            </a:pPr>
            <a:r>
              <a:rPr b="0" lang="en-US" sz="565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5650" spc="9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Point</a:t>
            </a:r>
            <a:r>
              <a:rPr b="0" lang="en-US" sz="3300" spc="58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out</a:t>
            </a:r>
            <a:r>
              <a:rPr b="0" lang="en-US" sz="3300" spc="58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needed</a:t>
            </a:r>
            <a:r>
              <a:rPr b="1" lang="en-US" sz="3300" spc="58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improvements</a:t>
            </a:r>
            <a:r>
              <a:rPr b="1" lang="en-US" sz="3300" spc="63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in</a:t>
            </a:r>
            <a:r>
              <a:rPr b="0" lang="en-US" sz="3300" spc="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the</a:t>
            </a:r>
            <a:r>
              <a:rPr b="0" lang="en-US" sz="3300" spc="58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product</a:t>
            </a:r>
            <a:endParaRPr b="0" lang="en-GB" sz="3300" spc="-1" strike="noStrike">
              <a:latin typeface="Arial"/>
            </a:endParaRPr>
          </a:p>
          <a:p>
            <a:pPr>
              <a:lnSpc>
                <a:spcPct val="83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of a single person or</a:t>
            </a:r>
            <a:r>
              <a:rPr b="0" lang="en-US" sz="3300" spc="-1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team.</a:t>
            </a:r>
            <a:endParaRPr b="0" lang="en-GB" sz="3300" spc="-1" strike="noStrike">
              <a:latin typeface="Arial"/>
            </a:endParaRPr>
          </a:p>
          <a:p>
            <a:pPr>
              <a:lnSpc>
                <a:spcPct val="83000"/>
              </a:lnSpc>
              <a:tabLst>
                <a:tab algn="l" pos="0"/>
              </a:tabLst>
            </a:pPr>
            <a:r>
              <a:rPr b="0" lang="en-US" sz="565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5650" spc="19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Confirm</a:t>
            </a:r>
            <a:r>
              <a:rPr b="0" lang="en-US" sz="3300" spc="11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those</a:t>
            </a:r>
            <a:r>
              <a:rPr b="0" lang="en-US" sz="3300" spc="11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parts</a:t>
            </a:r>
            <a:r>
              <a:rPr b="0" lang="en-US" sz="3300" spc="11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of</a:t>
            </a:r>
            <a:r>
              <a:rPr b="0" lang="en-US" sz="3300" spc="11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a</a:t>
            </a:r>
            <a:r>
              <a:rPr b="0" lang="en-US" sz="3300" spc="11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product</a:t>
            </a:r>
            <a:r>
              <a:rPr b="0" lang="en-US" sz="3300" spc="11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in</a:t>
            </a:r>
            <a:r>
              <a:rPr b="0" lang="en-US" sz="3300" spc="11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which</a:t>
            </a:r>
            <a:endParaRPr b="0" lang="en-GB" sz="3300" spc="-1" strike="noStrike">
              <a:latin typeface="Arial"/>
            </a:endParaRPr>
          </a:p>
          <a:p>
            <a:pPr>
              <a:lnSpc>
                <a:spcPct val="83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improvement is either not desired or not</a:t>
            </a:r>
            <a:r>
              <a:rPr b="0" lang="en-US" sz="3300" spc="-26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needed.</a:t>
            </a:r>
            <a:endParaRPr b="0" lang="en-GB" sz="3300" spc="-1" strike="noStrike">
              <a:latin typeface="Arial"/>
            </a:endParaRPr>
          </a:p>
          <a:p>
            <a:pPr>
              <a:lnSpc>
                <a:spcPct val="83000"/>
              </a:lnSpc>
              <a:tabLst>
                <a:tab algn="l" pos="0"/>
              </a:tabLst>
            </a:pPr>
            <a:r>
              <a:rPr b="0" lang="en-US" sz="565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5650" spc="4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Achieve</a:t>
            </a:r>
            <a:r>
              <a:rPr b="0" lang="en-US" sz="3300" spc="3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technical</a:t>
            </a:r>
            <a:r>
              <a:rPr b="0" lang="en-US" sz="3300" spc="2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work</a:t>
            </a:r>
            <a:r>
              <a:rPr b="0" lang="en-US" sz="3300" spc="3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of</a:t>
            </a:r>
            <a:r>
              <a:rPr b="0" lang="en-US" sz="3300" spc="2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a</a:t>
            </a:r>
            <a:r>
              <a:rPr b="0" lang="en-US" sz="3300" spc="2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more</a:t>
            </a:r>
            <a:r>
              <a:rPr b="0" lang="en-US" sz="3300" spc="3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uniform,</a:t>
            </a:r>
            <a:r>
              <a:rPr b="0" lang="en-US" sz="3300" spc="2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or</a:t>
            </a:r>
            <a:r>
              <a:rPr b="0" lang="en-US" sz="3300" spc="2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at</a:t>
            </a:r>
            <a:endParaRPr b="0" lang="en-GB" sz="3300" spc="-1" strike="noStrike">
              <a:latin typeface="Arial"/>
            </a:endParaRPr>
          </a:p>
          <a:p>
            <a:pPr marL="762120" indent="190440">
              <a:lnSpc>
                <a:spcPct val="95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least</a:t>
            </a:r>
            <a:r>
              <a:rPr b="0" lang="en-US" sz="33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more</a:t>
            </a:r>
            <a:r>
              <a:rPr b="0" lang="en-US" sz="33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predictable,</a:t>
            </a:r>
            <a:r>
              <a:rPr b="0" lang="en-US" sz="33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quality</a:t>
            </a:r>
            <a:r>
              <a:rPr b="0" lang="en-US" sz="33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than</a:t>
            </a:r>
            <a:r>
              <a:rPr b="0" lang="en-US" sz="33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can</a:t>
            </a:r>
            <a:r>
              <a:rPr b="0" lang="en-US" sz="33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be</a:t>
            </a:r>
            <a:r>
              <a:rPr b="0" lang="en-US" sz="3300" spc="-8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achieved </a:t>
            </a:r>
            <a:r>
              <a:rPr b="0" lang="en-US" sz="3300" spc="-35" strike="noStrike">
                <a:solidFill>
                  <a:srgbClr val="000000"/>
                </a:solidFill>
                <a:latin typeface="Gill Sans"/>
                <a:ea typeface="Gill Sans"/>
              </a:rPr>
              <a:t>without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32" strike="noStrike">
                <a:solidFill>
                  <a:srgbClr val="000000"/>
                </a:solidFill>
                <a:latin typeface="Gill Sans"/>
                <a:ea typeface="Gill Sans"/>
              </a:rPr>
              <a:t>reviews.”</a:t>
            </a:r>
            <a:endParaRPr b="0" lang="en-GB" sz="33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33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33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3300" spc="-1" strike="noStrike">
              <a:latin typeface="Arial"/>
            </a:endParaRPr>
          </a:p>
          <a:p>
            <a:pPr>
              <a:lnSpc>
                <a:spcPts val="1514"/>
              </a:lnSpc>
              <a:tabLst>
                <a:tab algn="l" pos="0"/>
              </a:tabLst>
            </a:pPr>
            <a:endParaRPr b="0" lang="en-GB" sz="3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Freeman</a:t>
            </a:r>
            <a:r>
              <a:rPr b="0" lang="en-US" sz="3300" spc="-26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&amp;</a:t>
            </a:r>
            <a:r>
              <a:rPr b="0" lang="en-US" sz="3300" spc="-26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Weinberg</a:t>
            </a:r>
            <a:r>
              <a:rPr b="0" lang="en-US" sz="3300" spc="-27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Gill Sans"/>
              </a:rPr>
              <a:t>(1990)</a:t>
            </a:r>
            <a:endParaRPr b="0" lang="en-GB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8" descr=""/>
          <p:cNvPicPr/>
          <p:nvPr/>
        </p:nvPicPr>
        <p:blipFill>
          <a:blip r:embed="rId1"/>
          <a:stretch/>
        </p:blipFill>
        <p:spPr>
          <a:xfrm>
            <a:off x="160200" y="3314880"/>
            <a:ext cx="12184200" cy="3992400"/>
          </a:xfrm>
          <a:prstGeom prst="rect">
            <a:avLst/>
          </a:prstGeom>
          <a:ln w="0"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1375200" y="915840"/>
            <a:ext cx="10266480" cy="83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Gill Sans"/>
                <a:ea typeface="Gill Sans"/>
              </a:rPr>
              <a:t>Defect</a:t>
            </a:r>
            <a:r>
              <a:rPr b="0" lang="en-US" sz="7300" spc="-1" strike="noStrike">
                <a:solidFill>
                  <a:srgbClr val="000000"/>
                </a:solidFill>
                <a:latin typeface="Gill Sans"/>
                <a:ea typeface="Gill Sans"/>
              </a:rPr>
              <a:t> Amplification</a:t>
            </a:r>
            <a:r>
              <a:rPr b="0" lang="en-US" sz="7300" spc="-59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7300" spc="-1" strike="noStrike">
                <a:solidFill>
                  <a:srgbClr val="000000"/>
                </a:solidFill>
                <a:latin typeface="Gill Sans"/>
                <a:ea typeface="Gill Sans"/>
              </a:rPr>
              <a:t>Model</a:t>
            </a: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300" spc="-1" strike="noStrike">
              <a:latin typeface="Arial"/>
            </a:endParaRPr>
          </a:p>
          <a:p>
            <a:pPr>
              <a:lnSpc>
                <a:spcPts val="1001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Each</a:t>
            </a:r>
            <a:r>
              <a:rPr b="0" lang="en-US" sz="36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development</a:t>
            </a:r>
            <a:r>
              <a:rPr b="0" lang="en-US" sz="36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step</a:t>
            </a:r>
            <a:r>
              <a:rPr b="0" lang="en-US" sz="36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adds</a:t>
            </a:r>
            <a:r>
              <a:rPr b="0" lang="en-US" sz="36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new</a:t>
            </a:r>
            <a:r>
              <a:rPr b="0" lang="en-US" sz="36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errors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and </a:t>
            </a:r>
            <a:r>
              <a:rPr b="1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amplifies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some old</a:t>
            </a:r>
            <a:r>
              <a:rPr b="0" lang="en-US" sz="3600" spc="-1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ones.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30" descr=""/>
          <p:cNvPicPr/>
          <p:nvPr/>
        </p:nvPicPr>
        <p:blipFill>
          <a:blip r:embed="rId1"/>
          <a:stretch/>
        </p:blipFill>
        <p:spPr>
          <a:xfrm>
            <a:off x="1645920" y="3704400"/>
            <a:ext cx="9707400" cy="6362280"/>
          </a:xfrm>
          <a:prstGeom prst="rect">
            <a:avLst/>
          </a:prstGeom>
          <a:ln w="0"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495720" y="0"/>
            <a:ext cx="12339360" cy="102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400" spc="4" strike="noStrike">
                <a:solidFill>
                  <a:srgbClr val="000000"/>
                </a:solidFill>
                <a:latin typeface="Gill Sans"/>
                <a:ea typeface="Gill Sans"/>
              </a:rPr>
              <a:t>Defect</a:t>
            </a:r>
            <a:r>
              <a:rPr b="0" lang="en-US" sz="8400" spc="-84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8400" spc="9" strike="noStrike">
                <a:solidFill>
                  <a:srgbClr val="000000"/>
                </a:solidFill>
                <a:latin typeface="Gill Sans"/>
                <a:ea typeface="Gill Sans"/>
              </a:rPr>
              <a:t>Amplification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(without software</a:t>
            </a:r>
            <a:r>
              <a:rPr b="0" lang="en-US" sz="4200" spc="-31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reviews)</a:t>
            </a: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12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Gill Sans"/>
              </a:rPr>
              <a:t>No errors caught during</a:t>
            </a:r>
            <a:r>
              <a:rPr b="0" lang="en-US" sz="2600" spc="-10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Gill Sans"/>
              </a:rPr>
              <a:t>design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729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Gill Sans"/>
              </a:rPr>
              <a:t>Few errors caught during</a:t>
            </a:r>
            <a:r>
              <a:rPr b="0" lang="en-US" sz="2600" spc="-18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Gill Sans"/>
              </a:rPr>
              <a:t>coding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29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Gill Sans"/>
              </a:rPr>
              <a:t>From Pressman</a:t>
            </a:r>
            <a:r>
              <a:rPr b="0" lang="en-US" sz="2600" spc="-13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Gill Sans"/>
              </a:rPr>
              <a:t>(2010)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2" descr=""/>
          <p:cNvPicPr/>
          <p:nvPr/>
        </p:nvPicPr>
        <p:blipFill>
          <a:blip r:embed="rId1"/>
          <a:stretch/>
        </p:blipFill>
        <p:spPr>
          <a:xfrm>
            <a:off x="1676520" y="3169800"/>
            <a:ext cx="9669600" cy="6385320"/>
          </a:xfrm>
          <a:prstGeom prst="rect">
            <a:avLst/>
          </a:prstGeom>
          <a:ln w="0"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495720" y="322560"/>
            <a:ext cx="12430080" cy="9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(with software</a:t>
            </a:r>
            <a:r>
              <a:rPr b="0" lang="en-US" sz="4200" spc="-31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reviews)</a:t>
            </a: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420"/>
              </a:lnSpc>
              <a:tabLst>
                <a:tab algn="l" pos="0"/>
              </a:tabLst>
            </a:pPr>
            <a:endParaRPr b="0" lang="en-GB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Gill Sans"/>
              </a:rPr>
              <a:t>Reviews catch design</a:t>
            </a:r>
            <a:r>
              <a:rPr b="0" lang="en-US" sz="2600" spc="-18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Gill Sans"/>
              </a:rPr>
              <a:t>errors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426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Gill Sans"/>
              </a:rPr>
              <a:t>More errors caught during</a:t>
            </a:r>
            <a:r>
              <a:rPr b="0" lang="en-US" sz="2600" spc="-1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Gill Sans"/>
              </a:rPr>
              <a:t>coding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ts val="1029"/>
              </a:lnSpc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Gill Sans"/>
              </a:rPr>
              <a:t>From Pressman</a:t>
            </a:r>
            <a:r>
              <a:rPr b="0" lang="en-US" sz="2600" spc="-13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Gill Sans"/>
              </a:rPr>
              <a:t>(2010)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881280"/>
            <a:ext cx="13004640" cy="74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7800" spc="-111" strike="noStrike">
                <a:solidFill>
                  <a:srgbClr val="000000"/>
                </a:solidFill>
                <a:latin typeface="Gill Sans"/>
                <a:ea typeface="Gill Sans"/>
              </a:rPr>
              <a:t>Formal</a:t>
            </a:r>
            <a:r>
              <a:rPr b="0" lang="en-US" sz="7800" spc="-6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7800" spc="-106" strike="noStrike">
                <a:solidFill>
                  <a:srgbClr val="000000"/>
                </a:solidFill>
                <a:latin typeface="Gill Sans"/>
                <a:ea typeface="Gill Sans"/>
              </a:rPr>
              <a:t>Technical</a:t>
            </a:r>
            <a:r>
              <a:rPr b="0" lang="en-US" sz="78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7800" spc="-111" strike="noStrike">
                <a:solidFill>
                  <a:srgbClr val="000000"/>
                </a:solidFill>
                <a:latin typeface="Gill Sans"/>
                <a:ea typeface="Gill Sans"/>
              </a:rPr>
              <a:t>Reviews</a:t>
            </a:r>
            <a:endParaRPr b="0" lang="en-GB" sz="78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8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8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800" spc="-1" strike="noStrike">
              <a:latin typeface="Arial"/>
            </a:endParaRPr>
          </a:p>
          <a:p>
            <a:pPr>
              <a:lnSpc>
                <a:spcPts val="1678"/>
              </a:lnSpc>
            </a:pPr>
            <a:endParaRPr b="0" lang="en-GB" sz="7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665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Conducted by software</a:t>
            </a:r>
            <a:r>
              <a:rPr b="0" lang="en-US" sz="3900" spc="168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engineers</a:t>
            </a:r>
            <a:endParaRPr b="0" lang="en-GB" sz="3900" spc="-1" strike="noStrike">
              <a:latin typeface="Arial"/>
            </a:endParaRPr>
          </a:p>
          <a:p>
            <a:pPr>
              <a:lnSpc>
                <a:spcPct val="84000"/>
              </a:lnSpc>
              <a:tabLst>
                <a:tab algn="l" pos="0"/>
              </a:tabLst>
            </a:pPr>
            <a:r>
              <a:rPr b="0" lang="en-US" sz="665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6650" spc="-9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To</a:t>
            </a:r>
            <a:r>
              <a:rPr b="0" lang="en-US" sz="3900" spc="-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find</a:t>
            </a:r>
            <a:r>
              <a:rPr b="0" lang="en-US" sz="3900" spc="-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errors</a:t>
            </a:r>
            <a:r>
              <a:rPr b="0" lang="en-US" sz="3900" spc="-5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early</a:t>
            </a:r>
            <a:r>
              <a:rPr b="0" lang="en-US" sz="3900" spc="-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on</a:t>
            </a:r>
            <a:r>
              <a:rPr b="0" lang="en-US" sz="3900" spc="-5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so</a:t>
            </a:r>
            <a:r>
              <a:rPr b="0" lang="en-US" sz="3900" spc="-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that</a:t>
            </a:r>
            <a:r>
              <a:rPr b="0" lang="en-US" sz="3900" spc="-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they</a:t>
            </a:r>
            <a:r>
              <a:rPr b="0" lang="en-US" sz="3900" spc="-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don’t</a:t>
            </a:r>
            <a:endParaRPr b="0" lang="en-GB" sz="3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propagate and become</a:t>
            </a:r>
            <a:r>
              <a:rPr b="0" lang="en-US" sz="3900" spc="-15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defects.</a:t>
            </a:r>
            <a:endParaRPr b="0" lang="en-GB" sz="3900" spc="-1" strike="noStrike">
              <a:latin typeface="Arial"/>
            </a:endParaRPr>
          </a:p>
          <a:p>
            <a:pPr>
              <a:lnSpc>
                <a:spcPct val="86000"/>
              </a:lnSpc>
              <a:tabLst>
                <a:tab algn="l" pos="0"/>
              </a:tabLst>
            </a:pPr>
            <a:r>
              <a:rPr b="0" lang="en-US" sz="665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6650" spc="-12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Verify</a:t>
            </a:r>
            <a:r>
              <a:rPr b="0" lang="en-US" sz="39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software</a:t>
            </a:r>
            <a:r>
              <a:rPr b="0" lang="en-US" sz="39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meets</a:t>
            </a:r>
            <a:r>
              <a:rPr b="0" lang="en-US" sz="39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requirements.</a:t>
            </a:r>
            <a:endParaRPr b="0" lang="en-GB" sz="3900" spc="-1" strike="noStrike"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en-US" sz="665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Help manage development</a:t>
            </a:r>
            <a:r>
              <a:rPr b="0" lang="en-US" sz="3900" spc="4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process.</a:t>
            </a:r>
            <a:endParaRPr b="0" lang="en-GB" sz="3900" spc="-1" strike="noStrike"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en-US" sz="665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Allow communication between different</a:t>
            </a:r>
            <a:r>
              <a:rPr b="0" lang="en-US" sz="3900" spc="9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parts</a:t>
            </a:r>
            <a:endParaRPr b="0" lang="en-GB" sz="3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of</a:t>
            </a:r>
            <a:r>
              <a:rPr b="0" lang="en-US" sz="3900" spc="-9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development</a:t>
            </a:r>
            <a:r>
              <a:rPr b="0" lang="en-US" sz="3900" spc="-10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team,</a:t>
            </a:r>
            <a:r>
              <a:rPr b="0" lang="en-US" sz="3900" spc="-10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and</a:t>
            </a:r>
            <a:r>
              <a:rPr b="0" lang="en-US" sz="3900" spc="-10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train</a:t>
            </a:r>
            <a:r>
              <a:rPr b="0" lang="en-US" sz="3900" spc="-10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new</a:t>
            </a:r>
            <a:r>
              <a:rPr b="0" lang="en-US" sz="3900" spc="-10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900" spc="-1" strike="noStrike">
                <a:solidFill>
                  <a:srgbClr val="000000"/>
                </a:solidFill>
                <a:latin typeface="Gill Sans"/>
                <a:ea typeface="Gill Sans"/>
              </a:rPr>
              <a:t>members.</a:t>
            </a:r>
            <a:endParaRPr b="0" lang="en-GB" sz="3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537120"/>
            <a:ext cx="12960000" cy="83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60" strike="noStrike">
                <a:solidFill>
                  <a:srgbClr val="000000"/>
                </a:solidFill>
                <a:latin typeface="Gill Sans"/>
                <a:ea typeface="Gill Sans"/>
              </a:rPr>
              <a:t>Formal</a:t>
            </a:r>
            <a:r>
              <a:rPr b="0" lang="en-US" sz="4200" spc="-4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55" strike="noStrike">
                <a:solidFill>
                  <a:srgbClr val="000000"/>
                </a:solidFill>
                <a:latin typeface="Gill Sans"/>
                <a:ea typeface="Gill Sans"/>
              </a:rPr>
              <a:t>Technical</a:t>
            </a:r>
            <a:r>
              <a:rPr b="0" lang="en-US" sz="4200" spc="-4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60" strike="noStrike">
                <a:solidFill>
                  <a:srgbClr val="000000"/>
                </a:solidFill>
                <a:latin typeface="Gill Sans"/>
                <a:ea typeface="Gill Sans"/>
              </a:rPr>
              <a:t>Reviews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400" spc="-66" strike="noStrike">
                <a:solidFill>
                  <a:srgbClr val="000000"/>
                </a:solidFill>
                <a:latin typeface="Gill Sans"/>
                <a:ea typeface="Gill Sans"/>
              </a:rPr>
              <a:t>W</a:t>
            </a:r>
            <a:r>
              <a:rPr b="0" lang="en-US" sz="8400" spc="-60" strike="noStrike">
                <a:solidFill>
                  <a:srgbClr val="000000"/>
                </a:solidFill>
                <a:latin typeface="Gill Sans"/>
                <a:ea typeface="Gill Sans"/>
              </a:rPr>
              <a:t>alkthroughs</a:t>
            </a:r>
            <a:endParaRPr b="0" lang="en-GB" sz="8400" spc="-1" strike="noStrike">
              <a:latin typeface="Arial"/>
            </a:endParaRPr>
          </a:p>
          <a:p>
            <a:pPr>
              <a:lnSpc>
                <a:spcPts val="77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11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Walkthrough</a:t>
            </a:r>
            <a:r>
              <a:rPr b="0" lang="en-US" sz="4200" spc="-6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reviews</a:t>
            </a:r>
            <a:r>
              <a:rPr b="0" lang="en-US" sz="42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focus</a:t>
            </a:r>
            <a:r>
              <a:rPr b="0" lang="en-US" sz="4200" spc="-6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on</a:t>
            </a:r>
            <a:r>
              <a:rPr b="0" lang="en-US" sz="42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specific</a:t>
            </a:r>
            <a:r>
              <a:rPr b="0" lang="en-US" sz="42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part of</a:t>
            </a:r>
            <a:r>
              <a:rPr b="0" lang="en-US" sz="4200" spc="-16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overall</a:t>
            </a:r>
            <a:r>
              <a:rPr b="0" lang="en-US" sz="4200" spc="-17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software,</a:t>
            </a:r>
            <a:r>
              <a:rPr b="0" lang="en-US" sz="4200" spc="-17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</a:t>
            </a:r>
            <a:r>
              <a:rPr b="0" lang="en-US" sz="4200" spc="-17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work</a:t>
            </a:r>
            <a:r>
              <a:rPr b="1" lang="en-US" sz="4200" spc="-18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product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83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14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Could</a:t>
            </a:r>
            <a:r>
              <a:rPr b="0" lang="en-US" sz="4200" spc="-8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be</a:t>
            </a:r>
            <a:r>
              <a:rPr b="0" lang="en-US" sz="4200" spc="-8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</a:t>
            </a:r>
            <a:r>
              <a:rPr b="0" lang="en-US" sz="4200" spc="-8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subset</a:t>
            </a:r>
            <a:r>
              <a:rPr b="0" lang="en-US" sz="42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of</a:t>
            </a:r>
            <a:r>
              <a:rPr b="0" lang="en-US" sz="4200" spc="-8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requirements,</a:t>
            </a:r>
            <a:r>
              <a:rPr b="0" lang="en-US" sz="4200" spc="-9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design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or source code for a component</a:t>
            </a:r>
            <a:r>
              <a:rPr b="0" lang="en-US" sz="42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etc.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83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22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3-5</a:t>
            </a:r>
            <a:r>
              <a:rPr b="0" lang="en-US" sz="4200" spc="-13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reviewers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84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28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Prepare</a:t>
            </a:r>
            <a:r>
              <a:rPr b="0" lang="en-US" sz="4200" spc="-16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in</a:t>
            </a:r>
            <a:r>
              <a:rPr b="0" lang="en-US" sz="4200" spc="-16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advance:</a:t>
            </a:r>
            <a:r>
              <a:rPr b="0" lang="en-US" sz="4200" spc="-16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each</a:t>
            </a:r>
            <a:r>
              <a:rPr b="0" lang="en-US" sz="4200" spc="-17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reviewer</a:t>
            </a:r>
            <a:endParaRPr b="0" lang="en-GB" sz="4200" spc="-1" strike="noStrike">
              <a:latin typeface="Arial"/>
            </a:endParaRPr>
          </a:p>
          <a:p>
            <a:pPr marL="571680" indent="571680">
              <a:lnSpc>
                <a:spcPct val="95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familiarises themselves with the</a:t>
            </a:r>
            <a:r>
              <a:rPr b="0" lang="en-US" sz="4200" spc="-22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work product,</a:t>
            </a:r>
            <a:r>
              <a:rPr b="0" lang="en-US" sz="4200" spc="-20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makes</a:t>
            </a:r>
            <a:r>
              <a:rPr b="0" lang="en-US" sz="4200" spc="-20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notes</a:t>
            </a:r>
            <a:r>
              <a:rPr b="0" lang="en-US" sz="4200" spc="-20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on</a:t>
            </a:r>
            <a:r>
              <a:rPr b="0" lang="en-US" sz="4200" spc="-21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errors.</a:t>
            </a:r>
            <a:endParaRPr b="0" lang="en-GB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892160" y="42840"/>
            <a:ext cx="9896400" cy="9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400" spc="-12" strike="noStrike">
                <a:solidFill>
                  <a:srgbClr val="000000"/>
                </a:solidFill>
                <a:latin typeface="Gill Sans"/>
                <a:ea typeface="Gill Sans"/>
              </a:rPr>
              <a:t>Software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8400" spc="-15" strike="noStrike">
                <a:solidFill>
                  <a:srgbClr val="000000"/>
                </a:solidFill>
                <a:latin typeface="Gill Sans"/>
                <a:ea typeface="Gill Sans"/>
              </a:rPr>
              <a:t>Quality</a:t>
            </a: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349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ct val="97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“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Conformance to explicitly stated</a:t>
            </a:r>
            <a:r>
              <a:rPr b="0" lang="en-US" sz="4200" spc="-14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functional and</a:t>
            </a:r>
            <a:r>
              <a:rPr b="0" lang="en-US" sz="4200" spc="-22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performance</a:t>
            </a:r>
            <a:r>
              <a:rPr b="0" lang="en-US" sz="4200" spc="-22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requirements,</a:t>
            </a:r>
            <a:r>
              <a:rPr b="0" lang="en-US" sz="4200" spc="-22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explicitly documented</a:t>
            </a:r>
            <a:r>
              <a:rPr b="0" lang="en-US" sz="4200" spc="-15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standards,</a:t>
            </a:r>
            <a:r>
              <a:rPr b="0" lang="en-US" sz="4200" spc="-1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and</a:t>
            </a:r>
            <a:r>
              <a:rPr b="0" lang="en-US" sz="4200" spc="-1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implicit characteristics that are expected of</a:t>
            </a:r>
            <a:r>
              <a:rPr b="0" lang="en-US" sz="42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all professionally</a:t>
            </a:r>
            <a:r>
              <a:rPr b="0" lang="en-US" sz="4200" spc="-21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developed</a:t>
            </a:r>
            <a:r>
              <a:rPr b="0" lang="en-US" sz="4200" spc="-22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software”</a:t>
            </a: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4200" spc="-1" strike="noStrike">
              <a:latin typeface="Arial"/>
            </a:endParaRPr>
          </a:p>
          <a:p>
            <a:pPr>
              <a:lnSpc>
                <a:spcPts val="1264"/>
              </a:lnSpc>
              <a:tabLst>
                <a:tab algn="l" pos="0"/>
              </a:tabLst>
            </a:pPr>
            <a:endParaRPr b="0" lang="en-GB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Pressman &amp; Ince</a:t>
            </a:r>
            <a:r>
              <a:rPr b="0" lang="en-US" sz="4200" spc="-10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(2010)</a:t>
            </a:r>
            <a:endParaRPr b="0" lang="en-GB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537120"/>
            <a:ext cx="13004640" cy="82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60" strike="noStrike">
                <a:solidFill>
                  <a:srgbClr val="000000"/>
                </a:solidFill>
                <a:latin typeface="Gill Sans"/>
                <a:ea typeface="Gill Sans"/>
              </a:rPr>
              <a:t>Formal</a:t>
            </a:r>
            <a:r>
              <a:rPr b="0" lang="en-US" sz="4200" spc="-4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55" strike="noStrike">
                <a:solidFill>
                  <a:srgbClr val="000000"/>
                </a:solidFill>
                <a:latin typeface="Gill Sans"/>
                <a:ea typeface="Gill Sans"/>
              </a:rPr>
              <a:t>Technical</a:t>
            </a:r>
            <a:r>
              <a:rPr b="0" lang="en-US" sz="4200" spc="-4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60" strike="noStrike">
                <a:solidFill>
                  <a:srgbClr val="000000"/>
                </a:solidFill>
                <a:latin typeface="Gill Sans"/>
                <a:ea typeface="Gill Sans"/>
              </a:rPr>
              <a:t>Reviews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400" spc="-66" strike="noStrike">
                <a:solidFill>
                  <a:srgbClr val="000000"/>
                </a:solidFill>
                <a:latin typeface="Gill Sans"/>
                <a:ea typeface="Gill Sans"/>
              </a:rPr>
              <a:t>W</a:t>
            </a:r>
            <a:r>
              <a:rPr b="0" lang="en-US" sz="8400" spc="-60" strike="noStrike">
                <a:solidFill>
                  <a:srgbClr val="000000"/>
                </a:solidFill>
                <a:latin typeface="Gill Sans"/>
                <a:ea typeface="Gill Sans"/>
              </a:rPr>
              <a:t>alkthroughs</a:t>
            </a: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6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615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The producer walks through the work product</a:t>
            </a:r>
            <a:r>
              <a:rPr b="0" lang="en-US" sz="3600" spc="20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they created</a:t>
            </a:r>
            <a:r>
              <a:rPr b="0" lang="en-US" sz="3600" spc="-6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(e.g.</a:t>
            </a:r>
            <a:r>
              <a:rPr b="0" lang="en-US" sz="36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line</a:t>
            </a:r>
            <a:r>
              <a:rPr b="0" lang="en-US" sz="3600" spc="-6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by</a:t>
            </a:r>
            <a:r>
              <a:rPr b="0" lang="en-US" sz="36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line</a:t>
            </a:r>
            <a:r>
              <a:rPr b="0" lang="en-US" sz="3600" spc="-6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of</a:t>
            </a:r>
            <a:r>
              <a:rPr b="0" lang="en-US" sz="36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code).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82000"/>
              </a:lnSpc>
              <a:tabLst>
                <a:tab algn="l" pos="0"/>
              </a:tabLst>
            </a:pPr>
            <a:r>
              <a:rPr b="0" lang="en-US" sz="615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6150" spc="6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Reviewers</a:t>
            </a:r>
            <a:r>
              <a:rPr b="0" lang="en-US" sz="3600" spc="38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raise</a:t>
            </a:r>
            <a:r>
              <a:rPr b="0" lang="en-US" sz="3600" spc="38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their</a:t>
            </a:r>
            <a:r>
              <a:rPr b="0" lang="en-US" sz="3600" spc="38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issues</a:t>
            </a:r>
            <a:r>
              <a:rPr b="0" lang="en-US" sz="3600" spc="38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at</a:t>
            </a:r>
            <a:r>
              <a:rPr b="0" lang="en-US" sz="3600" spc="38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each</a:t>
            </a:r>
            <a:r>
              <a:rPr b="0" lang="en-US" sz="3600" spc="43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step.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82000"/>
              </a:lnSpc>
              <a:tabLst>
                <a:tab algn="l" pos="0"/>
              </a:tabLst>
            </a:pPr>
            <a:r>
              <a:rPr b="0" lang="en-US" sz="615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6150" spc="-9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One</a:t>
            </a:r>
            <a:r>
              <a:rPr b="0" lang="en-US" sz="3600" spc="-5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reviewer</a:t>
            </a:r>
            <a:r>
              <a:rPr b="0" lang="en-US" sz="3600" spc="-5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acts</a:t>
            </a:r>
            <a:r>
              <a:rPr b="0" lang="en-US" sz="3600" spc="-5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as</a:t>
            </a:r>
            <a:r>
              <a:rPr b="0" lang="en-US" sz="3600" spc="-5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a</a:t>
            </a:r>
            <a:r>
              <a:rPr b="0" lang="en-US" sz="3600" spc="-5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recorder,</a:t>
            </a:r>
            <a:r>
              <a:rPr b="0" lang="en-US" sz="3600" spc="-5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noting</a:t>
            </a:r>
            <a:r>
              <a:rPr b="0" lang="en-US" sz="3600" spc="-5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down</a:t>
            </a:r>
            <a:r>
              <a:rPr b="0" lang="en-US" sz="3600" spc="-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each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82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valid</a:t>
            </a:r>
            <a:r>
              <a:rPr b="0" lang="en-US" sz="3600" spc="-10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error</a:t>
            </a:r>
            <a:r>
              <a:rPr b="0" lang="en-US" sz="3600" spc="-10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when</a:t>
            </a:r>
            <a:r>
              <a:rPr b="0" lang="en-US" sz="3600" spc="-10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discovered.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82000"/>
              </a:lnSpc>
              <a:tabLst>
                <a:tab algn="l" pos="0"/>
              </a:tabLst>
            </a:pPr>
            <a:r>
              <a:rPr b="0" lang="en-US" sz="615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6150" spc="-12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Finally,</a:t>
            </a:r>
            <a:r>
              <a:rPr b="0" lang="en-US" sz="36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reviewers</a:t>
            </a:r>
            <a:r>
              <a:rPr b="0" lang="en-US" sz="36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decide</a:t>
            </a:r>
            <a:r>
              <a:rPr b="0" lang="en-US" sz="36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outcome: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1.</a:t>
            </a:r>
            <a:r>
              <a:rPr b="0" lang="en-US" sz="3600" spc="26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Accept</a:t>
            </a:r>
            <a:r>
              <a:rPr b="0" lang="en-US" sz="3600" spc="26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without</a:t>
            </a:r>
            <a:r>
              <a:rPr b="0" lang="en-US" sz="3600" spc="26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further</a:t>
            </a:r>
            <a:r>
              <a:rPr b="0" lang="en-US" sz="3600" spc="26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modifications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9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2.</a:t>
            </a:r>
            <a:r>
              <a:rPr b="0" lang="en-US" sz="3600" spc="4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Reject</a:t>
            </a:r>
            <a:r>
              <a:rPr b="0" lang="en-US" sz="3600" spc="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due</a:t>
            </a:r>
            <a:r>
              <a:rPr b="0" lang="en-US" sz="3600" spc="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to</a:t>
            </a:r>
            <a:r>
              <a:rPr b="0" lang="en-US" sz="3600" spc="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severe</a:t>
            </a:r>
            <a:r>
              <a:rPr b="0" lang="en-US" sz="3600" spc="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errors</a:t>
            </a:r>
            <a:r>
              <a:rPr b="0" lang="en-US" sz="3600" spc="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(fix</a:t>
            </a:r>
            <a:r>
              <a:rPr b="0" lang="en-US" sz="3600" spc="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then</a:t>
            </a:r>
            <a:r>
              <a:rPr b="0" lang="en-US" sz="3600" spc="4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rereview)</a:t>
            </a:r>
            <a:endParaRPr b="0" lang="en-GB" sz="3600" spc="-1" strike="noStrike">
              <a:latin typeface="Arial"/>
            </a:endParaRPr>
          </a:p>
          <a:p>
            <a:pPr>
              <a:lnSpc>
                <a:spcPts val="975"/>
              </a:lnSpc>
              <a:tabLst>
                <a:tab algn="l" pos="0"/>
              </a:tabLst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3.</a:t>
            </a:r>
            <a:r>
              <a:rPr b="0" lang="en-US" sz="3600" spc="11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Provisionally</a:t>
            </a:r>
            <a:r>
              <a:rPr b="0" lang="en-US" sz="3600" spc="11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accept</a:t>
            </a:r>
            <a:r>
              <a:rPr b="0" lang="en-US" sz="3600" spc="11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minor</a:t>
            </a:r>
            <a:r>
              <a:rPr b="0" lang="en-US" sz="3600" spc="11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errors</a:t>
            </a:r>
            <a:r>
              <a:rPr b="0" lang="en-US" sz="3600" spc="123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(just</a:t>
            </a:r>
            <a:r>
              <a:rPr b="0" lang="en-US" sz="3600" spc="11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fix)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537120"/>
            <a:ext cx="12960000" cy="76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60" strike="noStrike">
                <a:solidFill>
                  <a:srgbClr val="000000"/>
                </a:solidFill>
                <a:latin typeface="Gill Sans"/>
                <a:ea typeface="Gill Sans"/>
              </a:rPr>
              <a:t>Formal</a:t>
            </a:r>
            <a:r>
              <a:rPr b="0" lang="en-US" sz="4200" spc="-4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55" strike="noStrike">
                <a:solidFill>
                  <a:srgbClr val="000000"/>
                </a:solidFill>
                <a:latin typeface="Gill Sans"/>
                <a:ea typeface="Gill Sans"/>
              </a:rPr>
              <a:t>Technical</a:t>
            </a:r>
            <a:r>
              <a:rPr b="0" lang="en-US" sz="4200" spc="-4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60" strike="noStrike">
                <a:solidFill>
                  <a:srgbClr val="000000"/>
                </a:solidFill>
                <a:latin typeface="Gill Sans"/>
                <a:ea typeface="Gill Sans"/>
              </a:rPr>
              <a:t>Reviews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400" spc="-66" strike="noStrike">
                <a:solidFill>
                  <a:srgbClr val="000000"/>
                </a:solidFill>
                <a:latin typeface="Gill Sans"/>
                <a:ea typeface="Gill Sans"/>
              </a:rPr>
              <a:t>W</a:t>
            </a:r>
            <a:r>
              <a:rPr b="0" lang="en-US" sz="8400" spc="-60" strike="noStrike">
                <a:solidFill>
                  <a:srgbClr val="000000"/>
                </a:solidFill>
                <a:latin typeface="Gill Sans"/>
                <a:ea typeface="Gill Sans"/>
              </a:rPr>
              <a:t>alkthroughs</a:t>
            </a: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585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 </a:t>
            </a:r>
            <a:r>
              <a:rPr b="0" i="1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review leader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needs</a:t>
            </a:r>
            <a:r>
              <a:rPr b="0" lang="en-US" sz="4200" spc="-34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to...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83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20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Chair</a:t>
            </a:r>
            <a:r>
              <a:rPr b="0" lang="en-US" sz="4200" spc="-1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meeting:</a:t>
            </a:r>
            <a:r>
              <a:rPr b="0" lang="en-US" sz="4200" spc="-12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set</a:t>
            </a:r>
            <a:r>
              <a:rPr b="0" lang="en-US" sz="4200" spc="-12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agenda,</a:t>
            </a:r>
            <a:r>
              <a:rPr b="0" lang="en-US" sz="4200" spc="-12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limit</a:t>
            </a:r>
            <a:r>
              <a:rPr b="0" lang="en-US" sz="4200" spc="-13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debate,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99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avoid</a:t>
            </a:r>
            <a:r>
              <a:rPr b="0" lang="en-US" sz="4200" spc="-17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drift,</a:t>
            </a:r>
            <a:r>
              <a:rPr b="0" lang="en-US" sz="4200" spc="-17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finalise</a:t>
            </a:r>
            <a:r>
              <a:rPr b="0" lang="en-US" sz="4200" spc="-18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decisions/actions.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83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17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Produce</a:t>
            </a:r>
            <a:r>
              <a:rPr b="0" lang="en-US" sz="4200" spc="-10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an</a:t>
            </a:r>
            <a:r>
              <a:rPr b="0" lang="en-US" sz="4200" spc="-10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issue</a:t>
            </a:r>
            <a:r>
              <a:rPr b="0" lang="en-US" sz="4200" spc="-10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list:</a:t>
            </a:r>
            <a:r>
              <a:rPr b="0" lang="en-US" sz="4200" spc="-10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errors</a:t>
            </a:r>
            <a:r>
              <a:rPr b="0" lang="en-US" sz="4200" spc="-10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found</a:t>
            </a:r>
            <a:r>
              <a:rPr b="0" lang="en-US" sz="4200" spc="-10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and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</a:tabLst>
            </a:pPr>
            <a:r>
              <a:rPr b="0" lang="en-US" sz="4200" spc="-12" strike="noStrike">
                <a:solidFill>
                  <a:srgbClr val="000000"/>
                </a:solidFill>
                <a:latin typeface="Gill Sans"/>
                <a:ea typeface="Gill Sans"/>
              </a:rPr>
              <a:t>actions</a:t>
            </a:r>
            <a:r>
              <a:rPr b="0" lang="en-US" sz="4200" spc="-1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2" strike="noStrike">
                <a:solidFill>
                  <a:srgbClr val="000000"/>
                </a:solidFill>
                <a:latin typeface="Gill Sans"/>
                <a:ea typeface="Gill Sans"/>
              </a:rPr>
              <a:t>required.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20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Review</a:t>
            </a:r>
            <a:r>
              <a:rPr b="0" lang="en-US" sz="4200" spc="-12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the</a:t>
            </a:r>
            <a:r>
              <a:rPr b="0" lang="en-US" sz="4200" spc="-1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product</a:t>
            </a:r>
            <a:r>
              <a:rPr b="0" lang="en-US" sz="4200" spc="-12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not</a:t>
            </a:r>
            <a:r>
              <a:rPr b="0" lang="en-US" sz="4200" spc="-12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the</a:t>
            </a:r>
            <a:r>
              <a:rPr b="0" lang="en-US" sz="4200" spc="-13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producer.</a:t>
            </a:r>
            <a:endParaRPr b="0" lang="en-GB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34840"/>
            <a:ext cx="12960000" cy="76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Statistical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 Software</a:t>
            </a:r>
            <a:r>
              <a:rPr b="0" lang="en-US" sz="8400" spc="-18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QA</a:t>
            </a: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729"/>
              </a:lnSpc>
            </a:pPr>
            <a:endParaRPr b="0" lang="en-GB" sz="8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685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6850" spc="-1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May</a:t>
            </a:r>
            <a:r>
              <a:rPr b="0" lang="en-US" sz="40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not</a:t>
            </a:r>
            <a:r>
              <a:rPr b="0" lang="en-US" sz="40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have</a:t>
            </a:r>
            <a:r>
              <a:rPr b="0" lang="en-US" sz="40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resources</a:t>
            </a:r>
            <a:r>
              <a:rPr b="0" lang="en-US" sz="40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to</a:t>
            </a:r>
            <a:r>
              <a:rPr b="0" lang="en-US" sz="40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correct</a:t>
            </a:r>
            <a:r>
              <a:rPr b="0" lang="en-US" sz="40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all</a:t>
            </a:r>
            <a:r>
              <a:rPr b="0" lang="en-US" sz="40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errors.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83000"/>
              </a:lnSpc>
              <a:tabLst>
                <a:tab algn="l" pos="0"/>
              </a:tabLst>
            </a:pPr>
            <a:r>
              <a:rPr b="0" lang="en-US" sz="685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Categorising errors according to</a:t>
            </a:r>
            <a:r>
              <a:rPr b="0" lang="en-US" sz="4000" spc="-8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their</a:t>
            </a:r>
            <a:endParaRPr b="0" lang="en-GB" sz="4000" spc="-1" strike="noStrike">
              <a:latin typeface="Arial"/>
            </a:endParaRPr>
          </a:p>
          <a:p>
            <a:pPr marL="737640" indent="166320">
              <a:lnSpc>
                <a:spcPct val="95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underlying causes provides statistical data</a:t>
            </a:r>
            <a:r>
              <a:rPr b="0" lang="en-US" sz="4000" spc="-23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to manage </a:t>
            </a:r>
            <a:r>
              <a:rPr b="0" lang="en-US" sz="4000" spc="-7" strike="noStrike">
                <a:solidFill>
                  <a:srgbClr val="000000"/>
                </a:solidFill>
                <a:latin typeface="Gill Sans"/>
                <a:ea typeface="Gill Sans"/>
              </a:rPr>
              <a:t>QA.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en-US" sz="685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685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Pareto</a:t>
            </a:r>
            <a:r>
              <a:rPr b="0" lang="en-US" sz="40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Principle:</a:t>
            </a:r>
            <a:r>
              <a:rPr b="0" lang="en-US" sz="4000" spc="-4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80%</a:t>
            </a:r>
            <a:r>
              <a:rPr b="0" lang="en-US" sz="4000" spc="-4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of</a:t>
            </a:r>
            <a:r>
              <a:rPr b="0" lang="en-US" sz="40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the</a:t>
            </a:r>
            <a:r>
              <a:rPr b="0" lang="en-US" sz="4000" spc="-4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effects</a:t>
            </a:r>
            <a:r>
              <a:rPr b="0" lang="en-US" sz="40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come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from 20% of the</a:t>
            </a:r>
            <a:r>
              <a:rPr b="0" lang="en-US" sz="4000" spc="-11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causes.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82000"/>
              </a:lnSpc>
              <a:tabLst>
                <a:tab algn="l" pos="0"/>
              </a:tabLst>
            </a:pPr>
            <a:r>
              <a:rPr b="0" lang="en-US" sz="685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Identify that 20% (“the vital few”) and</a:t>
            </a:r>
            <a:r>
              <a:rPr b="0" lang="en-US" sz="4000" spc="-6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correct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2" strike="noStrike">
                <a:solidFill>
                  <a:srgbClr val="000000"/>
                </a:solidFill>
                <a:latin typeface="Gill Sans"/>
                <a:ea typeface="Gill Sans"/>
              </a:rPr>
              <a:t>those</a:t>
            </a:r>
            <a:r>
              <a:rPr b="0" lang="en-US" sz="4000" spc="-1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7" strike="noStrike">
                <a:solidFill>
                  <a:srgbClr val="000000"/>
                </a:solidFill>
                <a:latin typeface="Gill Sans"/>
                <a:ea typeface="Gill Sans"/>
              </a:rPr>
              <a:t>problems.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447200" y="40680"/>
            <a:ext cx="10072800" cy="15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Gill Sans"/>
                <a:ea typeface="Gill Sans"/>
              </a:rPr>
              <a:t>Statistical</a:t>
            </a:r>
            <a:r>
              <a:rPr b="0" lang="en-US" sz="6000" spc="-1" strike="noStrike">
                <a:solidFill>
                  <a:srgbClr val="000000"/>
                </a:solidFill>
                <a:latin typeface="Gill Sans"/>
                <a:ea typeface="Gill Sans"/>
              </a:rPr>
              <a:t> Software</a:t>
            </a:r>
            <a:r>
              <a:rPr b="0" lang="en-US" sz="6000" spc="-18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Gill Sans"/>
                <a:ea typeface="Gill Sans"/>
              </a:rPr>
              <a:t>QA</a:t>
            </a:r>
            <a:endParaRPr b="0" lang="en-GB" sz="6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Example</a:t>
            </a:r>
            <a:r>
              <a:rPr b="0" lang="en-US" sz="4200" spc="-30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Error</a:t>
            </a:r>
            <a:r>
              <a:rPr b="0" lang="en-US" sz="4200" spc="-31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Analysis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90000" y="1940760"/>
            <a:ext cx="953712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Gill Sans"/>
              </a:rPr>
              <a:t>1.</a:t>
            </a:r>
            <a:r>
              <a:rPr b="0" lang="en-US" sz="2800" spc="103" strike="noStrike">
                <a:solidFill>
                  <a:srgbClr val="000000"/>
                </a:solidFill>
                <a:latin typeface="Gill Sans"/>
                <a:ea typeface="Gill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Gill Sans"/>
              </a:rPr>
              <a:t>Incomplete</a:t>
            </a:r>
            <a:r>
              <a:rPr b="0" lang="en-US" sz="2800" spc="11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Gill Sans"/>
              </a:rPr>
              <a:t>or</a:t>
            </a:r>
            <a:r>
              <a:rPr b="0" lang="en-US" sz="2800" spc="10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Gill Sans"/>
              </a:rPr>
              <a:t>erroneous</a:t>
            </a:r>
            <a:r>
              <a:rPr b="0" lang="en-US" sz="2800" spc="103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Gill Sans"/>
              </a:rPr>
              <a:t>specifications</a:t>
            </a:r>
            <a:r>
              <a:rPr b="0" lang="en-US" sz="2800" spc="10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Gill Sans"/>
              </a:rPr>
              <a:t>(IES)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90000" y="2785680"/>
            <a:ext cx="113817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2.</a:t>
            </a:r>
            <a:r>
              <a:rPr b="0" lang="en-US" sz="3000" spc="94" strike="noStrike">
                <a:solidFill>
                  <a:srgbClr val="000000"/>
                </a:solidFill>
                <a:latin typeface="Gill Sans"/>
                <a:ea typeface="Gill Sans"/>
              </a:rPr>
              <a:t> 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Misinterpretation</a:t>
            </a:r>
            <a:r>
              <a:rPr b="0" lang="en-US" sz="3000" spc="9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of</a:t>
            </a:r>
            <a:r>
              <a:rPr b="0" lang="en-US" sz="3000" spc="9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customer</a:t>
            </a:r>
            <a:r>
              <a:rPr b="0" lang="en-US" sz="3000" spc="9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communication</a:t>
            </a:r>
            <a:r>
              <a:rPr b="0" lang="en-US" sz="3000" spc="9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(MCC)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90000" y="3630240"/>
            <a:ext cx="977508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3.</a:t>
            </a:r>
            <a:r>
              <a:rPr b="0" lang="en-US" sz="3000" spc="103" strike="noStrike">
                <a:solidFill>
                  <a:srgbClr val="000000"/>
                </a:solidFill>
                <a:latin typeface="Gill Sans"/>
                <a:ea typeface="Gill Sans"/>
              </a:rPr>
              <a:t> 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Intentional</a:t>
            </a:r>
            <a:r>
              <a:rPr b="0" lang="en-US" sz="3000" spc="103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deviation</a:t>
            </a:r>
            <a:r>
              <a:rPr b="0" lang="en-US" sz="3000" spc="10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from</a:t>
            </a:r>
            <a:r>
              <a:rPr b="0" lang="en-US" sz="3000" spc="103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specifications</a:t>
            </a:r>
            <a:r>
              <a:rPr b="0" lang="en-US" sz="3000" spc="103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(IDS)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90000" y="4510800"/>
            <a:ext cx="9037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4.</a:t>
            </a:r>
            <a:r>
              <a:rPr b="0" lang="en-US" sz="3000" spc="89" strike="noStrike">
                <a:solidFill>
                  <a:srgbClr val="000000"/>
                </a:solidFill>
                <a:latin typeface="Gill Sans"/>
                <a:ea typeface="Gill Sans"/>
              </a:rPr>
              <a:t> 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Violation</a:t>
            </a:r>
            <a:r>
              <a:rPr b="0" lang="en-US" sz="3000" spc="8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of</a:t>
            </a:r>
            <a:r>
              <a:rPr b="0" lang="en-US" sz="3000" spc="8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programming</a:t>
            </a:r>
            <a:r>
              <a:rPr b="0" lang="en-US" sz="3000" spc="9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standards</a:t>
            </a:r>
            <a:r>
              <a:rPr b="0" lang="en-US" sz="3000" spc="8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(VPS)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90000" y="5283720"/>
            <a:ext cx="769032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5.</a:t>
            </a:r>
            <a:r>
              <a:rPr b="0" lang="en-US" sz="3000" spc="69" strike="noStrike">
                <a:solidFill>
                  <a:srgbClr val="000000"/>
                </a:solidFill>
                <a:latin typeface="Gill Sans"/>
                <a:ea typeface="Gill Sans"/>
              </a:rPr>
              <a:t> 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Error</a:t>
            </a:r>
            <a:r>
              <a:rPr b="0" lang="en-US" sz="3000" spc="7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in</a:t>
            </a:r>
            <a:r>
              <a:rPr b="0" lang="en-US" sz="3000" spc="6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data</a:t>
            </a:r>
            <a:r>
              <a:rPr b="0" lang="en-US" sz="3000" spc="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representation</a:t>
            </a:r>
            <a:r>
              <a:rPr b="0" lang="en-US" sz="3000" spc="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(EDR)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90000" y="5804280"/>
            <a:ext cx="842904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6.</a:t>
            </a:r>
            <a:r>
              <a:rPr b="0" lang="en-US" sz="3000" spc="128" strike="noStrike">
                <a:solidFill>
                  <a:srgbClr val="000000"/>
                </a:solidFill>
                <a:latin typeface="Gill Sans"/>
                <a:ea typeface="Gill Sans"/>
              </a:rPr>
              <a:t> 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Inconsistent</a:t>
            </a:r>
            <a:r>
              <a:rPr b="0" lang="en-US" sz="3000" spc="13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component</a:t>
            </a:r>
            <a:r>
              <a:rPr b="0" lang="en-US" sz="3000" spc="13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interface</a:t>
            </a:r>
            <a:r>
              <a:rPr b="0" lang="en-US" sz="3000" spc="13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(ICI)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86" name="CustomShape 8"/>
          <p:cNvSpPr/>
          <p:nvPr/>
        </p:nvSpPr>
        <p:spPr>
          <a:xfrm>
            <a:off x="90000" y="6325200"/>
            <a:ext cx="598968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7.</a:t>
            </a:r>
            <a:r>
              <a:rPr b="0" lang="en-US" sz="3000" spc="89" strike="noStrike">
                <a:solidFill>
                  <a:srgbClr val="000000"/>
                </a:solidFill>
                <a:latin typeface="Gill Sans"/>
                <a:ea typeface="Gill Sans"/>
              </a:rPr>
              <a:t> 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Error</a:t>
            </a:r>
            <a:r>
              <a:rPr b="0" lang="en-US" sz="3000" spc="9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in</a:t>
            </a:r>
            <a:r>
              <a:rPr b="0" lang="en-US" sz="3000" spc="8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digital</a:t>
            </a:r>
            <a:r>
              <a:rPr b="0" lang="en-US" sz="3000" spc="9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logic</a:t>
            </a:r>
            <a:r>
              <a:rPr b="0" lang="en-US" sz="3000" spc="9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(EDL)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87" name="CustomShape 9"/>
          <p:cNvSpPr/>
          <p:nvPr/>
        </p:nvSpPr>
        <p:spPr>
          <a:xfrm>
            <a:off x="90000" y="6845760"/>
            <a:ext cx="831024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8.</a:t>
            </a:r>
            <a:r>
              <a:rPr b="0" lang="en-US" sz="3000" spc="89" strike="noStrike">
                <a:solidFill>
                  <a:srgbClr val="000000"/>
                </a:solidFill>
                <a:latin typeface="Gill Sans"/>
                <a:ea typeface="Gill Sans"/>
              </a:rPr>
              <a:t> 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Incomplete</a:t>
            </a:r>
            <a:r>
              <a:rPr b="0" lang="en-US" sz="3000" spc="9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or</a:t>
            </a:r>
            <a:r>
              <a:rPr b="0" lang="en-US" sz="3000" spc="8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erroneous</a:t>
            </a:r>
            <a:r>
              <a:rPr b="0" lang="en-US" sz="3000" spc="9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testing</a:t>
            </a:r>
            <a:r>
              <a:rPr b="0" lang="en-US" sz="3000" spc="9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(IET)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88" name="CustomShape 10"/>
          <p:cNvSpPr/>
          <p:nvPr/>
        </p:nvSpPr>
        <p:spPr>
          <a:xfrm>
            <a:off x="90000" y="7366320"/>
            <a:ext cx="100497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9.</a:t>
            </a:r>
            <a:r>
              <a:rPr b="0" lang="en-US" sz="3000" spc="109" strike="noStrike">
                <a:solidFill>
                  <a:srgbClr val="000000"/>
                </a:solidFill>
                <a:latin typeface="Gill Sans"/>
                <a:ea typeface="Gill Sans"/>
              </a:rPr>
              <a:t> 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Incomplete</a:t>
            </a:r>
            <a:r>
              <a:rPr b="0" lang="en-US" sz="3000" spc="10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or</a:t>
            </a:r>
            <a:r>
              <a:rPr b="0" lang="en-US" sz="3000" spc="10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incomplete</a:t>
            </a:r>
            <a:r>
              <a:rPr b="0" lang="en-US" sz="3000" spc="10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documentation</a:t>
            </a:r>
            <a:r>
              <a:rPr b="0" lang="en-US" sz="3000" spc="11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(IID)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89" name="CustomShape 11"/>
          <p:cNvSpPr/>
          <p:nvPr/>
        </p:nvSpPr>
        <p:spPr>
          <a:xfrm>
            <a:off x="90000" y="7887240"/>
            <a:ext cx="12510000" cy="14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10.</a:t>
            </a:r>
            <a:r>
              <a:rPr b="0" lang="en-US" sz="3000" spc="-5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Error</a:t>
            </a:r>
            <a:r>
              <a:rPr b="0" lang="en-US" sz="3000" spc="-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in</a:t>
            </a:r>
            <a:r>
              <a:rPr b="0" lang="en-US" sz="3000" spc="-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programming</a:t>
            </a:r>
            <a:r>
              <a:rPr b="0" lang="en-US" sz="3000" spc="-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language</a:t>
            </a:r>
            <a:r>
              <a:rPr b="0" lang="en-US" sz="3000" spc="-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translation</a:t>
            </a:r>
            <a:r>
              <a:rPr b="0" lang="en-US" sz="3000" spc="-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or</a:t>
            </a:r>
            <a:r>
              <a:rPr b="0" lang="en-US" sz="3000" spc="-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design</a:t>
            </a:r>
            <a:r>
              <a:rPr b="0" lang="en-US" sz="3000" spc="-6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(PLT)</a:t>
            </a:r>
            <a:endParaRPr b="0" lang="en-GB" sz="3000" spc="-1" strike="noStrike">
              <a:latin typeface="Arial"/>
            </a:endParaRPr>
          </a:p>
          <a:p>
            <a:pPr>
              <a:lnSpc>
                <a:spcPts val="499"/>
              </a:lnSpc>
            </a:pP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11. Ambiguous or inconsistent human computer interface</a:t>
            </a:r>
            <a:r>
              <a:rPr b="0" lang="en-US" sz="3000" spc="-1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(HCI)</a:t>
            </a:r>
            <a:endParaRPr b="0" lang="en-GB" sz="3000" spc="-1" strike="noStrike">
              <a:latin typeface="Arial"/>
            </a:endParaRPr>
          </a:p>
          <a:p>
            <a:pPr>
              <a:lnSpc>
                <a:spcPts val="499"/>
              </a:lnSpc>
            </a:pP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12. Miscellaneous</a:t>
            </a:r>
            <a:r>
              <a:rPr b="0" lang="en-US" sz="3000" spc="-1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Gill Sans"/>
              </a:rPr>
              <a:t>(MIS)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0" descr=""/>
          <p:cNvPicPr/>
          <p:nvPr/>
        </p:nvPicPr>
        <p:blipFill>
          <a:blip r:embed="rId1"/>
          <a:stretch/>
        </p:blipFill>
        <p:spPr>
          <a:xfrm>
            <a:off x="800280" y="1066680"/>
            <a:ext cx="1676160" cy="54828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51" descr=""/>
          <p:cNvPicPr/>
          <p:nvPr/>
        </p:nvPicPr>
        <p:blipFill>
          <a:blip r:embed="rId2"/>
          <a:stretch/>
        </p:blipFill>
        <p:spPr>
          <a:xfrm>
            <a:off x="2484000" y="1066680"/>
            <a:ext cx="1683720" cy="54828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52" descr=""/>
          <p:cNvPicPr/>
          <p:nvPr/>
        </p:nvPicPr>
        <p:blipFill>
          <a:blip r:embed="rId3"/>
          <a:stretch/>
        </p:blipFill>
        <p:spPr>
          <a:xfrm>
            <a:off x="4175640" y="1066680"/>
            <a:ext cx="1683720" cy="54828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53" descr=""/>
          <p:cNvPicPr/>
          <p:nvPr/>
        </p:nvPicPr>
        <p:blipFill>
          <a:blip r:embed="rId4"/>
          <a:stretch/>
        </p:blipFill>
        <p:spPr>
          <a:xfrm>
            <a:off x="5867280" y="1066680"/>
            <a:ext cx="1691280" cy="54828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54" descr=""/>
          <p:cNvPicPr/>
          <p:nvPr/>
        </p:nvPicPr>
        <p:blipFill>
          <a:blip r:embed="rId5"/>
          <a:stretch/>
        </p:blipFill>
        <p:spPr>
          <a:xfrm>
            <a:off x="7551360" y="1066680"/>
            <a:ext cx="1698840" cy="548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95" name="Table 1"/>
          <p:cNvGraphicFramePr/>
          <p:nvPr/>
        </p:nvGraphicFramePr>
        <p:xfrm>
          <a:off x="774720" y="1066680"/>
          <a:ext cx="8508600" cy="7632360"/>
        </p:xfrm>
        <a:graphic>
          <a:graphicData uri="http://schemas.openxmlformats.org/drawingml/2006/table">
            <a:tbl>
              <a:tblPr/>
              <a:tblGrid>
                <a:gridCol w="1704240"/>
                <a:gridCol w="1691640"/>
                <a:gridCol w="1691640"/>
                <a:gridCol w="1691280"/>
                <a:gridCol w="1729800"/>
              </a:tblGrid>
              <a:tr h="76860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66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E</a:t>
                      </a:r>
                      <a:r>
                        <a:rPr b="0" lang="en-US" sz="2600" spc="-60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rror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35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S</a:t>
                      </a:r>
                      <a:r>
                        <a:rPr b="0" lang="en-US" sz="2600" spc="-32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erious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32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Mo</a:t>
                      </a:r>
                      <a:r>
                        <a:rPr b="0" lang="en-US" sz="2600" spc="-26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derate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46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Mi</a:t>
                      </a:r>
                      <a:r>
                        <a:rPr b="0" lang="en-US" sz="2600" spc="-41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nor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26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Tot</a:t>
                      </a:r>
                      <a:r>
                        <a:rPr b="0" lang="en-US" sz="2600" spc="-117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al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IES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34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68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103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205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2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MCC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12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68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76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156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IDS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24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23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48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2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VPS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EDR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68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130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ICI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9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31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58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2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EDL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14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12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19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45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IET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12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48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95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2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IID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14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6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PLT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19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60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HCI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17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2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MIS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41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56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79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151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TO</a:t>
                      </a:r>
                      <a:r>
                        <a:rPr b="1" lang="en-US" sz="2600" spc="-14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TAL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128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379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435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942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56" descr=""/>
          <p:cNvPicPr/>
          <p:nvPr/>
        </p:nvPicPr>
        <p:blipFill>
          <a:blip r:embed="rId1"/>
          <a:stretch/>
        </p:blipFill>
        <p:spPr>
          <a:xfrm>
            <a:off x="800280" y="1066680"/>
            <a:ext cx="1676160" cy="54828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57" descr=""/>
          <p:cNvPicPr/>
          <p:nvPr/>
        </p:nvPicPr>
        <p:blipFill>
          <a:blip r:embed="rId2"/>
          <a:stretch/>
        </p:blipFill>
        <p:spPr>
          <a:xfrm>
            <a:off x="2484000" y="1066680"/>
            <a:ext cx="1683720" cy="5482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58" descr=""/>
          <p:cNvPicPr/>
          <p:nvPr/>
        </p:nvPicPr>
        <p:blipFill>
          <a:blip r:embed="rId3"/>
          <a:stretch/>
        </p:blipFill>
        <p:spPr>
          <a:xfrm>
            <a:off x="4175640" y="1066680"/>
            <a:ext cx="1683720" cy="54828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59" descr=""/>
          <p:cNvPicPr/>
          <p:nvPr/>
        </p:nvPicPr>
        <p:blipFill>
          <a:blip r:embed="rId4"/>
          <a:stretch/>
        </p:blipFill>
        <p:spPr>
          <a:xfrm>
            <a:off x="5867280" y="1066680"/>
            <a:ext cx="1691280" cy="54828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60" descr=""/>
          <p:cNvPicPr/>
          <p:nvPr/>
        </p:nvPicPr>
        <p:blipFill>
          <a:blip r:embed="rId5"/>
          <a:stretch/>
        </p:blipFill>
        <p:spPr>
          <a:xfrm>
            <a:off x="7551360" y="1066680"/>
            <a:ext cx="1698840" cy="548280"/>
          </a:xfrm>
          <a:prstGeom prst="rect">
            <a:avLst/>
          </a:prstGeom>
          <a:ln w="0"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9716760" y="2244240"/>
            <a:ext cx="2792160" cy="28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200" spc="-12" strike="noStrike">
                <a:solidFill>
                  <a:srgbClr val="000000"/>
                </a:solidFill>
                <a:latin typeface="Gill Sans"/>
                <a:ea typeface="Gill Sans"/>
              </a:rPr>
              <a:t>Three</a:t>
            </a:r>
            <a:r>
              <a:rPr b="0" lang="en-US" sz="3200" spc="-1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Gill Sans"/>
                <a:ea typeface="Gill Sans"/>
              </a:rPr>
              <a:t>categories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0" lang="en-US" sz="3200" spc="-12" strike="noStrike">
                <a:solidFill>
                  <a:srgbClr val="000000"/>
                </a:solidFill>
                <a:latin typeface="Gill Sans"/>
                <a:ea typeface="Gill Sans"/>
              </a:rPr>
              <a:t>responsible</a:t>
            </a:r>
            <a:r>
              <a:rPr b="0" lang="en-US" sz="3200" spc="-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for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53% of</a:t>
            </a:r>
            <a:r>
              <a:rPr b="0" lang="en-US" sz="3200" spc="-13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errors</a:t>
            </a:r>
            <a:endParaRPr b="0" lang="en-GB" sz="3200" spc="-1" strike="noStrike">
              <a:latin typeface="Arial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774720" y="1066680"/>
          <a:ext cx="8508600" cy="7632360"/>
        </p:xfrm>
        <a:graphic>
          <a:graphicData uri="http://schemas.openxmlformats.org/drawingml/2006/table">
            <a:tbl>
              <a:tblPr/>
              <a:tblGrid>
                <a:gridCol w="1704240"/>
                <a:gridCol w="1691640"/>
                <a:gridCol w="1691640"/>
                <a:gridCol w="1691280"/>
                <a:gridCol w="1729800"/>
              </a:tblGrid>
              <a:tr h="79236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66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E</a:t>
                      </a:r>
                      <a:r>
                        <a:rPr b="0" lang="en-US" sz="2600" spc="-60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rror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35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S</a:t>
                      </a:r>
                      <a:r>
                        <a:rPr b="0" lang="en-US" sz="2600" spc="-32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erious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32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Mo</a:t>
                      </a:r>
                      <a:r>
                        <a:rPr b="0" lang="en-US" sz="2600" spc="-26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derate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46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Mi</a:t>
                      </a:r>
                      <a:r>
                        <a:rPr b="0" lang="en-US" sz="2600" spc="-41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nor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26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Tot</a:t>
                      </a:r>
                      <a:r>
                        <a:rPr b="0" lang="en-US" sz="2600" spc="-117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al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IES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34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68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103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205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ecb65"/>
                    </a:solidFill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2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MCC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12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68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76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156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ecb65"/>
                    </a:solidFill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IDS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24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23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48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2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VPS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EDR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68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130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ecb65"/>
                    </a:solidFill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ICI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9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31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58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2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EDL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14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12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19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45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IET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12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48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95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2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IID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14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6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PLT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19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60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HCI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17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2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MIS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41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56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576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151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TO</a:t>
                      </a:r>
                      <a:r>
                        <a:rPr b="1" lang="en-US" sz="2600" spc="-14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TAL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128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379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435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942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63" descr=""/>
          <p:cNvPicPr/>
          <p:nvPr/>
        </p:nvPicPr>
        <p:blipFill>
          <a:blip r:embed="rId1"/>
          <a:stretch/>
        </p:blipFill>
        <p:spPr>
          <a:xfrm>
            <a:off x="800280" y="1066680"/>
            <a:ext cx="1676160" cy="54828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64" descr=""/>
          <p:cNvPicPr/>
          <p:nvPr/>
        </p:nvPicPr>
        <p:blipFill>
          <a:blip r:embed="rId2"/>
          <a:stretch/>
        </p:blipFill>
        <p:spPr>
          <a:xfrm>
            <a:off x="2484000" y="1066680"/>
            <a:ext cx="1683720" cy="54828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65" descr=""/>
          <p:cNvPicPr/>
          <p:nvPr/>
        </p:nvPicPr>
        <p:blipFill>
          <a:blip r:embed="rId3"/>
          <a:stretch/>
        </p:blipFill>
        <p:spPr>
          <a:xfrm>
            <a:off x="4175640" y="1066680"/>
            <a:ext cx="1683720" cy="5482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6" descr=""/>
          <p:cNvPicPr/>
          <p:nvPr/>
        </p:nvPicPr>
        <p:blipFill>
          <a:blip r:embed="rId4"/>
          <a:stretch/>
        </p:blipFill>
        <p:spPr>
          <a:xfrm>
            <a:off x="5867280" y="1066680"/>
            <a:ext cx="1691280" cy="54828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67" descr=""/>
          <p:cNvPicPr/>
          <p:nvPr/>
        </p:nvPicPr>
        <p:blipFill>
          <a:blip r:embed="rId5"/>
          <a:stretch/>
        </p:blipFill>
        <p:spPr>
          <a:xfrm>
            <a:off x="7551360" y="1066680"/>
            <a:ext cx="1698840" cy="548280"/>
          </a:xfrm>
          <a:prstGeom prst="rect">
            <a:avLst/>
          </a:prstGeom>
          <a:ln w="0"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9826200" y="2035800"/>
            <a:ext cx="2779560" cy="520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9680" indent="-49320">
              <a:lnSpc>
                <a:spcPct val="94000"/>
              </a:lnSpc>
              <a:tabLst>
                <a:tab algn="l" pos="0"/>
              </a:tabLst>
            </a:pPr>
            <a:r>
              <a:rPr b="0" lang="en-US" sz="3200" spc="58" strike="noStrike">
                <a:solidFill>
                  <a:srgbClr val="000000"/>
                </a:solidFill>
                <a:latin typeface="Gill Sans"/>
                <a:ea typeface="Gill Sans"/>
              </a:rPr>
              <a:t>Four</a:t>
            </a:r>
            <a:r>
              <a:rPr b="0" lang="en-US" sz="3200" spc="-4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200" spc="49" strike="noStrike">
                <a:solidFill>
                  <a:srgbClr val="000000"/>
                </a:solidFill>
                <a:latin typeface="Gill Sans"/>
                <a:ea typeface="Gill Sans"/>
              </a:rPr>
              <a:t>categories</a:t>
            </a: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200" spc="52" strike="noStrike">
                <a:solidFill>
                  <a:srgbClr val="000000"/>
                </a:solidFill>
                <a:latin typeface="Gill Sans"/>
                <a:ea typeface="Gill Sans"/>
              </a:rPr>
              <a:t>responsible</a:t>
            </a:r>
            <a:r>
              <a:rPr b="0" lang="en-US" sz="3200" spc="-44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200" spc="63" strike="noStrike">
                <a:solidFill>
                  <a:srgbClr val="000000"/>
                </a:solidFill>
                <a:latin typeface="Gill Sans"/>
                <a:ea typeface="Gill Sans"/>
              </a:rPr>
              <a:t>for</a:t>
            </a: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 70% of</a:t>
            </a:r>
            <a:r>
              <a:rPr b="0" lang="en-US" sz="3200" spc="-1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serious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26" strike="noStrike">
                <a:solidFill>
                  <a:srgbClr val="000000"/>
                </a:solidFill>
                <a:latin typeface="Gill Sans"/>
                <a:ea typeface="Gill Sans"/>
              </a:rPr>
              <a:t>e</a:t>
            </a:r>
            <a:r>
              <a:rPr b="0" lang="en-US" sz="3200" spc="-21" strike="noStrike">
                <a:solidFill>
                  <a:srgbClr val="000000"/>
                </a:solidFill>
                <a:latin typeface="Gill Sans"/>
                <a:ea typeface="Gill Sans"/>
              </a:rPr>
              <a:t>rrors</a:t>
            </a:r>
            <a:endParaRPr b="0" lang="en-GB" sz="32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>
              <a:lnSpc>
                <a:spcPts val="1749"/>
              </a:lnSpc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2" strike="noStrike">
                <a:solidFill>
                  <a:srgbClr val="000000"/>
                </a:solidFill>
                <a:latin typeface="Gill Sans"/>
                <a:ea typeface="Gill Sans"/>
              </a:rPr>
              <a:t>Spend resources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on fixing</a:t>
            </a:r>
            <a:r>
              <a:rPr b="0" lang="en-US" sz="3200" spc="83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these!</a:t>
            </a:r>
            <a:endParaRPr b="0" lang="en-GB" sz="3200" spc="-1" strike="noStrike">
              <a:latin typeface="Arial"/>
            </a:endParaRPr>
          </a:p>
        </p:txBody>
      </p:sp>
      <p:graphicFrame>
        <p:nvGraphicFramePr>
          <p:cNvPr id="109" name="Table 2"/>
          <p:cNvGraphicFramePr/>
          <p:nvPr/>
        </p:nvGraphicFramePr>
        <p:xfrm>
          <a:off x="774720" y="1066680"/>
          <a:ext cx="8508600" cy="7632360"/>
        </p:xfrm>
        <a:graphic>
          <a:graphicData uri="http://schemas.openxmlformats.org/drawingml/2006/table">
            <a:tbl>
              <a:tblPr/>
              <a:tblGrid>
                <a:gridCol w="1704240"/>
                <a:gridCol w="1691640"/>
                <a:gridCol w="1691640"/>
                <a:gridCol w="1691280"/>
                <a:gridCol w="1729800"/>
              </a:tblGrid>
              <a:tr h="79236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66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E</a:t>
                      </a:r>
                      <a:r>
                        <a:rPr b="0" lang="en-US" sz="2600" spc="-60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rror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35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S</a:t>
                      </a:r>
                      <a:r>
                        <a:rPr b="0" lang="en-US" sz="2600" spc="-32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erious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32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Mo</a:t>
                      </a:r>
                      <a:r>
                        <a:rPr b="0" lang="en-US" sz="2600" spc="-26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derate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46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Mi</a:t>
                      </a:r>
                      <a:r>
                        <a:rPr b="0" lang="en-US" sz="2600" spc="-41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nor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26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Tot</a:t>
                      </a:r>
                      <a:r>
                        <a:rPr b="0" lang="en-US" sz="2600" spc="-117" strike="noStrike">
                          <a:solidFill>
                            <a:srgbClr val="fefefe"/>
                          </a:solidFill>
                          <a:latin typeface="Gill Sans"/>
                          <a:ea typeface="Gill Sans"/>
                        </a:rPr>
                        <a:t>al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IES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34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cb96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68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103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205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2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MCC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12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68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76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156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IDS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24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23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48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2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VPS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EDR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cb96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68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130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ICI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9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31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58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2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EDL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14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cb96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12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19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45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IET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12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48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95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2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IID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14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6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PLT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cb96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19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60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HCI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17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28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5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72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MIS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214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41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0" lang="en-US" sz="2600" spc="-109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56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576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151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TO</a:t>
                      </a:r>
                      <a:r>
                        <a:rPr b="1" lang="en-US" sz="2600" spc="-14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TAL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128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379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435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6"/>
                        </a:spcBef>
                        <a:tabLst>
                          <a:tab algn="l" pos="0"/>
                        </a:tabLst>
                      </a:pPr>
                      <a:r>
                        <a:rPr b="1" lang="en-US" sz="2600" spc="-75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</a:rPr>
                        <a:t>942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70" descr=""/>
          <p:cNvPicPr/>
          <p:nvPr/>
        </p:nvPicPr>
        <p:blipFill>
          <a:blip r:embed="rId1"/>
          <a:stretch/>
        </p:blipFill>
        <p:spPr>
          <a:xfrm>
            <a:off x="9829800" y="2895480"/>
            <a:ext cx="2583000" cy="3200040"/>
          </a:xfrm>
          <a:prstGeom prst="rect">
            <a:avLst/>
          </a:prstGeom>
          <a:ln w="0"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1980000" y="0"/>
            <a:ext cx="9110520" cy="18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4000" spc="-106" strike="noStrike">
                <a:solidFill>
                  <a:srgbClr val="000000"/>
                </a:solidFill>
                <a:latin typeface="Gill Sans"/>
                <a:ea typeface="Gill Sans"/>
              </a:rPr>
              <a:t>History’s</a:t>
            </a:r>
            <a:r>
              <a:rPr b="0" lang="en-US" sz="4000" spc="-6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34" strike="noStrike">
                <a:solidFill>
                  <a:srgbClr val="000000"/>
                </a:solidFill>
                <a:latin typeface="Gill Sans"/>
                <a:ea typeface="Gill Sans"/>
              </a:rPr>
              <a:t>Worst</a:t>
            </a:r>
            <a:r>
              <a:rPr b="0" lang="en-US" sz="40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20" strike="noStrike">
                <a:solidFill>
                  <a:srgbClr val="000000"/>
                </a:solidFill>
                <a:latin typeface="Gill Sans"/>
                <a:ea typeface="Gill Sans"/>
              </a:rPr>
              <a:t>Bugs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They</a:t>
            </a:r>
            <a:r>
              <a:rPr b="0" lang="en-US" sz="4000" spc="-19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should</a:t>
            </a:r>
            <a:r>
              <a:rPr b="0" lang="en-US" sz="4000" spc="-19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have</a:t>
            </a:r>
            <a:r>
              <a:rPr b="0" lang="en-US" sz="4000" spc="-20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tested</a:t>
            </a:r>
            <a:r>
              <a:rPr b="0" lang="en-US" sz="4000" spc="-20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properly...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80000" y="2080080"/>
            <a:ext cx="689760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1.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   Mariner 1 space probe</a:t>
            </a:r>
            <a:r>
              <a:rPr b="0" lang="en-US" sz="2500" spc="7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(exploded)!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80000" y="2888640"/>
            <a:ext cx="618696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2.</a:t>
            </a:r>
            <a:r>
              <a:rPr b="0" lang="en-US" sz="2500" spc="29" strike="noStrike">
                <a:solidFill>
                  <a:srgbClr val="000000"/>
                </a:solidFill>
                <a:latin typeface="Gill Sans"/>
                <a:ea typeface="Gill Sans"/>
              </a:rPr>
              <a:t>   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Ariane</a:t>
            </a:r>
            <a:r>
              <a:rPr b="0" lang="en-US" sz="2500" spc="3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5</a:t>
            </a:r>
            <a:r>
              <a:rPr b="0" lang="en-US" sz="2500" spc="2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flight</a:t>
            </a:r>
            <a:r>
              <a:rPr b="0" lang="en-US" sz="2500" spc="2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501</a:t>
            </a:r>
            <a:r>
              <a:rPr b="0" lang="en-US" sz="2500" spc="2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(exploded)!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180000" y="3661560"/>
            <a:ext cx="752148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3.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   Trans-Siberian gas pipeline</a:t>
            </a:r>
            <a:r>
              <a:rPr b="0" lang="en-US" sz="2500" spc="-17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(exploded)!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180000" y="4362120"/>
            <a:ext cx="815868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4.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   Therac-25 medical accelerator (killed</a:t>
            </a:r>
            <a:r>
              <a:rPr b="0" lang="en-US" sz="2500" spc="13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5+)!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180000" y="4954680"/>
            <a:ext cx="829404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5.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   Multidata radition dose planner (killed</a:t>
            </a:r>
            <a:r>
              <a:rPr b="0" lang="en-US" sz="2500" spc="13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8+)!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180000" y="5583600"/>
            <a:ext cx="959760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6.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   Berkeley Unix finger daemon (1st internet</a:t>
            </a:r>
            <a:r>
              <a:rPr b="0" lang="en-US" sz="2500" spc="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worm)!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180000" y="6104160"/>
            <a:ext cx="962928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7.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   Keberos random number generator (not</a:t>
            </a:r>
            <a:r>
              <a:rPr b="0" lang="en-US" sz="2500" spc="-10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random)!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19" name="CustomShape 9"/>
          <p:cNvSpPr/>
          <p:nvPr/>
        </p:nvSpPr>
        <p:spPr>
          <a:xfrm>
            <a:off x="180000" y="6624720"/>
            <a:ext cx="1026000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8.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   AT&amp;T telephone switches (crashs affect ~60k</a:t>
            </a:r>
            <a:r>
              <a:rPr b="0" lang="en-US" sz="2500" spc="-16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people)!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180000" y="7145640"/>
            <a:ext cx="951624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9.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   Intel Pentium chip FP division ($475m to</a:t>
            </a:r>
            <a:r>
              <a:rPr b="0" lang="en-US" sz="2500" spc="2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replace)!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1320840" y="7666200"/>
            <a:ext cx="11193480" cy="198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10.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 TCP/IP implementations (allow “ping of</a:t>
            </a:r>
            <a:r>
              <a:rPr b="0" lang="en-US" sz="2500" spc="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Gill Sans"/>
                <a:ea typeface="Gill Sans"/>
              </a:rPr>
              <a:t>death”)!</a:t>
            </a:r>
            <a:endParaRPr b="0" lang="en-GB" sz="2500" spc="-1" strike="noStrike">
              <a:latin typeface="Arial"/>
            </a:endParaRPr>
          </a:p>
          <a:p>
            <a:pPr>
              <a:lnSpc>
                <a:spcPts val="1100"/>
              </a:lnSpc>
              <a:tabLst>
                <a:tab algn="l" pos="0"/>
              </a:tabLst>
            </a:pPr>
            <a:endParaRPr b="0" lang="en-GB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7" strike="noStrike" u="sng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hlinkClick r:id="rId2"/>
              </a:rPr>
              <a:t>http://archive.wired.com/software/coolapps/ne</a:t>
            </a: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hlinkClick r:id="rId3"/>
              </a:rPr>
              <a:t>ws/2005/11/69355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</a:rPr>
              <a:t>https://www.quora.com/What-is-the-worst-programming-bug-in-history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80000" y="830160"/>
            <a:ext cx="12420000" cy="68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000000"/>
                </a:solidFill>
                <a:latin typeface="Gill Sans"/>
                <a:ea typeface="Gill Sans"/>
              </a:rPr>
              <a:t>Verification</a:t>
            </a:r>
            <a:r>
              <a:rPr b="0" lang="en-US" sz="40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20" strike="noStrike">
                <a:solidFill>
                  <a:srgbClr val="000000"/>
                </a:solidFill>
                <a:latin typeface="Gill Sans"/>
                <a:ea typeface="Gill Sans"/>
              </a:rPr>
              <a:t>&amp;</a:t>
            </a:r>
            <a:r>
              <a:rPr b="0" lang="en-US" sz="40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97" strike="noStrike">
                <a:solidFill>
                  <a:srgbClr val="000000"/>
                </a:solidFill>
                <a:latin typeface="Gill Sans"/>
                <a:ea typeface="Gill Sans"/>
              </a:rPr>
              <a:t>Validation</a:t>
            </a:r>
            <a:endParaRPr b="0" lang="en-GB" sz="40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0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0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0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4000" spc="-1" strike="noStrike">
              <a:latin typeface="Arial"/>
            </a:endParaRPr>
          </a:p>
          <a:p>
            <a:pPr>
              <a:lnSpc>
                <a:spcPts val="1086"/>
              </a:lnSpc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24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 SemiBold"/>
                <a:ea typeface="Gill Sans SemiBold"/>
              </a:rPr>
              <a:t>Verification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:</a:t>
            </a:r>
            <a:r>
              <a:rPr b="0" lang="en-US" sz="4200" spc="-14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are</a:t>
            </a:r>
            <a:r>
              <a:rPr b="0" lang="en-US" sz="4200" spc="-14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we</a:t>
            </a:r>
            <a:r>
              <a:rPr b="0" lang="en-US" sz="4200" spc="-14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building</a:t>
            </a:r>
            <a:r>
              <a:rPr b="0" lang="en-US" sz="4200" spc="-14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the</a:t>
            </a:r>
            <a:r>
              <a:rPr b="0" lang="en-US" sz="4200" spc="-14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software</a:t>
            </a:r>
            <a:endParaRPr b="0" lang="en-GB" sz="4200" spc="-1" strike="noStrike">
              <a:latin typeface="Arial"/>
            </a:endParaRPr>
          </a:p>
          <a:p>
            <a:pPr marL="799920" indent="228600">
              <a:lnSpc>
                <a:spcPct val="95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right?   Does it correctly implement</a:t>
            </a:r>
            <a:r>
              <a:rPr b="0" lang="en-US" sz="4200" spc="-22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 </a:t>
            </a:r>
            <a:r>
              <a:rPr b="0" lang="en-US" sz="4200" spc="4" strike="noStrike">
                <a:solidFill>
                  <a:srgbClr val="000000"/>
                </a:solidFill>
                <a:latin typeface="Gill Sans"/>
                <a:ea typeface="Gill Sans"/>
              </a:rPr>
              <a:t>specific</a:t>
            </a:r>
            <a:r>
              <a:rPr b="0" lang="en-US" sz="4200" spc="-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9" strike="noStrike">
                <a:solidFill>
                  <a:srgbClr val="000000"/>
                </a:solidFill>
                <a:latin typeface="Gill Sans"/>
                <a:ea typeface="Gill Sans"/>
              </a:rPr>
              <a:t>function?</a:t>
            </a:r>
            <a:r>
              <a:rPr b="0" lang="en-US" sz="4200" spc="12" strike="noStrike">
                <a:solidFill>
                  <a:srgbClr val="000000"/>
                </a:solidFill>
                <a:latin typeface="Gill Sans"/>
                <a:ea typeface="Gill Sans"/>
              </a:rPr>
              <a:t>!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88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20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 SemiBold"/>
                <a:ea typeface="Gill Sans SemiBold"/>
              </a:rPr>
              <a:t>Validation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:</a:t>
            </a:r>
            <a:r>
              <a:rPr b="0" lang="en-US" sz="4200" spc="-1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are</a:t>
            </a:r>
            <a:r>
              <a:rPr b="0" lang="en-US" sz="4200" spc="-12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we</a:t>
            </a:r>
            <a:r>
              <a:rPr b="0" lang="en-US" sz="4200" spc="-12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building</a:t>
            </a:r>
            <a:r>
              <a:rPr b="0" lang="en-US" sz="4200" spc="-1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the</a:t>
            </a:r>
            <a:r>
              <a:rPr b="0" lang="en-US" sz="4200" spc="-1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right</a:t>
            </a:r>
            <a:endParaRPr b="0" lang="en-GB" sz="4200" spc="-1" strike="noStrike">
              <a:latin typeface="Arial"/>
            </a:endParaRPr>
          </a:p>
          <a:p>
            <a:pPr marL="799920" indent="228600">
              <a:lnSpc>
                <a:spcPct val="95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software?  Does this software fulfil</a:t>
            </a:r>
            <a:r>
              <a:rPr b="0" lang="en-US" sz="4200" spc="-9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the </a:t>
            </a:r>
            <a:r>
              <a:rPr b="0" lang="en-US" sz="4200" spc="-7" strike="noStrike">
                <a:solidFill>
                  <a:srgbClr val="000000"/>
                </a:solidFill>
                <a:latin typeface="Gill Sans"/>
                <a:ea typeface="Gill Sans"/>
              </a:rPr>
              <a:t>stated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2" strike="noStrike">
                <a:solidFill>
                  <a:srgbClr val="000000"/>
                </a:solidFill>
                <a:latin typeface="Gill Sans"/>
                <a:ea typeface="Gill Sans"/>
              </a:rPr>
              <a:t>requirements?</a:t>
            </a:r>
            <a:r>
              <a:rPr b="0" lang="en-US" sz="4200" spc="9" strike="noStrike">
                <a:solidFill>
                  <a:srgbClr val="000000"/>
                </a:solidFill>
                <a:latin typeface="Gill Sans"/>
                <a:ea typeface="Gill Sans"/>
              </a:rPr>
              <a:t>!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18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Testing</a:t>
            </a:r>
            <a:r>
              <a:rPr b="0" lang="en-US" sz="4200" spc="-10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can</a:t>
            </a:r>
            <a:r>
              <a:rPr b="0" lang="en-US" sz="4200" spc="-11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be</a:t>
            </a:r>
            <a:r>
              <a:rPr b="0" lang="en-US" sz="4200" spc="-11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used</a:t>
            </a:r>
            <a:r>
              <a:rPr b="0" lang="en-US" sz="4200" spc="-11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for</a:t>
            </a:r>
            <a:r>
              <a:rPr b="0" lang="en-US" sz="4200" spc="-10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both.</a:t>
            </a:r>
            <a:endParaRPr b="0" lang="en-GB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638360" y="834840"/>
            <a:ext cx="8363160" cy="730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400" spc="9" strike="noStrike">
                <a:solidFill>
                  <a:srgbClr val="000000"/>
                </a:solidFill>
                <a:latin typeface="Gill Sans"/>
                <a:ea typeface="Gill Sans"/>
              </a:rPr>
              <a:t>Further</a:t>
            </a:r>
            <a:r>
              <a:rPr b="0" lang="en-US" sz="8400" spc="9" strike="noStrike">
                <a:solidFill>
                  <a:srgbClr val="000000"/>
                </a:solidFill>
                <a:latin typeface="Gill Sans"/>
                <a:ea typeface="Gill Sans"/>
              </a:rPr>
              <a:t> Reading</a:t>
            </a: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15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Pressman</a:t>
            </a:r>
            <a:r>
              <a:rPr b="0" lang="en-US" sz="4200" spc="-9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&amp;</a:t>
            </a:r>
            <a:r>
              <a:rPr b="0" lang="en-US" sz="4200" spc="-9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Ince,</a:t>
            </a:r>
            <a:r>
              <a:rPr b="0" lang="en-US" sz="4200" spc="-9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Chapter</a:t>
            </a:r>
            <a:r>
              <a:rPr b="0" lang="en-US" sz="4200" spc="-10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8.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83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20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Pressman’s</a:t>
            </a:r>
            <a:r>
              <a:rPr b="0" lang="en-US" sz="4200" spc="-12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website</a:t>
            </a:r>
            <a:r>
              <a:rPr b="0" lang="en-US" sz="4200" spc="-12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on</a:t>
            </a:r>
            <a:r>
              <a:rPr b="0" lang="en-US" sz="4200" spc="-1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QA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83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http://www.rspa.com/spi/SQA.html</a:t>
            </a:r>
            <a:endParaRPr b="0" lang="en-GB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515240" y="834840"/>
            <a:ext cx="10735920" cy="73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400" spc="-12" strike="noStrike">
                <a:solidFill>
                  <a:srgbClr val="000000"/>
                </a:solidFill>
                <a:latin typeface="Gill Sans"/>
                <a:ea typeface="Gill Sans"/>
              </a:rPr>
              <a:t>Software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8400" spc="-15" strike="noStrike">
                <a:solidFill>
                  <a:srgbClr val="000000"/>
                </a:solidFill>
                <a:latin typeface="Gill Sans"/>
                <a:ea typeface="Gill Sans"/>
              </a:rPr>
              <a:t>Quality</a:t>
            </a: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66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1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Typically</a:t>
            </a:r>
            <a:r>
              <a:rPr b="0" lang="en-US" sz="42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define</a:t>
            </a:r>
            <a:r>
              <a:rPr b="0" lang="en-US" sz="4200" spc="-7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quality</a:t>
            </a:r>
            <a:r>
              <a:rPr b="0" lang="en-US" sz="42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in</a:t>
            </a:r>
            <a:r>
              <a:rPr b="0" lang="en-US" sz="42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terms</a:t>
            </a:r>
            <a:r>
              <a:rPr b="0" lang="en-US" sz="42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of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measurable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characteristics of</a:t>
            </a:r>
            <a:r>
              <a:rPr b="0" lang="en-US" sz="4200" spc="-15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software.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87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Can be thought of in terms</a:t>
            </a:r>
            <a:r>
              <a:rPr b="0" lang="en-US" sz="4200" spc="-6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of...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87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Quality of</a:t>
            </a:r>
            <a:r>
              <a:rPr b="0" lang="en-US" sz="4200" spc="-6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design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87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Quality of</a:t>
            </a:r>
            <a:r>
              <a:rPr b="0" lang="en-US" sz="4200" spc="-11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conformance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4200" spc="-36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User-perceived</a:t>
            </a:r>
            <a:r>
              <a:rPr b="0" lang="en-US" sz="4200" spc="-22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quality</a:t>
            </a:r>
            <a:endParaRPr b="0" lang="en-GB" sz="4200" spc="-1" strike="noStrike">
              <a:latin typeface="Arial"/>
            </a:endParaRPr>
          </a:p>
          <a:p>
            <a:pPr>
              <a:lnSpc>
                <a:spcPts val="1678"/>
              </a:lnSpc>
              <a:tabLst>
                <a:tab algn="l" pos="0"/>
              </a:tabLst>
            </a:pPr>
            <a:endParaRPr b="0" lang="en-GB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63" strike="noStrike">
                <a:solidFill>
                  <a:srgbClr val="000000"/>
                </a:solidFill>
                <a:latin typeface="Times New Roman"/>
                <a:ea typeface="Times New Roman"/>
              </a:rPr>
              <a:t>VIDEO:</a:t>
            </a:r>
            <a:r>
              <a:rPr b="0" lang="en-US" sz="1800" spc="483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43" strike="noStrike">
                <a:solidFill>
                  <a:srgbClr val="000000"/>
                </a:solidFill>
                <a:latin typeface="Times New Roman"/>
                <a:ea typeface="Times New Roman"/>
              </a:rPr>
              <a:t>http://info.ibs-us.com/blog/bid/51517/The-Importance-of-Quality-Assurance-Top-3-Quality-Failures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86040" y="3540960"/>
            <a:ext cx="4615920" cy="1428480"/>
          </a:xfrm>
          <a:custGeom>
            <a:avLst/>
            <a:gdLst/>
            <a:ahLst/>
            <a:rect l="l" t="t" r="r" b="b"/>
            <a:pathLst>
              <a:path w="4616450" h="1428750">
                <a:moveTo>
                  <a:pt x="6350" y="9525"/>
                </a:moveTo>
                <a:lnTo>
                  <a:pt x="4622800" y="9525"/>
                </a:lnTo>
                <a:lnTo>
                  <a:pt x="4622800" y="1435100"/>
                </a:lnTo>
                <a:lnTo>
                  <a:pt x="6350" y="1435100"/>
                </a:lnTo>
                <a:lnTo>
                  <a:pt x="6350" y="9525"/>
                </a:lnTo>
                <a:close/>
              </a:path>
            </a:pathLst>
          </a:custGeom>
          <a:solidFill>
            <a:srgbClr val="e1e4e7"/>
          </a:solidFill>
          <a:ln w="12700">
            <a:solidFill>
              <a:srgbClr val="000000">
                <a:alpha val="0"/>
              </a:srgb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6496200" y="3540960"/>
            <a:ext cx="4628880" cy="1428480"/>
          </a:xfrm>
          <a:custGeom>
            <a:avLst/>
            <a:gdLst/>
            <a:ahLst/>
            <a:rect l="l" t="t" r="r" b="b"/>
            <a:pathLst>
              <a:path w="4629150" h="1428750">
                <a:moveTo>
                  <a:pt x="12700" y="9525"/>
                </a:moveTo>
                <a:lnTo>
                  <a:pt x="4629151" y="9525"/>
                </a:lnTo>
                <a:lnTo>
                  <a:pt x="4629151" y="1435100"/>
                </a:lnTo>
                <a:lnTo>
                  <a:pt x="12700" y="1435100"/>
                </a:lnTo>
                <a:lnTo>
                  <a:pt x="12700" y="9525"/>
                </a:lnTo>
                <a:close/>
              </a:path>
            </a:pathLst>
          </a:custGeom>
          <a:solidFill>
            <a:srgbClr val="e1e4e7"/>
          </a:solidFill>
          <a:ln w="12700">
            <a:solidFill>
              <a:srgbClr val="000000">
                <a:alpha val="0"/>
              </a:srgb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86040" y="6385680"/>
            <a:ext cx="4615920" cy="1441080"/>
          </a:xfrm>
          <a:custGeom>
            <a:avLst/>
            <a:gdLst/>
            <a:ahLst/>
            <a:rect l="l" t="t" r="r" b="b"/>
            <a:pathLst>
              <a:path w="4616450" h="1441450">
                <a:moveTo>
                  <a:pt x="6350" y="15875"/>
                </a:moveTo>
                <a:lnTo>
                  <a:pt x="4622800" y="15875"/>
                </a:lnTo>
                <a:lnTo>
                  <a:pt x="4622800" y="1441450"/>
                </a:lnTo>
                <a:lnTo>
                  <a:pt x="6350" y="1441450"/>
                </a:lnTo>
                <a:lnTo>
                  <a:pt x="6350" y="15875"/>
                </a:lnTo>
                <a:close/>
              </a:path>
            </a:pathLst>
          </a:custGeom>
          <a:solidFill>
            <a:srgbClr val="e1e4e7"/>
          </a:solidFill>
          <a:ln w="12700">
            <a:solidFill>
              <a:srgbClr val="000000">
                <a:alpha val="0"/>
              </a:srgb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6496200" y="6385680"/>
            <a:ext cx="4628880" cy="1441080"/>
          </a:xfrm>
          <a:custGeom>
            <a:avLst/>
            <a:gdLst/>
            <a:ahLst/>
            <a:rect l="l" t="t" r="r" b="b"/>
            <a:pathLst>
              <a:path w="4629150" h="1441450">
                <a:moveTo>
                  <a:pt x="12700" y="15875"/>
                </a:moveTo>
                <a:lnTo>
                  <a:pt x="4629151" y="15875"/>
                </a:lnTo>
                <a:lnTo>
                  <a:pt x="4629151" y="1441450"/>
                </a:lnTo>
                <a:lnTo>
                  <a:pt x="12700" y="1441450"/>
                </a:lnTo>
                <a:lnTo>
                  <a:pt x="12700" y="15875"/>
                </a:lnTo>
                <a:close/>
              </a:path>
            </a:pathLst>
          </a:custGeom>
          <a:solidFill>
            <a:srgbClr val="e1e4e7"/>
          </a:solidFill>
          <a:ln w="12700">
            <a:solidFill>
              <a:srgbClr val="000000">
                <a:alpha val="0"/>
              </a:srgb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2858760" y="110160"/>
            <a:ext cx="741384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8400" spc="-12" strike="noStrike">
                <a:solidFill>
                  <a:srgbClr val="000000"/>
                </a:solidFill>
                <a:latin typeface="Gill Sans"/>
                <a:ea typeface="Gill Sans"/>
              </a:rPr>
              <a:t>Software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8400" spc="-15" strike="noStrike">
                <a:solidFill>
                  <a:srgbClr val="000000"/>
                </a:solidFill>
                <a:latin typeface="Gill Sans"/>
                <a:ea typeface="Gill Sans"/>
              </a:rPr>
              <a:t>Quality</a:t>
            </a:r>
            <a:endParaRPr b="0" lang="en-GB" sz="84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2312640" y="2627640"/>
            <a:ext cx="81903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4945320"/>
              </a:tabLst>
            </a:pPr>
            <a:r>
              <a:rPr b="1" lang="en-US" sz="3400" spc="157" strike="noStrike">
                <a:solidFill>
                  <a:srgbClr val="000000"/>
                </a:solidFill>
                <a:latin typeface="Times New Roman"/>
                <a:ea typeface="Times New Roman"/>
              </a:rPr>
              <a:t>Quality</a:t>
            </a:r>
            <a:r>
              <a:rPr b="1" lang="en-US" sz="3400" spc="114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3400" spc="174" strike="noStrike">
                <a:solidFill>
                  <a:srgbClr val="000000"/>
                </a:solidFill>
                <a:latin typeface="Times New Roman"/>
                <a:ea typeface="Times New Roman"/>
              </a:rPr>
              <a:t>Assurance</a:t>
            </a:r>
            <a:r>
              <a:rPr b="1" lang="en-US" sz="3400" spc="174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US" sz="3400" spc="89" strike="noStrike">
                <a:solidFill>
                  <a:srgbClr val="000000"/>
                </a:solidFill>
                <a:latin typeface="Times New Roman"/>
                <a:ea typeface="Times New Roman"/>
              </a:rPr>
              <a:t>Quality</a:t>
            </a:r>
            <a:r>
              <a:rPr b="1" lang="en-US" sz="3400" spc="77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3400" spc="94" strike="noStrike">
                <a:solidFill>
                  <a:srgbClr val="000000"/>
                </a:solidFill>
                <a:latin typeface="Times New Roman"/>
                <a:ea typeface="Times New Roman"/>
              </a:rPr>
              <a:t>Control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2448000" y="4101480"/>
            <a:ext cx="794196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4922280"/>
              </a:tabLst>
            </a:pPr>
            <a:r>
              <a:rPr b="0" lang="en-US" sz="2600" spc="69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Managing</a:t>
            </a:r>
            <a:r>
              <a:rPr b="0" lang="en-US" sz="2600" spc="49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r>
              <a:rPr b="0" lang="en-US" sz="2600" spc="69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development</a:t>
            </a:r>
            <a:r>
              <a:rPr b="0" lang="en-US" sz="2600" spc="69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	</a:t>
            </a:r>
            <a:r>
              <a:rPr b="0" lang="en-US" sz="2600" spc="43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Measuring software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3157560" y="5527080"/>
            <a:ext cx="708588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4359600"/>
              </a:tabLst>
            </a:pPr>
            <a:r>
              <a:rPr b="0" lang="en-US" sz="2600" spc="58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Ensure</a:t>
            </a:r>
            <a:r>
              <a:rPr b="0" lang="en-US" sz="2600" spc="58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r>
              <a:rPr b="0" lang="en-US" sz="2600" spc="49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quality</a:t>
            </a:r>
            <a:r>
              <a:rPr b="0" lang="en-US" sz="2600" spc="49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	</a:t>
            </a:r>
            <a:r>
              <a:rPr b="0" lang="en-US" sz="2600" spc="52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Provide </a:t>
            </a:r>
            <a:r>
              <a:rPr b="0" lang="en-US" sz="2600" spc="58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feedback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3047400" y="6952680"/>
            <a:ext cx="703404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4631760"/>
              </a:tabLst>
            </a:pPr>
            <a:r>
              <a:rPr b="0" lang="en-US" sz="2600" spc="43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Prevent</a:t>
            </a:r>
            <a:r>
              <a:rPr b="0" lang="en-US" sz="2600" spc="43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defects</a:t>
            </a:r>
            <a:r>
              <a:rPr b="0" lang="en-US" sz="2600" spc="43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	</a:t>
            </a:r>
            <a:r>
              <a:rPr b="0" lang="en-US" sz="2600" spc="52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Identify</a:t>
            </a:r>
            <a:r>
              <a:rPr b="0" lang="en-US" sz="2600" spc="43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r>
              <a:rPr b="0" lang="en-US" sz="2600" spc="69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defects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2901240" y="8012880"/>
            <a:ext cx="73292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Both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 essential for high quality</a:t>
            </a:r>
            <a:r>
              <a:rPr b="0" lang="en-US" sz="3600" spc="-1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software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900000" y="-173160"/>
            <a:ext cx="10369080" cy="76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Quality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 of</a:t>
            </a:r>
            <a:r>
              <a:rPr b="0" lang="en-US" sz="8400" spc="-2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Design</a:t>
            </a: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154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Quality of design refers to how well</a:t>
            </a:r>
            <a:r>
              <a:rPr b="0" lang="en-US" sz="3600" spc="-32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a</a:t>
            </a:r>
            <a:endParaRPr b="0" lang="en-GB" sz="3600" spc="-1" strike="noStrike">
              <a:latin typeface="Arial"/>
            </a:endParaRPr>
          </a:p>
          <a:p>
            <a:pPr marL="571680" indent="1089360">
              <a:lnSpc>
                <a:spcPct val="95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system</a:t>
            </a:r>
            <a:r>
              <a:rPr b="0" lang="en-US" sz="3600" spc="-14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was</a:t>
            </a:r>
            <a:r>
              <a:rPr b="0" lang="en-US" sz="3600" spc="-15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designed,</a:t>
            </a:r>
            <a:r>
              <a:rPr b="0" lang="en-US" sz="3600" spc="-15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i.e.</a:t>
            </a:r>
            <a:r>
              <a:rPr b="0" lang="en-US" sz="3600" spc="-15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grade</a:t>
            </a:r>
            <a:r>
              <a:rPr b="0" lang="en-US" sz="3600" spc="-15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of materials,</a:t>
            </a:r>
            <a:r>
              <a:rPr b="0" lang="en-US" sz="3600" spc="-17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tolerances</a:t>
            </a:r>
            <a:r>
              <a:rPr b="0" lang="en-US" sz="3600" spc="-17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and</a:t>
            </a:r>
            <a:r>
              <a:rPr b="0" lang="en-US" sz="3600" spc="-17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performance </a:t>
            </a:r>
            <a:r>
              <a:rPr b="0" lang="en-US" sz="3600" spc="9" strike="noStrike">
                <a:solidFill>
                  <a:srgbClr val="000000"/>
                </a:solidFill>
                <a:latin typeface="Gill Sans"/>
                <a:ea typeface="Gill Sans"/>
              </a:rPr>
              <a:t>specifica</a:t>
            </a:r>
            <a:r>
              <a:rPr b="0" lang="en-US" sz="3600" spc="4" strike="noStrike">
                <a:solidFill>
                  <a:srgbClr val="000000"/>
                </a:solidFill>
                <a:latin typeface="Gill Sans"/>
                <a:ea typeface="Gill Sans"/>
              </a:rPr>
              <a:t>tions.</a:t>
            </a:r>
            <a:endParaRPr b="0" lang="en-GB" sz="3600" spc="-1" strike="noStrike">
              <a:latin typeface="Arial"/>
            </a:endParaRPr>
          </a:p>
          <a:p>
            <a:pPr marL="571680" indent="1089360">
              <a:lnSpc>
                <a:spcPct val="95000"/>
              </a:lnSpc>
              <a:tabLst>
                <a:tab algn="l" pos="0"/>
              </a:tabLst>
            </a:pPr>
            <a:endParaRPr b="0" lang="en-GB" sz="3600" spc="-1" strike="noStrike">
              <a:latin typeface="Arial"/>
            </a:endParaRPr>
          </a:p>
          <a:p>
            <a:pPr marL="571680" indent="1089360">
              <a:lnSpc>
                <a:spcPct val="95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In</a:t>
            </a:r>
            <a:r>
              <a:rPr b="0" lang="en-US" sz="3600" spc="-10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software</a:t>
            </a:r>
            <a:r>
              <a:rPr b="0" lang="en-US" sz="3600" spc="-10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development,</a:t>
            </a:r>
            <a:r>
              <a:rPr b="0" lang="en-US" sz="3600" spc="-10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quality</a:t>
            </a:r>
            <a:r>
              <a:rPr b="0" lang="en-US" sz="3600" spc="-11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of</a:t>
            </a:r>
            <a:r>
              <a:rPr b="0" lang="en-US" sz="3600" spc="-109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design</a:t>
            </a:r>
            <a:endParaRPr b="0" lang="en-GB" sz="3600" spc="-1" strike="noStrike">
              <a:latin typeface="Arial"/>
            </a:endParaRPr>
          </a:p>
          <a:p>
            <a:pPr marL="571680" indent="1089360">
              <a:lnSpc>
                <a:spcPct val="95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encompasses</a:t>
            </a:r>
            <a:r>
              <a:rPr b="0" lang="en-US" sz="3600" spc="-15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both</a:t>
            </a:r>
            <a:r>
              <a:rPr b="0" lang="en-US" sz="3600" spc="-1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requirements</a:t>
            </a:r>
            <a:r>
              <a:rPr b="1" lang="en-US" sz="3600" spc="-18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and design </a:t>
            </a:r>
            <a:r>
              <a:rPr b="1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specification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of the</a:t>
            </a:r>
            <a:r>
              <a:rPr b="0" lang="en-US" sz="3600" spc="-20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system.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358280" y="-54000"/>
            <a:ext cx="10300680" cy="817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Quality</a:t>
            </a: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 of</a:t>
            </a:r>
            <a:r>
              <a:rPr b="0" lang="en-US" sz="7200" spc="-10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Conformance</a:t>
            </a:r>
            <a:endParaRPr b="0" lang="en-GB" sz="7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200" spc="-1" strike="noStrike">
              <a:latin typeface="Arial"/>
            </a:endParaRPr>
          </a:p>
          <a:p>
            <a:pPr>
              <a:lnSpc>
                <a:spcPts val="1001"/>
              </a:lnSpc>
            </a:pPr>
            <a:endParaRPr b="0" lang="en-GB" sz="7200" spc="-1" strike="noStrike">
              <a:latin typeface="Arial"/>
            </a:endParaRPr>
          </a:p>
          <a:p>
            <a:pPr>
              <a:lnSpc>
                <a:spcPts val="1905"/>
              </a:lnSpc>
            </a:pPr>
            <a:endParaRPr b="0" lang="en-GB" sz="7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7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Quality</a:t>
            </a:r>
            <a:r>
              <a:rPr b="0" lang="en-US" sz="4200" spc="-4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of</a:t>
            </a:r>
            <a:r>
              <a:rPr b="0" lang="en-US" sz="4200" spc="-4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conformance</a:t>
            </a:r>
            <a:r>
              <a:rPr b="0" lang="en-US" sz="4200" spc="-4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refers</a:t>
            </a:r>
            <a:r>
              <a:rPr b="0" lang="en-US" sz="42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to</a:t>
            </a:r>
            <a:r>
              <a:rPr b="0" lang="en-US" sz="4200" spc="-4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how</a:t>
            </a:r>
            <a:r>
              <a:rPr b="0" lang="en-US" sz="42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well the design specifications are</a:t>
            </a:r>
            <a:r>
              <a:rPr b="0" lang="en-US" sz="4200" spc="-18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followed </a:t>
            </a:r>
            <a:r>
              <a:rPr b="0" lang="en-US" sz="4200" spc="-7" strike="noStrike">
                <a:solidFill>
                  <a:srgbClr val="000000"/>
                </a:solidFill>
                <a:latin typeface="Gill Sans"/>
                <a:ea typeface="Gill Sans"/>
              </a:rPr>
              <a:t>during</a:t>
            </a:r>
            <a:r>
              <a:rPr b="0" lang="en-US" sz="4200" spc="-2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manufacturing.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21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In</a:t>
            </a:r>
            <a:r>
              <a:rPr b="0" lang="en-US" sz="4200" spc="-1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software</a:t>
            </a:r>
            <a:r>
              <a:rPr b="0" lang="en-US" sz="4200" spc="-1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development,</a:t>
            </a:r>
            <a:r>
              <a:rPr b="0" lang="en-US" sz="4200" spc="-1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quality</a:t>
            </a:r>
            <a:r>
              <a:rPr b="0" lang="en-US" sz="4200" spc="-13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of conformance focuses</a:t>
            </a:r>
            <a:r>
              <a:rPr b="0" lang="en-US" sz="4200" spc="-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on </a:t>
            </a:r>
            <a:r>
              <a:rPr b="1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implementation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.</a:t>
            </a:r>
            <a:r>
              <a:rPr b="0" lang="en-US" sz="4200" spc="13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How</a:t>
            </a:r>
            <a:r>
              <a:rPr b="0" lang="en-US" sz="4200" spc="143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well</a:t>
            </a:r>
            <a:r>
              <a:rPr b="0" lang="en-US" sz="4200" spc="13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does</a:t>
            </a:r>
            <a:r>
              <a:rPr b="0" lang="en-US" sz="4200" spc="143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it meet the requirements and</a:t>
            </a:r>
            <a:r>
              <a:rPr b="0" lang="en-US" sz="4200" spc="-16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Gill Sans"/>
              </a:rPr>
              <a:t>design </a:t>
            </a:r>
            <a:r>
              <a:rPr b="0" lang="en-US" sz="4200" spc="9" strike="noStrike">
                <a:solidFill>
                  <a:srgbClr val="000000"/>
                </a:solidFill>
                <a:latin typeface="Gill Sans"/>
                <a:ea typeface="Gill Sans"/>
              </a:rPr>
              <a:t>specificat</a:t>
            </a:r>
            <a:r>
              <a:rPr b="0" lang="en-US" sz="4200" spc="4" strike="noStrike">
                <a:solidFill>
                  <a:srgbClr val="000000"/>
                </a:solidFill>
                <a:latin typeface="Gill Sans"/>
                <a:ea typeface="Gill Sans"/>
              </a:rPr>
              <a:t>ion?</a:t>
            </a:r>
            <a:endParaRPr b="0" lang="en-GB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638360" y="-65160"/>
            <a:ext cx="9819720" cy="86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Quality</a:t>
            </a: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 &amp;</a:t>
            </a:r>
            <a:r>
              <a:rPr b="0" lang="en-US" sz="7200" spc="-2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Users</a:t>
            </a:r>
            <a:endParaRPr b="0" lang="en-GB" sz="7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650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User-centred design includes user’s</a:t>
            </a:r>
            <a:r>
              <a:rPr b="0" lang="en-US" sz="4000" spc="-31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satisfaction and experience in concept</a:t>
            </a:r>
            <a:r>
              <a:rPr b="0" lang="en-US" sz="4000" spc="-32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quality.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If the user is unhappy then other measures</a:t>
            </a:r>
            <a:r>
              <a:rPr b="0" lang="en-US" sz="4000" spc="13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of quality aren’t going to matter</a:t>
            </a:r>
            <a:r>
              <a:rPr b="0" lang="en-US" sz="4000" spc="-32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much.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DeMarco (1999):“A product’s quality is</a:t>
            </a:r>
            <a:r>
              <a:rPr b="0" lang="en-US" sz="4000" spc="18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a</a:t>
            </a:r>
            <a:endParaRPr b="0" lang="en-GB" sz="4000" spc="-1" strike="noStrike">
              <a:latin typeface="Arial"/>
            </a:endParaRPr>
          </a:p>
          <a:p>
            <a:pPr marL="571680" indent="571680">
              <a:lnSpc>
                <a:spcPct val="95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function of how much it changes the world</a:t>
            </a:r>
            <a:r>
              <a:rPr b="0" lang="en-US" sz="4000" spc="-24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for </a:t>
            </a:r>
            <a:r>
              <a:rPr b="0" lang="en-US" sz="4000" spc="-75" strike="noStrike">
                <a:solidFill>
                  <a:srgbClr val="000000"/>
                </a:solidFill>
                <a:latin typeface="Gill Sans"/>
                <a:ea typeface="Gill Sans"/>
              </a:rPr>
              <a:t>the</a:t>
            </a:r>
            <a:r>
              <a:rPr b="0" lang="en-US" sz="4000" spc="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72" strike="noStrike">
                <a:solidFill>
                  <a:srgbClr val="000000"/>
                </a:solidFill>
                <a:latin typeface="Gill Sans"/>
                <a:ea typeface="Gill Sans"/>
              </a:rPr>
              <a:t>better.”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87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Users may overlook other quality problems</a:t>
            </a:r>
            <a:r>
              <a:rPr b="0" lang="en-US" sz="4000" spc="18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if the software substantially benefits</a:t>
            </a:r>
            <a:r>
              <a:rPr b="0" lang="en-US" sz="4000" spc="-1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them.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638360" y="-245160"/>
            <a:ext cx="10367280" cy="85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Assurance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 vs</a:t>
            </a:r>
            <a:r>
              <a:rPr b="0" lang="en-US" sz="8400" spc="-22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Control</a:t>
            </a: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020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Gill Sans"/>
                <a:ea typeface="Gill Sans"/>
              </a:rPr>
              <a:t>•</a:t>
            </a:r>
            <a:r>
              <a:rPr b="0" lang="en-US" sz="7200" spc="-9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Quality</a:t>
            </a:r>
            <a:r>
              <a:rPr b="0" lang="en-US" sz="3600" spc="-5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Assurance</a:t>
            </a:r>
            <a:r>
              <a:rPr b="0" lang="en-US" sz="3600" spc="-5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(QA)</a:t>
            </a:r>
            <a:r>
              <a:rPr b="0" lang="en-US" sz="3600" spc="-5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is</a:t>
            </a:r>
            <a:r>
              <a:rPr b="0" lang="en-US" sz="3600" spc="-5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about</a:t>
            </a:r>
            <a:r>
              <a:rPr b="0" lang="en-US" sz="3600" spc="-6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managing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the</a:t>
            </a:r>
            <a:r>
              <a:rPr b="0" lang="en-US" sz="3600" spc="-14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development</a:t>
            </a:r>
            <a:r>
              <a:rPr b="0" lang="en-US" sz="3600" spc="-14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process</a:t>
            </a:r>
            <a:r>
              <a:rPr b="0" lang="en-US" sz="3600" spc="-14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to</a:t>
            </a:r>
            <a:r>
              <a:rPr b="0" lang="en-US" sz="3600" spc="-14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ensure</a:t>
            </a:r>
            <a:r>
              <a:rPr b="0" lang="en-US" sz="3600" spc="-15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quality. Focus</a:t>
            </a:r>
            <a:r>
              <a:rPr b="0" lang="en-US" sz="3600" spc="-17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on</a:t>
            </a:r>
            <a:r>
              <a:rPr b="0" lang="en-US" sz="3600" spc="-17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preventing</a:t>
            </a:r>
            <a:r>
              <a:rPr b="1" lang="en-US" sz="3600" spc="-19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errors.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86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Quality Control (QC) is about</a:t>
            </a:r>
            <a:r>
              <a:rPr b="0" lang="en-US" sz="3600" spc="-35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measuring</a:t>
            </a:r>
            <a:endParaRPr b="0" lang="en-GB" sz="3600" spc="-1" strike="noStrike">
              <a:latin typeface="Arial"/>
            </a:endParaRPr>
          </a:p>
          <a:p>
            <a:pPr marL="571680" indent="175680">
              <a:lnSpc>
                <a:spcPct val="95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quality during development to</a:t>
            </a:r>
            <a:r>
              <a:rPr b="0" lang="en-US" sz="3600" spc="-290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provide feedback. Focus on </a:t>
            </a:r>
            <a:r>
              <a:rPr b="1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identifying</a:t>
            </a:r>
            <a:r>
              <a:rPr b="1" lang="en-US" sz="3600" spc="344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errors.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Both are essential for high quality</a:t>
            </a:r>
            <a:r>
              <a:rPr b="0" lang="en-US" sz="3600" spc="-191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Gill Sans"/>
              </a:rPr>
              <a:t>software.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60000" y="834840"/>
            <a:ext cx="12600000" cy="86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QA</a:t>
            </a:r>
            <a:r>
              <a:rPr b="0" lang="en-US" sz="8400" spc="-1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Gill Sans"/>
              </a:rPr>
              <a:t>Planning</a:t>
            </a:r>
            <a:endParaRPr b="0" lang="en-GB" sz="8400" spc="-1" strike="noStrike">
              <a:latin typeface="Arial"/>
            </a:endParaRPr>
          </a:p>
          <a:p>
            <a:pPr>
              <a:lnSpc>
                <a:spcPts val="10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ts val="1701"/>
              </a:lnSpc>
              <a:tabLst>
                <a:tab algn="l" pos="0"/>
              </a:tabLst>
            </a:pPr>
            <a:endParaRPr b="0" lang="en-GB" sz="8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685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Evaluations to be</a:t>
            </a:r>
            <a:r>
              <a:rPr b="0" lang="en-US" sz="4000" spc="117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performed.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84000"/>
              </a:lnSpc>
              <a:tabLst>
                <a:tab algn="l" pos="0"/>
              </a:tabLst>
            </a:pPr>
            <a:r>
              <a:rPr b="0" lang="en-US" sz="685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Audits and reviews to be</a:t>
            </a:r>
            <a:r>
              <a:rPr b="0" lang="en-US" sz="4000" spc="-8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performed.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84000"/>
              </a:lnSpc>
              <a:tabLst>
                <a:tab algn="l" pos="0"/>
              </a:tabLst>
            </a:pPr>
            <a:r>
              <a:rPr b="0" lang="en-US" sz="685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Standard that are applicable to the</a:t>
            </a:r>
            <a:r>
              <a:rPr b="0" lang="en-US" sz="4000" spc="-1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project.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84000"/>
              </a:lnSpc>
              <a:tabLst>
                <a:tab algn="l" pos="0"/>
              </a:tabLst>
            </a:pPr>
            <a:r>
              <a:rPr b="0" lang="en-US" sz="685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Procedures for error</a:t>
            </a:r>
            <a:r>
              <a:rPr b="0" lang="en-US" sz="4000" spc="-202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report/tracking.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84000"/>
              </a:lnSpc>
              <a:tabLst>
                <a:tab algn="l" pos="0"/>
              </a:tabLst>
            </a:pPr>
            <a:r>
              <a:rPr b="0" lang="en-US" sz="685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Documents to be produced on</a:t>
            </a:r>
            <a:r>
              <a:rPr b="0" lang="en-US" sz="4000" spc="-265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quality.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84000"/>
              </a:lnSpc>
              <a:tabLst>
                <a:tab algn="l" pos="0"/>
              </a:tabLst>
            </a:pPr>
            <a:r>
              <a:rPr b="0" lang="en-US" sz="6850" spc="-1" strike="noStrike">
                <a:solidFill>
                  <a:srgbClr val="000000"/>
                </a:solidFill>
                <a:latin typeface="Gill Sans"/>
                <a:ea typeface="Gill Sans"/>
              </a:rPr>
              <a:t>•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Amount of feedback to provide</a:t>
            </a:r>
            <a:r>
              <a:rPr b="0" lang="en-US" sz="4000" spc="-26" strike="noStrike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Gill Sans"/>
                <a:ea typeface="Gill Sans"/>
              </a:rPr>
              <a:t>to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5" strike="noStrike">
                <a:solidFill>
                  <a:srgbClr val="000000"/>
                </a:solidFill>
                <a:latin typeface="Gill Sans"/>
                <a:ea typeface="Gill Sans"/>
              </a:rPr>
              <a:t>developer</a:t>
            </a:r>
            <a:r>
              <a:rPr b="0" lang="en-US" sz="4000" spc="-12" strike="noStrike">
                <a:solidFill>
                  <a:srgbClr val="000000"/>
                </a:solidFill>
                <a:latin typeface="Gill Sans"/>
                <a:ea typeface="Gill Sans"/>
              </a:rPr>
              <a:t>s.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Application>LibreOffice/7.0.3.1$Linux_X86_64 LibreOffice_project/00$Build-1</Application>
  <Words>1623</Words>
  <Paragraphs>680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2012-06-15T16:23:20Z</dcterms:created>
  <dc:creator>Lighten PDF Converter Master</dc:creator>
  <dc:description/>
  <dc:language>en-GB</dc:language>
  <cp:lastModifiedBy/>
  <cp:lastPrinted>2020-01-17T11:15:42Z</cp:lastPrinted>
  <dcterms:modified xsi:type="dcterms:W3CDTF">2021-01-22T14:49:46Z</dcterms:modified>
  <cp:revision>21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