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25" name="PlaceHolder 2"/>
          <p:cNvSpPr>
            <a:spLocks noGrp="1"/>
          </p:cNvSpPr>
          <p:nvPr>
            <p:ph type="body"/>
          </p:nvPr>
        </p:nvSpPr>
        <p:spPr>
          <a:xfrm>
            <a:off x="838080" y="1825560"/>
            <a:ext cx="1051524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26" name="PlaceHolder 3"/>
          <p:cNvSpPr>
            <a:spLocks noGrp="1"/>
          </p:cNvSpPr>
          <p:nvPr>
            <p:ph type="body"/>
          </p:nvPr>
        </p:nvSpPr>
        <p:spPr>
          <a:xfrm>
            <a:off x="838080" y="4098240"/>
            <a:ext cx="1051524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28" name="PlaceHolder 2"/>
          <p:cNvSpPr>
            <a:spLocks noGrp="1"/>
          </p:cNvSpPr>
          <p:nvPr>
            <p:ph type="body"/>
          </p:nvPr>
        </p:nvSpPr>
        <p:spPr>
          <a:xfrm>
            <a:off x="83808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2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30" name="PlaceHolder 4"/>
          <p:cNvSpPr>
            <a:spLocks noGrp="1"/>
          </p:cNvSpPr>
          <p:nvPr>
            <p:ph type="body"/>
          </p:nvPr>
        </p:nvSpPr>
        <p:spPr>
          <a:xfrm>
            <a:off x="838080" y="409824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31" name="PlaceHolder 5"/>
          <p:cNvSpPr>
            <a:spLocks noGrp="1"/>
          </p:cNvSpPr>
          <p:nvPr>
            <p:ph type="body"/>
          </p:nvPr>
        </p:nvSpPr>
        <p:spPr>
          <a:xfrm>
            <a:off x="6226200" y="409824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33" name="PlaceHolder 2"/>
          <p:cNvSpPr>
            <a:spLocks noGrp="1"/>
          </p:cNvSpPr>
          <p:nvPr>
            <p:ph type="body"/>
          </p:nvPr>
        </p:nvSpPr>
        <p:spPr>
          <a:xfrm>
            <a:off x="838080" y="182556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34" name="PlaceHolder 3"/>
          <p:cNvSpPr>
            <a:spLocks noGrp="1"/>
          </p:cNvSpPr>
          <p:nvPr>
            <p:ph type="body"/>
          </p:nvPr>
        </p:nvSpPr>
        <p:spPr>
          <a:xfrm>
            <a:off x="4393440" y="182556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35" name="PlaceHolder 4"/>
          <p:cNvSpPr>
            <a:spLocks noGrp="1"/>
          </p:cNvSpPr>
          <p:nvPr>
            <p:ph type="body"/>
          </p:nvPr>
        </p:nvSpPr>
        <p:spPr>
          <a:xfrm>
            <a:off x="7949160" y="182556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36" name="PlaceHolder 5"/>
          <p:cNvSpPr>
            <a:spLocks noGrp="1"/>
          </p:cNvSpPr>
          <p:nvPr>
            <p:ph type="body"/>
          </p:nvPr>
        </p:nvSpPr>
        <p:spPr>
          <a:xfrm>
            <a:off x="838080" y="409824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37" name="PlaceHolder 6"/>
          <p:cNvSpPr>
            <a:spLocks noGrp="1"/>
          </p:cNvSpPr>
          <p:nvPr>
            <p:ph type="body"/>
          </p:nvPr>
        </p:nvSpPr>
        <p:spPr>
          <a:xfrm>
            <a:off x="4393440" y="409824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38" name="PlaceHolder 7"/>
          <p:cNvSpPr>
            <a:spLocks noGrp="1"/>
          </p:cNvSpPr>
          <p:nvPr>
            <p:ph type="body"/>
          </p:nvPr>
        </p:nvSpPr>
        <p:spPr>
          <a:xfrm>
            <a:off x="7949160" y="409824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43"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45" name="PlaceHolder 2"/>
          <p:cNvSpPr>
            <a:spLocks noGrp="1"/>
          </p:cNvSpPr>
          <p:nvPr>
            <p:ph type="body"/>
          </p:nvPr>
        </p:nvSpPr>
        <p:spPr>
          <a:xfrm>
            <a:off x="838080" y="1825560"/>
            <a:ext cx="10515240" cy="435096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47" name="PlaceHolder 2"/>
          <p:cNvSpPr>
            <a:spLocks noGrp="1"/>
          </p:cNvSpPr>
          <p:nvPr>
            <p:ph type="body"/>
          </p:nvPr>
        </p:nvSpPr>
        <p:spPr>
          <a:xfrm>
            <a:off x="838080" y="1825560"/>
            <a:ext cx="5131080" cy="4350960"/>
          </a:xfrm>
          <a:prstGeom prst="rect">
            <a:avLst/>
          </a:prstGeom>
        </p:spPr>
        <p:txBody>
          <a:bodyPr lIns="0" rIns="0" tIns="0" bIns="0">
            <a:normAutofit/>
          </a:bodyPr>
          <a:p>
            <a:endParaRPr b="0" lang="en-GB" sz="2800" spc="-1" strike="noStrike">
              <a:solidFill>
                <a:srgbClr val="000000"/>
              </a:solidFill>
              <a:latin typeface="Calibri"/>
            </a:endParaRPr>
          </a:p>
        </p:txBody>
      </p:sp>
      <p:sp>
        <p:nvSpPr>
          <p:cNvPr id="4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52" name="PlaceHolder 2"/>
          <p:cNvSpPr>
            <a:spLocks noGrp="1"/>
          </p:cNvSpPr>
          <p:nvPr>
            <p:ph type="body"/>
          </p:nvPr>
        </p:nvSpPr>
        <p:spPr>
          <a:xfrm>
            <a:off x="83808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5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GB" sz="2800" spc="-1" strike="noStrike">
              <a:solidFill>
                <a:srgbClr val="000000"/>
              </a:solidFill>
              <a:latin typeface="Calibri"/>
            </a:endParaRPr>
          </a:p>
        </p:txBody>
      </p:sp>
      <p:sp>
        <p:nvSpPr>
          <p:cNvPr id="54" name="PlaceHolder 4"/>
          <p:cNvSpPr>
            <a:spLocks noGrp="1"/>
          </p:cNvSpPr>
          <p:nvPr>
            <p:ph type="body"/>
          </p:nvPr>
        </p:nvSpPr>
        <p:spPr>
          <a:xfrm>
            <a:off x="838080" y="409824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4"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56" name="PlaceHolder 2"/>
          <p:cNvSpPr>
            <a:spLocks noGrp="1"/>
          </p:cNvSpPr>
          <p:nvPr>
            <p:ph type="body"/>
          </p:nvPr>
        </p:nvSpPr>
        <p:spPr>
          <a:xfrm>
            <a:off x="838080" y="1825560"/>
            <a:ext cx="5131080" cy="4350960"/>
          </a:xfrm>
          <a:prstGeom prst="rect">
            <a:avLst/>
          </a:prstGeom>
        </p:spPr>
        <p:txBody>
          <a:bodyPr lIns="0" rIns="0" tIns="0" bIns="0">
            <a:normAutofit/>
          </a:bodyPr>
          <a:p>
            <a:endParaRPr b="0" lang="en-GB"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58" name="PlaceHolder 4"/>
          <p:cNvSpPr>
            <a:spLocks noGrp="1"/>
          </p:cNvSpPr>
          <p:nvPr>
            <p:ph type="body"/>
          </p:nvPr>
        </p:nvSpPr>
        <p:spPr>
          <a:xfrm>
            <a:off x="6226200" y="409824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60" name="PlaceHolder 2"/>
          <p:cNvSpPr>
            <a:spLocks noGrp="1"/>
          </p:cNvSpPr>
          <p:nvPr>
            <p:ph type="body"/>
          </p:nvPr>
        </p:nvSpPr>
        <p:spPr>
          <a:xfrm>
            <a:off x="83808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62" name="PlaceHolder 4"/>
          <p:cNvSpPr>
            <a:spLocks noGrp="1"/>
          </p:cNvSpPr>
          <p:nvPr>
            <p:ph type="body"/>
          </p:nvPr>
        </p:nvSpPr>
        <p:spPr>
          <a:xfrm>
            <a:off x="838080" y="4098240"/>
            <a:ext cx="1051524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64" name="PlaceHolder 2"/>
          <p:cNvSpPr>
            <a:spLocks noGrp="1"/>
          </p:cNvSpPr>
          <p:nvPr>
            <p:ph type="body"/>
          </p:nvPr>
        </p:nvSpPr>
        <p:spPr>
          <a:xfrm>
            <a:off x="838080" y="1825560"/>
            <a:ext cx="1051524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65" name="PlaceHolder 3"/>
          <p:cNvSpPr>
            <a:spLocks noGrp="1"/>
          </p:cNvSpPr>
          <p:nvPr>
            <p:ph type="body"/>
          </p:nvPr>
        </p:nvSpPr>
        <p:spPr>
          <a:xfrm>
            <a:off x="838080" y="4098240"/>
            <a:ext cx="1051524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67" name="PlaceHolder 2"/>
          <p:cNvSpPr>
            <a:spLocks noGrp="1"/>
          </p:cNvSpPr>
          <p:nvPr>
            <p:ph type="body"/>
          </p:nvPr>
        </p:nvSpPr>
        <p:spPr>
          <a:xfrm>
            <a:off x="83808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6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69" name="PlaceHolder 4"/>
          <p:cNvSpPr>
            <a:spLocks noGrp="1"/>
          </p:cNvSpPr>
          <p:nvPr>
            <p:ph type="body"/>
          </p:nvPr>
        </p:nvSpPr>
        <p:spPr>
          <a:xfrm>
            <a:off x="838080" y="409824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70" name="PlaceHolder 5"/>
          <p:cNvSpPr>
            <a:spLocks noGrp="1"/>
          </p:cNvSpPr>
          <p:nvPr>
            <p:ph type="body"/>
          </p:nvPr>
        </p:nvSpPr>
        <p:spPr>
          <a:xfrm>
            <a:off x="6226200" y="409824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72" name="PlaceHolder 2"/>
          <p:cNvSpPr>
            <a:spLocks noGrp="1"/>
          </p:cNvSpPr>
          <p:nvPr>
            <p:ph type="body"/>
          </p:nvPr>
        </p:nvSpPr>
        <p:spPr>
          <a:xfrm>
            <a:off x="838080" y="182556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73" name="PlaceHolder 3"/>
          <p:cNvSpPr>
            <a:spLocks noGrp="1"/>
          </p:cNvSpPr>
          <p:nvPr>
            <p:ph type="body"/>
          </p:nvPr>
        </p:nvSpPr>
        <p:spPr>
          <a:xfrm>
            <a:off x="4393440" y="182556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74" name="PlaceHolder 4"/>
          <p:cNvSpPr>
            <a:spLocks noGrp="1"/>
          </p:cNvSpPr>
          <p:nvPr>
            <p:ph type="body"/>
          </p:nvPr>
        </p:nvSpPr>
        <p:spPr>
          <a:xfrm>
            <a:off x="7949160" y="182556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75" name="PlaceHolder 5"/>
          <p:cNvSpPr>
            <a:spLocks noGrp="1"/>
          </p:cNvSpPr>
          <p:nvPr>
            <p:ph type="body"/>
          </p:nvPr>
        </p:nvSpPr>
        <p:spPr>
          <a:xfrm>
            <a:off x="838080" y="409824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76" name="PlaceHolder 6"/>
          <p:cNvSpPr>
            <a:spLocks noGrp="1"/>
          </p:cNvSpPr>
          <p:nvPr>
            <p:ph type="body"/>
          </p:nvPr>
        </p:nvSpPr>
        <p:spPr>
          <a:xfrm>
            <a:off x="4393440" y="409824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77" name="PlaceHolder 7"/>
          <p:cNvSpPr>
            <a:spLocks noGrp="1"/>
          </p:cNvSpPr>
          <p:nvPr>
            <p:ph type="body"/>
          </p:nvPr>
        </p:nvSpPr>
        <p:spPr>
          <a:xfrm>
            <a:off x="7949160" y="4098240"/>
            <a:ext cx="338580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8" name="PlaceHolder 2"/>
          <p:cNvSpPr>
            <a:spLocks noGrp="1"/>
          </p:cNvSpPr>
          <p:nvPr>
            <p:ph type="body"/>
          </p:nvPr>
        </p:nvSpPr>
        <p:spPr>
          <a:xfrm>
            <a:off x="838080" y="1825560"/>
            <a:ext cx="5131080" cy="4350960"/>
          </a:xfrm>
          <a:prstGeom prst="rect">
            <a:avLst/>
          </a:prstGeom>
        </p:spPr>
        <p:txBody>
          <a:bodyPr lIns="0" rIns="0" tIns="0" bIns="0">
            <a:normAutofit/>
          </a:bodyPr>
          <a:p>
            <a:endParaRPr b="0" lang="en-GB" sz="2800" spc="-1" strike="noStrike">
              <a:solidFill>
                <a:srgbClr val="000000"/>
              </a:solidFill>
              <a:latin typeface="Calibri"/>
            </a:endParaRPr>
          </a:p>
        </p:txBody>
      </p:sp>
      <p:sp>
        <p:nvSpPr>
          <p:cNvPr id="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13" name="PlaceHolder 2"/>
          <p:cNvSpPr>
            <a:spLocks noGrp="1"/>
          </p:cNvSpPr>
          <p:nvPr>
            <p:ph type="body"/>
          </p:nvPr>
        </p:nvSpPr>
        <p:spPr>
          <a:xfrm>
            <a:off x="83808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1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GB" sz="2800" spc="-1" strike="noStrike">
              <a:solidFill>
                <a:srgbClr val="000000"/>
              </a:solidFill>
              <a:latin typeface="Calibri"/>
            </a:endParaRPr>
          </a:p>
        </p:txBody>
      </p:sp>
      <p:sp>
        <p:nvSpPr>
          <p:cNvPr id="15" name="PlaceHolder 4"/>
          <p:cNvSpPr>
            <a:spLocks noGrp="1"/>
          </p:cNvSpPr>
          <p:nvPr>
            <p:ph type="body"/>
          </p:nvPr>
        </p:nvSpPr>
        <p:spPr>
          <a:xfrm>
            <a:off x="838080" y="409824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17" name="PlaceHolder 2"/>
          <p:cNvSpPr>
            <a:spLocks noGrp="1"/>
          </p:cNvSpPr>
          <p:nvPr>
            <p:ph type="body"/>
          </p:nvPr>
        </p:nvSpPr>
        <p:spPr>
          <a:xfrm>
            <a:off x="838080" y="1825560"/>
            <a:ext cx="5131080" cy="4350960"/>
          </a:xfrm>
          <a:prstGeom prst="rect">
            <a:avLst/>
          </a:prstGeom>
        </p:spPr>
        <p:txBody>
          <a:bodyPr lIns="0" rIns="0" tIns="0" bIns="0">
            <a:normAutofit/>
          </a:bodyPr>
          <a:p>
            <a:endParaRPr b="0" lang="en-GB" sz="2800" spc="-1" strike="noStrike">
              <a:solidFill>
                <a:srgbClr val="000000"/>
              </a:solidFill>
              <a:latin typeface="Calibri"/>
            </a:endParaRPr>
          </a:p>
        </p:txBody>
      </p:sp>
      <p:sp>
        <p:nvSpPr>
          <p:cNvPr id="1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19" name="PlaceHolder 4"/>
          <p:cNvSpPr>
            <a:spLocks noGrp="1"/>
          </p:cNvSpPr>
          <p:nvPr>
            <p:ph type="body"/>
          </p:nvPr>
        </p:nvSpPr>
        <p:spPr>
          <a:xfrm>
            <a:off x="6226200" y="409824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GB" sz="1800" spc="-1" strike="noStrike">
              <a:solidFill>
                <a:srgbClr val="000000"/>
              </a:solidFill>
              <a:latin typeface="Calibri"/>
            </a:endParaRPr>
          </a:p>
        </p:txBody>
      </p:sp>
      <p:sp>
        <p:nvSpPr>
          <p:cNvPr id="21" name="PlaceHolder 2"/>
          <p:cNvSpPr>
            <a:spLocks noGrp="1"/>
          </p:cNvSpPr>
          <p:nvPr>
            <p:ph type="body"/>
          </p:nvPr>
        </p:nvSpPr>
        <p:spPr>
          <a:xfrm>
            <a:off x="83808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2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GB" sz="2800" spc="-1" strike="noStrike">
              <a:solidFill>
                <a:srgbClr val="000000"/>
              </a:solidFill>
              <a:latin typeface="Calibri"/>
            </a:endParaRPr>
          </a:p>
        </p:txBody>
      </p:sp>
      <p:sp>
        <p:nvSpPr>
          <p:cNvPr id="23" name="PlaceHolder 4"/>
          <p:cNvSpPr>
            <a:spLocks noGrp="1"/>
          </p:cNvSpPr>
          <p:nvPr>
            <p:ph type="body"/>
          </p:nvPr>
        </p:nvSpPr>
        <p:spPr>
          <a:xfrm>
            <a:off x="838080" y="4098240"/>
            <a:ext cx="10515240" cy="2075040"/>
          </a:xfrm>
          <a:prstGeom prst="rect">
            <a:avLst/>
          </a:prstGeom>
        </p:spPr>
        <p:txBody>
          <a:bodyPr lIns="0" rIns="0" tIns="0" bIns="0">
            <a:normAutofit/>
          </a:bodyPr>
          <a:p>
            <a:endParaRPr b="0" lang="en-GB"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9d9d9"/>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lIns="45720" rIns="45720" tIns="45000" bIns="45000" anchor="b">
            <a:noAutofit/>
          </a:bodyPr>
          <a:p>
            <a:pPr algn="ctr">
              <a:lnSpc>
                <a:spcPct val="90000"/>
              </a:lnSpc>
              <a:tabLst>
                <a:tab algn="l" pos="0"/>
              </a:tabLst>
            </a:pPr>
            <a:r>
              <a:rPr b="0" lang="en-GB" sz="6000" spc="-1" strike="noStrike">
                <a:solidFill>
                  <a:srgbClr val="000000"/>
                </a:solidFill>
                <a:latin typeface="Calibri Light"/>
                <a:ea typeface="Calibri Light"/>
              </a:rPr>
              <a:t>Title Text</a:t>
            </a:r>
            <a:endParaRPr b="0" lang="en-GB" sz="6000" spc="-1" strike="noStrike">
              <a:solidFill>
                <a:srgbClr val="000000"/>
              </a:solidFill>
              <a:latin typeface="Calibri"/>
            </a:endParaRPr>
          </a:p>
        </p:txBody>
      </p:sp>
      <p:sp>
        <p:nvSpPr>
          <p:cNvPr id="1" name="PlaceHolder 2"/>
          <p:cNvSpPr>
            <a:spLocks noGrp="1"/>
          </p:cNvSpPr>
          <p:nvPr>
            <p:ph type="body"/>
          </p:nvPr>
        </p:nvSpPr>
        <p:spPr>
          <a:xfrm>
            <a:off x="1523880" y="3602160"/>
            <a:ext cx="9143640" cy="1655280"/>
          </a:xfrm>
          <a:prstGeom prst="rect">
            <a:avLst/>
          </a:prstGeom>
        </p:spPr>
        <p:txBody>
          <a:bodyPr lIns="45720" rIns="45720" tIns="45000" bIns="45000">
            <a:noAutofit/>
          </a:bodyPr>
          <a:p>
            <a:pPr algn="ctr">
              <a:lnSpc>
                <a:spcPct val="90000"/>
              </a:lnSpc>
              <a:spcBef>
                <a:spcPts val="1001"/>
              </a:spcBef>
              <a:tabLst>
                <a:tab algn="l" pos="0"/>
              </a:tabLst>
            </a:pPr>
            <a:r>
              <a:rPr b="0" lang="en-GB" sz="2400" spc="-1" strike="noStrike">
                <a:solidFill>
                  <a:srgbClr val="000000"/>
                </a:solidFill>
                <a:latin typeface="Calibri"/>
                <a:ea typeface="Calibri"/>
              </a:rPr>
              <a:t>Body Level One</a:t>
            </a:r>
            <a:endParaRPr b="0" lang="en-GB" sz="2400" spc="-1" strike="noStrike">
              <a:solidFill>
                <a:srgbClr val="000000"/>
              </a:solidFill>
              <a:latin typeface="Calibri"/>
            </a:endParaRPr>
          </a:p>
          <a:p>
            <a:pPr algn="ctr">
              <a:lnSpc>
                <a:spcPct val="90000"/>
              </a:lnSpc>
              <a:spcBef>
                <a:spcPts val="1001"/>
              </a:spcBef>
              <a:tabLst>
                <a:tab algn="l" pos="0"/>
              </a:tabLst>
            </a:pPr>
            <a:r>
              <a:rPr b="0" lang="en-GB" sz="2400" spc="-1" strike="noStrike">
                <a:solidFill>
                  <a:srgbClr val="000000"/>
                </a:solidFill>
                <a:latin typeface="Calibri"/>
                <a:ea typeface="Calibri"/>
              </a:rPr>
              <a:t>Body Level Two</a:t>
            </a:r>
            <a:endParaRPr b="0" lang="en-GB" sz="2400" spc="-1" strike="noStrike">
              <a:solidFill>
                <a:srgbClr val="000000"/>
              </a:solidFill>
              <a:latin typeface="Calibri"/>
            </a:endParaRPr>
          </a:p>
          <a:p>
            <a:pPr algn="ctr">
              <a:lnSpc>
                <a:spcPct val="90000"/>
              </a:lnSpc>
              <a:spcBef>
                <a:spcPts val="1001"/>
              </a:spcBef>
              <a:tabLst>
                <a:tab algn="l" pos="0"/>
              </a:tabLst>
            </a:pPr>
            <a:r>
              <a:rPr b="0" lang="en-GB" sz="2400" spc="-1" strike="noStrike">
                <a:solidFill>
                  <a:srgbClr val="000000"/>
                </a:solidFill>
                <a:latin typeface="Calibri"/>
                <a:ea typeface="Calibri"/>
              </a:rPr>
              <a:t>Body Level Three</a:t>
            </a:r>
            <a:endParaRPr b="0" lang="en-GB" sz="2400" spc="-1" strike="noStrike">
              <a:solidFill>
                <a:srgbClr val="000000"/>
              </a:solidFill>
              <a:latin typeface="Calibri"/>
            </a:endParaRPr>
          </a:p>
          <a:p>
            <a:pPr algn="ctr">
              <a:lnSpc>
                <a:spcPct val="90000"/>
              </a:lnSpc>
              <a:spcBef>
                <a:spcPts val="1001"/>
              </a:spcBef>
              <a:tabLst>
                <a:tab algn="l" pos="0"/>
              </a:tabLst>
            </a:pPr>
            <a:r>
              <a:rPr b="0" lang="en-GB" sz="2400" spc="-1" strike="noStrike">
                <a:solidFill>
                  <a:srgbClr val="000000"/>
                </a:solidFill>
                <a:latin typeface="Calibri"/>
                <a:ea typeface="Calibri"/>
              </a:rPr>
              <a:t>Body Level Four</a:t>
            </a:r>
            <a:endParaRPr b="0" lang="en-GB" sz="2400" spc="-1" strike="noStrike">
              <a:solidFill>
                <a:srgbClr val="000000"/>
              </a:solidFill>
              <a:latin typeface="Calibri"/>
            </a:endParaRPr>
          </a:p>
          <a:p>
            <a:pPr algn="ctr">
              <a:lnSpc>
                <a:spcPct val="90000"/>
              </a:lnSpc>
              <a:spcBef>
                <a:spcPts val="1001"/>
              </a:spcBef>
              <a:tabLst>
                <a:tab algn="l" pos="0"/>
              </a:tabLst>
            </a:pPr>
            <a:r>
              <a:rPr b="0" lang="en-GB" sz="2400" spc="-1" strike="noStrike">
                <a:solidFill>
                  <a:srgbClr val="000000"/>
                </a:solidFill>
                <a:latin typeface="Calibri"/>
                <a:ea typeface="Calibri"/>
              </a:rPr>
              <a:t>Body Level Five</a:t>
            </a:r>
            <a:endParaRPr b="0" lang="en-GB" sz="2400" spc="-1" strike="noStrike">
              <a:solidFill>
                <a:srgbClr val="000000"/>
              </a:solidFill>
              <a:latin typeface="Calibri"/>
            </a:endParaRPr>
          </a:p>
        </p:txBody>
      </p:sp>
      <p:sp>
        <p:nvSpPr>
          <p:cNvPr id="2" name="PlaceHolder 3"/>
          <p:cNvSpPr>
            <a:spLocks noGrp="1"/>
          </p:cNvSpPr>
          <p:nvPr>
            <p:ph type="sldNum"/>
          </p:nvPr>
        </p:nvSpPr>
        <p:spPr>
          <a:xfrm>
            <a:off x="11095200" y="6404400"/>
            <a:ext cx="258120" cy="268920"/>
          </a:xfrm>
          <a:prstGeom prst="rect">
            <a:avLst/>
          </a:prstGeom>
        </p:spPr>
        <p:txBody>
          <a:bodyPr lIns="45720" rIns="45720" tIns="45000" bIns="45000" anchor="ctr">
            <a:noAutofit/>
          </a:bodyPr>
          <a:p>
            <a:pPr algn="r">
              <a:lnSpc>
                <a:spcPct val="100000"/>
              </a:lnSpc>
              <a:tabLst>
                <a:tab algn="l" pos="0"/>
              </a:tabLst>
            </a:pPr>
            <a:fld id="{E9A2C3EA-6E2B-4CC1-80A3-6DDB9D410E1D}" type="slidenum">
              <a:rPr b="0" lang="en-GB" sz="1200" spc="-1" strike="noStrike">
                <a:solidFill>
                  <a:srgbClr val="888888"/>
                </a:solidFill>
                <a:latin typeface="Calibri"/>
                <a:ea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9d9d9"/>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Title Text</a:t>
            </a:r>
            <a:endParaRPr b="0" lang="en-GB" sz="4400" spc="-1" strike="noStrike">
              <a:solidFill>
                <a:srgbClr val="000000"/>
              </a:solid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Body Level One</a:t>
            </a:r>
            <a:endParaRPr b="0" lang="en-GB" sz="2800" spc="-1" strike="noStrike">
              <a:solidFill>
                <a:srgbClr val="000000"/>
              </a:solidFill>
              <a:latin typeface="Calibri"/>
            </a:endParaRPr>
          </a:p>
          <a:p>
            <a:pPr lvl="1" marL="723960" indent="-266400">
              <a:lnSpc>
                <a:spcPct val="90000"/>
              </a:lnSpc>
              <a:spcBef>
                <a:spcPts val="1001"/>
              </a:spcBef>
              <a:buClr>
                <a:srgbClr val="000000"/>
              </a:buClr>
              <a:buFont typeface="Arial"/>
              <a:buChar char="•"/>
            </a:pPr>
            <a:r>
              <a:rPr b="0" lang="en-GB" sz="2800" spc="-1" strike="noStrike">
                <a:solidFill>
                  <a:srgbClr val="000000"/>
                </a:solidFill>
                <a:latin typeface="Calibri"/>
                <a:ea typeface="Calibri"/>
              </a:rPr>
              <a:t>Body Level Two</a:t>
            </a:r>
            <a:endParaRPr b="0" lang="en-GB" sz="2800" spc="-1" strike="noStrike">
              <a:solidFill>
                <a:srgbClr val="000000"/>
              </a:solidFill>
              <a:latin typeface="Calibri"/>
            </a:endParaRPr>
          </a:p>
          <a:p>
            <a:pPr lvl="2" marL="1234440" indent="-319680">
              <a:lnSpc>
                <a:spcPct val="90000"/>
              </a:lnSpc>
              <a:spcBef>
                <a:spcPts val="1001"/>
              </a:spcBef>
              <a:buClr>
                <a:srgbClr val="000000"/>
              </a:buClr>
              <a:buFont typeface="Arial"/>
              <a:buChar char="•"/>
            </a:pPr>
            <a:r>
              <a:rPr b="0" lang="en-GB" sz="2800" spc="-1" strike="noStrike">
                <a:solidFill>
                  <a:srgbClr val="000000"/>
                </a:solidFill>
                <a:latin typeface="Calibri"/>
                <a:ea typeface="Calibri"/>
              </a:rPr>
              <a:t>Body Level Three</a:t>
            </a:r>
            <a:endParaRPr b="0" lang="en-GB" sz="2800" spc="-1" strike="noStrike">
              <a:solidFill>
                <a:srgbClr val="000000"/>
              </a:solidFill>
              <a:latin typeface="Calibri"/>
            </a:endParaRPr>
          </a:p>
          <a:p>
            <a:pPr lvl="3" marL="1727280" indent="-355320">
              <a:lnSpc>
                <a:spcPct val="90000"/>
              </a:lnSpc>
              <a:spcBef>
                <a:spcPts val="1001"/>
              </a:spcBef>
              <a:buClr>
                <a:srgbClr val="000000"/>
              </a:buClr>
              <a:buFont typeface="Arial"/>
              <a:buChar char="•"/>
            </a:pPr>
            <a:r>
              <a:rPr b="0" lang="en-GB" sz="2800" spc="-1" strike="noStrike">
                <a:solidFill>
                  <a:srgbClr val="000000"/>
                </a:solidFill>
                <a:latin typeface="Calibri"/>
                <a:ea typeface="Calibri"/>
              </a:rPr>
              <a:t>Body Level Four</a:t>
            </a:r>
            <a:endParaRPr b="0" lang="en-GB" sz="2800" spc="-1" strike="noStrike">
              <a:solidFill>
                <a:srgbClr val="000000"/>
              </a:solidFill>
              <a:latin typeface="Calibri"/>
            </a:endParaRPr>
          </a:p>
          <a:p>
            <a:pPr lvl="4" marL="2184480" indent="-355320">
              <a:lnSpc>
                <a:spcPct val="90000"/>
              </a:lnSpc>
              <a:spcBef>
                <a:spcPts val="1001"/>
              </a:spcBef>
              <a:buClr>
                <a:srgbClr val="000000"/>
              </a:buClr>
              <a:buFont typeface="Arial"/>
              <a:buChar char="•"/>
            </a:pPr>
            <a:r>
              <a:rPr b="0" lang="en-GB" sz="2800" spc="-1" strike="noStrike">
                <a:solidFill>
                  <a:srgbClr val="000000"/>
                </a:solidFill>
                <a:latin typeface="Calibri"/>
                <a:ea typeface="Calibri"/>
              </a:rPr>
              <a:t>Body Level Five</a:t>
            </a:r>
            <a:endParaRPr b="0" lang="en-GB" sz="2800" spc="-1" strike="noStrike">
              <a:solidFill>
                <a:srgbClr val="000000"/>
              </a:solidFill>
              <a:latin typeface="Calibri"/>
            </a:endParaRPr>
          </a:p>
        </p:txBody>
      </p:sp>
      <p:sp>
        <p:nvSpPr>
          <p:cNvPr id="41" name="PlaceHolder 3"/>
          <p:cNvSpPr>
            <a:spLocks noGrp="1"/>
          </p:cNvSpPr>
          <p:nvPr>
            <p:ph type="sldNum"/>
          </p:nvPr>
        </p:nvSpPr>
        <p:spPr>
          <a:xfrm>
            <a:off x="11095200" y="6404400"/>
            <a:ext cx="258120" cy="268920"/>
          </a:xfrm>
          <a:prstGeom prst="rect">
            <a:avLst/>
          </a:prstGeom>
        </p:spPr>
        <p:txBody>
          <a:bodyPr lIns="45720" rIns="45720" tIns="45000" bIns="45000" anchor="ctr">
            <a:noAutofit/>
          </a:bodyPr>
          <a:p>
            <a:pPr algn="r">
              <a:lnSpc>
                <a:spcPct val="100000"/>
              </a:lnSpc>
              <a:tabLst>
                <a:tab algn="l" pos="0"/>
              </a:tabLst>
            </a:pPr>
            <a:fld id="{9F6CB455-615C-4640-85B8-F87DCDE0D4C3}" type="slidenum">
              <a:rPr b="0" lang="en-GB" sz="1200" spc="-1" strike="noStrike">
                <a:solidFill>
                  <a:srgbClr val="888888"/>
                </a:solidFill>
                <a:latin typeface="Calibri"/>
                <a:ea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79" name="TextShape 2"/>
          <p:cNvSpPr txBox="1"/>
          <p:nvPr/>
        </p:nvSpPr>
        <p:spPr>
          <a:xfrm>
            <a:off x="1523880" y="1122480"/>
            <a:ext cx="9143640" cy="2387160"/>
          </a:xfrm>
          <a:prstGeom prst="rect">
            <a:avLst/>
          </a:prstGeom>
          <a:noFill/>
          <a:ln w="12600">
            <a:noFill/>
          </a:ln>
        </p:spPr>
        <p:txBody>
          <a:bodyPr lIns="45720" rIns="45720" tIns="45000" bIns="45000" anchor="b">
            <a:noAutofit/>
          </a:bodyPr>
          <a:p>
            <a:pPr algn="ctr">
              <a:lnSpc>
                <a:spcPct val="90000"/>
              </a:lnSpc>
              <a:tabLst>
                <a:tab algn="l" pos="0"/>
              </a:tabLst>
            </a:pPr>
            <a:r>
              <a:rPr b="0" lang="en-GB" sz="6000" spc="-1" strike="noStrike">
                <a:solidFill>
                  <a:srgbClr val="000000"/>
                </a:solidFill>
                <a:latin typeface="Calibri Light"/>
                <a:ea typeface="Calibri Light"/>
              </a:rPr>
              <a:t>Chapter 8 – Software Testing</a:t>
            </a:r>
            <a:endParaRPr b="0" lang="en-GB" sz="6000" spc="-1" strike="noStrike">
              <a:solidFill>
                <a:srgbClr val="000000"/>
              </a:solidFill>
              <a:latin typeface="Calibri"/>
            </a:endParaRPr>
          </a:p>
        </p:txBody>
      </p:sp>
      <p:sp>
        <p:nvSpPr>
          <p:cNvPr id="80" name="TextShape 3"/>
          <p:cNvSpPr txBox="1"/>
          <p:nvPr/>
        </p:nvSpPr>
        <p:spPr>
          <a:xfrm>
            <a:off x="1523880" y="3602160"/>
            <a:ext cx="9143640" cy="1655280"/>
          </a:xfrm>
          <a:prstGeom prst="rect">
            <a:avLst/>
          </a:prstGeom>
          <a:noFill/>
          <a:ln w="12600">
            <a:noFill/>
          </a:ln>
        </p:spPr>
        <p:txBody>
          <a:bodyPr lIns="45720" rIns="45720" tIns="45000" bIns="45000">
            <a:noAutofit/>
          </a:bodyPr>
          <a:p>
            <a:pPr algn="ctr">
              <a:lnSpc>
                <a:spcPct val="90000"/>
              </a:lnSpc>
              <a:spcBef>
                <a:spcPts val="1001"/>
              </a:spcBef>
              <a:tabLst>
                <a:tab algn="l" pos="0"/>
              </a:tabLst>
            </a:pPr>
            <a:r>
              <a:rPr b="0" lang="en-GB" sz="2400" spc="-1" strike="noStrike">
                <a:solidFill>
                  <a:srgbClr val="000000"/>
                </a:solidFill>
                <a:latin typeface="Calibri"/>
                <a:ea typeface="Calibri"/>
              </a:rPr>
              <a:t>Software Engineering 10th edition: Ian Sommerville</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13" name="TextShape 2"/>
          <p:cNvSpPr txBox="1"/>
          <p:nvPr/>
        </p:nvSpPr>
        <p:spPr>
          <a:xfrm>
            <a:off x="838080" y="365040"/>
            <a:ext cx="10515240" cy="1325160"/>
          </a:xfrm>
          <a:prstGeom prst="rect">
            <a:avLst/>
          </a:prstGeom>
          <a:noFill/>
          <a:ln w="12600">
            <a:noFill/>
          </a:ln>
        </p:spPr>
        <p:txBody>
          <a:bodyPr lIns="44640" rIns="44640" tIns="44640" bIns="44640" anchor="ctr">
            <a:noAutofit/>
          </a:bodyPr>
          <a:p>
            <a:pPr>
              <a:lnSpc>
                <a:spcPct val="90000"/>
              </a:lnSpc>
              <a:tabLst>
                <a:tab algn="l" pos="0"/>
              </a:tabLst>
            </a:pPr>
            <a:r>
              <a:rPr b="0" lang="en-GB" sz="4400" spc="-1" strike="noStrike">
                <a:solidFill>
                  <a:srgbClr val="000000"/>
                </a:solidFill>
                <a:latin typeface="Calibri Light"/>
                <a:ea typeface="Calibri Light"/>
              </a:rPr>
              <a:t>Inspections and testing</a:t>
            </a:r>
            <a:endParaRPr b="0" lang="en-GB" sz="4400" spc="-1" strike="noStrike">
              <a:solidFill>
                <a:srgbClr val="000000"/>
              </a:solidFill>
              <a:latin typeface="Calibri"/>
            </a:endParaRPr>
          </a:p>
        </p:txBody>
      </p:sp>
      <p:sp>
        <p:nvSpPr>
          <p:cNvPr id="114" name="TextShape 3"/>
          <p:cNvSpPr txBox="1"/>
          <p:nvPr/>
        </p:nvSpPr>
        <p:spPr>
          <a:xfrm>
            <a:off x="838080" y="1825560"/>
            <a:ext cx="10515240" cy="4350960"/>
          </a:xfrm>
          <a:prstGeom prst="rect">
            <a:avLst/>
          </a:prstGeom>
          <a:noFill/>
          <a:ln w="12600">
            <a:noFill/>
          </a:ln>
        </p:spPr>
        <p:txBody>
          <a:bodyPr lIns="44640" rIns="44640" tIns="44640" bIns="4464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Software inspections</a:t>
            </a:r>
            <a:r>
              <a:rPr b="0" i="1" lang="en-GB" sz="2800" spc="-1" strike="noStrike">
                <a:solidFill>
                  <a:srgbClr val="000000"/>
                </a:solidFill>
                <a:latin typeface="Arial"/>
                <a:ea typeface="Arial"/>
              </a:rPr>
              <a:t> </a:t>
            </a:r>
            <a:r>
              <a:rPr b="0" lang="en-GB" sz="2800" spc="-1" strike="noStrike">
                <a:solidFill>
                  <a:srgbClr val="46424d"/>
                </a:solidFill>
                <a:latin typeface="Calibri"/>
                <a:ea typeface="Calibri"/>
              </a:rPr>
              <a:t>Concerned with analysis of </a:t>
            </a:r>
            <a:br/>
            <a:r>
              <a:rPr b="0" lang="en-GB" sz="2800" spc="-1" strike="noStrike">
                <a:solidFill>
                  <a:srgbClr val="46424d"/>
                </a:solidFill>
                <a:latin typeface="Calibri"/>
                <a:ea typeface="Calibri"/>
              </a:rPr>
              <a:t>the static system representation to discover problems</a:t>
            </a:r>
            <a:r>
              <a:rPr b="0" i="1" lang="en-GB" sz="2800" spc="-1" strike="noStrike">
                <a:solidFill>
                  <a:srgbClr val="46424d"/>
                </a:solidFill>
                <a:latin typeface="Arial"/>
                <a:ea typeface="Arial"/>
              </a:rPr>
              <a:t>  (</a:t>
            </a:r>
            <a:r>
              <a:rPr b="0" lang="en-GB" sz="2800" spc="-1" strike="noStrike">
                <a:solidFill>
                  <a:srgbClr val="46424d"/>
                </a:solidFill>
                <a:latin typeface="Calibri"/>
                <a:ea typeface="Calibri"/>
              </a:rPr>
              <a:t>static verification)</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May be supplement by tool-based document and code analysis.</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Discussed in Chapter 15.</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Software testing</a:t>
            </a:r>
            <a:r>
              <a:rPr b="0" i="1" lang="en-GB" sz="2800" spc="-1" strike="noStrike">
                <a:solidFill>
                  <a:srgbClr val="000000"/>
                </a:solidFill>
                <a:latin typeface="Arial"/>
                <a:ea typeface="Arial"/>
              </a:rPr>
              <a:t> </a:t>
            </a:r>
            <a:r>
              <a:rPr b="0" lang="en-GB" sz="2800" spc="-1" strike="noStrike">
                <a:solidFill>
                  <a:srgbClr val="46424d"/>
                </a:solidFill>
                <a:latin typeface="Calibri"/>
                <a:ea typeface="Calibri"/>
              </a:rPr>
              <a:t>Concerned with exercising and </a:t>
            </a:r>
            <a:br/>
            <a:r>
              <a:rPr b="0" lang="en-GB" sz="2800" spc="-1" strike="noStrike">
                <a:solidFill>
                  <a:srgbClr val="46424d"/>
                </a:solidFill>
                <a:latin typeface="Calibri"/>
                <a:ea typeface="Calibri"/>
              </a:rPr>
              <a:t>observing product behaviour (dynamic verification)</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The system is executed with test data and its operational behaviour is observed.</a:t>
            </a:r>
            <a:endParaRPr b="0" lang="en-GB" sz="2000" spc="-1" strike="noStrike">
              <a:solidFill>
                <a:srgbClr val="000000"/>
              </a:solidFill>
              <a:latin typeface="Calibri"/>
            </a:endParaRPr>
          </a:p>
        </p:txBody>
      </p:sp>
      <p:sp>
        <p:nvSpPr>
          <p:cNvPr id="115"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17"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Inspections and testing </a:t>
            </a:r>
            <a:endParaRPr b="0" lang="en-GB" sz="4400" spc="-1" strike="noStrike">
              <a:solidFill>
                <a:srgbClr val="000000"/>
              </a:solidFill>
              <a:latin typeface="Calibri"/>
            </a:endParaRPr>
          </a:p>
        </p:txBody>
      </p:sp>
      <p:pic>
        <p:nvPicPr>
          <p:cNvPr id="118" name="Picture 7" descr="Picture 7"/>
          <p:cNvPicPr/>
          <p:nvPr/>
        </p:nvPicPr>
        <p:blipFill>
          <a:blip r:embed="rId1"/>
          <a:stretch/>
        </p:blipFill>
        <p:spPr>
          <a:xfrm>
            <a:off x="1769400" y="1859760"/>
            <a:ext cx="8441280" cy="3538080"/>
          </a:xfrm>
          <a:prstGeom prst="rect">
            <a:avLst/>
          </a:prstGeom>
          <a:ln w="12700">
            <a:noFill/>
          </a:ln>
        </p:spPr>
      </p:pic>
      <p:sp>
        <p:nvSpPr>
          <p:cNvPr id="119" name="CustomShape 3"/>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21"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Software inspections</a:t>
            </a:r>
            <a:endParaRPr b="0" lang="en-GB" sz="4400" spc="-1" strike="noStrike">
              <a:solidFill>
                <a:srgbClr val="000000"/>
              </a:solidFill>
              <a:latin typeface="Calibri"/>
            </a:endParaRPr>
          </a:p>
        </p:txBody>
      </p:sp>
      <p:sp>
        <p:nvSpPr>
          <p:cNvPr id="122"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These involve people examining the source representation with the aim </a:t>
            </a:r>
            <a:r>
              <a:rPr b="0" lang="en-GB" sz="2800" spc="-1" strike="noStrike">
                <a:solidFill>
                  <a:srgbClr val="000000"/>
                </a:solidFill>
                <a:latin typeface="Calibri"/>
                <a:ea typeface="Calibri"/>
              </a:rPr>
              <a:t>of discovering anomalies and defects.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Inspections not require execution of a system so may be used before </a:t>
            </a:r>
            <a:r>
              <a:rPr b="0" lang="en-GB" sz="2800" spc="-1" strike="noStrike">
                <a:solidFill>
                  <a:srgbClr val="000000"/>
                </a:solidFill>
                <a:latin typeface="Calibri"/>
                <a:ea typeface="Calibri"/>
              </a:rPr>
              <a:t>implementation.</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They may be applied to any representation of the system (requirements, </a:t>
            </a:r>
            <a:r>
              <a:rPr b="0" lang="en-GB" sz="2800" spc="-1" strike="noStrike">
                <a:solidFill>
                  <a:srgbClr val="000000"/>
                </a:solidFill>
                <a:latin typeface="Calibri"/>
                <a:ea typeface="Calibri"/>
              </a:rPr>
              <a:t>design,configuration data, test data, etc.).</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They have been shown to be an effective technique for discovering </a:t>
            </a:r>
            <a:r>
              <a:rPr b="0" lang="en-GB" sz="2800" spc="-1" strike="noStrike">
                <a:solidFill>
                  <a:srgbClr val="000000"/>
                </a:solidFill>
                <a:latin typeface="Calibri"/>
                <a:ea typeface="Calibri"/>
              </a:rPr>
              <a:t>program errors.</a:t>
            </a:r>
            <a:endParaRPr b="0" lang="en-GB" sz="2800" spc="-1" strike="noStrike">
              <a:solidFill>
                <a:srgbClr val="000000"/>
              </a:solidFill>
              <a:latin typeface="Calibri"/>
            </a:endParaRPr>
          </a:p>
        </p:txBody>
      </p:sp>
      <p:sp>
        <p:nvSpPr>
          <p:cNvPr id="123"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25"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Advantages of inspections</a:t>
            </a:r>
            <a:endParaRPr b="0" lang="en-GB" sz="4400" spc="-1" strike="noStrike">
              <a:solidFill>
                <a:srgbClr val="000000"/>
              </a:solidFill>
              <a:latin typeface="Calibri"/>
            </a:endParaRPr>
          </a:p>
        </p:txBody>
      </p:sp>
      <p:sp>
        <p:nvSpPr>
          <p:cNvPr id="126"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During testing, errors can mask (hide) other errors. Because inspection is a static process, you don’t have to be concerned with interactions between errors.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Incomplete versions of a system can be inspected without additional costs. If a program is incomplete, then you need to develop specialized test harnesses to test the parts that are available.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As well as searching for program defects, an inspection can also consider broader quality attributes of a program, such as compliance with standards, portability and maintainability. </a:t>
            </a:r>
            <a:endParaRPr b="0" lang="en-GB" sz="2800" spc="-1" strike="noStrike">
              <a:solidFill>
                <a:srgbClr val="000000"/>
              </a:solidFill>
              <a:latin typeface="Calibri"/>
            </a:endParaRPr>
          </a:p>
        </p:txBody>
      </p:sp>
      <p:sp>
        <p:nvSpPr>
          <p:cNvPr id="127"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29"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Inspections and testing</a:t>
            </a:r>
            <a:endParaRPr b="0" lang="en-GB" sz="4400" spc="-1" strike="noStrike">
              <a:solidFill>
                <a:srgbClr val="000000"/>
              </a:solidFill>
              <a:latin typeface="Calibri"/>
            </a:endParaRPr>
          </a:p>
        </p:txBody>
      </p:sp>
      <p:sp>
        <p:nvSpPr>
          <p:cNvPr id="130"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Inspections and testing are complementary and not opposing verification techniques.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Both should be used during the V &amp; V process.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Inspections can check conformance with a specification but not conformance with the customer’s real requirements.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Inspections cannot check non-functional characteristics such as performance, usability, etc.</a:t>
            </a:r>
            <a:endParaRPr b="0" lang="en-GB" sz="2800" spc="-1" strike="noStrike">
              <a:solidFill>
                <a:srgbClr val="000000"/>
              </a:solidFill>
              <a:latin typeface="Calibri"/>
            </a:endParaRPr>
          </a:p>
        </p:txBody>
      </p:sp>
      <p:sp>
        <p:nvSpPr>
          <p:cNvPr id="131"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33"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A model of the software testing process </a:t>
            </a:r>
            <a:endParaRPr b="0" lang="en-GB" sz="4400" spc="-1" strike="noStrike">
              <a:solidFill>
                <a:srgbClr val="000000"/>
              </a:solidFill>
              <a:latin typeface="Calibri"/>
            </a:endParaRPr>
          </a:p>
        </p:txBody>
      </p:sp>
      <p:pic>
        <p:nvPicPr>
          <p:cNvPr id="134" name="Picture 6" descr="Picture 6"/>
          <p:cNvPicPr/>
          <p:nvPr/>
        </p:nvPicPr>
        <p:blipFill>
          <a:blip r:embed="rId1"/>
          <a:stretch/>
        </p:blipFill>
        <p:spPr>
          <a:xfrm>
            <a:off x="1776960" y="2655360"/>
            <a:ext cx="8744040" cy="1835280"/>
          </a:xfrm>
          <a:prstGeom prst="rect">
            <a:avLst/>
          </a:prstGeom>
          <a:ln w="12700">
            <a:noFill/>
          </a:ln>
        </p:spPr>
      </p:pic>
      <p:sp>
        <p:nvSpPr>
          <p:cNvPr id="135" name="CustomShape 3"/>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37"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Stages of testing</a:t>
            </a:r>
            <a:endParaRPr b="0" lang="en-GB" sz="4400" spc="-1" strike="noStrike">
              <a:solidFill>
                <a:srgbClr val="000000"/>
              </a:solidFill>
              <a:latin typeface="Calibri"/>
            </a:endParaRPr>
          </a:p>
        </p:txBody>
      </p:sp>
      <p:sp>
        <p:nvSpPr>
          <p:cNvPr id="138"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Development testing, where the system is tested during development to discover bugs and defects.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Release testing, where a separate testing team test a complete version of the system before it is released to users.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User testing, where users or potential users of a system test the system in their own environment.</a:t>
            </a:r>
            <a:endParaRPr b="0" lang="en-GB" sz="2800" spc="-1" strike="noStrike">
              <a:solidFill>
                <a:srgbClr val="000000"/>
              </a:solidFill>
              <a:latin typeface="Calibri"/>
            </a:endParaRPr>
          </a:p>
        </p:txBody>
      </p:sp>
      <p:sp>
        <p:nvSpPr>
          <p:cNvPr id="139"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41"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Development testing</a:t>
            </a:r>
            <a:endParaRPr b="0" lang="en-GB" sz="4400" spc="-1" strike="noStrike">
              <a:solidFill>
                <a:srgbClr val="000000"/>
              </a:solidFill>
              <a:latin typeface="Calibri"/>
            </a:endParaRPr>
          </a:p>
        </p:txBody>
      </p:sp>
      <p:sp>
        <p:nvSpPr>
          <p:cNvPr id="142" name="TextShape 3"/>
          <p:cNvSpPr txBox="1"/>
          <p:nvPr/>
        </p:nvSpPr>
        <p:spPr>
          <a:xfrm>
            <a:off x="838080" y="1825560"/>
            <a:ext cx="10515240" cy="4350960"/>
          </a:xfrm>
          <a:prstGeom prst="rect">
            <a:avLst/>
          </a:prstGeom>
          <a:noFill/>
          <a:ln w="12600">
            <a:noFill/>
          </a:ln>
        </p:spPr>
        <p:txBody>
          <a:bodyPr lIns="45720" rIns="45720" tIns="45000" bIns="45000">
            <a:noAutofit/>
          </a:bodyPr>
          <a:p>
            <a:endParaRPr b="0" lang="en-GB" sz="2800" spc="-1" strike="noStrike">
              <a:solidFill>
                <a:srgbClr val="000000"/>
              </a:solidFill>
              <a:latin typeface="Calibri"/>
            </a:endParaRPr>
          </a:p>
        </p:txBody>
      </p:sp>
      <p:sp>
        <p:nvSpPr>
          <p:cNvPr id="143"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45"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Development testing</a:t>
            </a:r>
            <a:endParaRPr b="0" lang="en-GB" sz="4400" spc="-1" strike="noStrike">
              <a:solidFill>
                <a:srgbClr val="000000"/>
              </a:solidFill>
              <a:latin typeface="Calibri"/>
            </a:endParaRPr>
          </a:p>
        </p:txBody>
      </p:sp>
      <p:sp>
        <p:nvSpPr>
          <p:cNvPr id="146"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Development testing includes all testing activities that are carried out by the team developing the system.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Unit testing, where individual program units or object classes are tested. Unit testing should focus on testing the functionality of objects or methods.</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Component testing, where several individual units are integrated to create composite components. Component testing should focus on testing component interfaces.</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System testing, where some or all of the components in a system are integrated and the system is tested as a whole. System testing should focus on testing component interactions.</a:t>
            </a:r>
            <a:endParaRPr b="0" lang="en-GB" sz="2000" spc="-1" strike="noStrike">
              <a:solidFill>
                <a:srgbClr val="000000"/>
              </a:solidFill>
              <a:latin typeface="Calibri"/>
            </a:endParaRPr>
          </a:p>
        </p:txBody>
      </p:sp>
      <p:sp>
        <p:nvSpPr>
          <p:cNvPr id="147"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49"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Unit testing</a:t>
            </a:r>
            <a:endParaRPr b="0" lang="en-GB" sz="4400" spc="-1" strike="noStrike">
              <a:solidFill>
                <a:srgbClr val="000000"/>
              </a:solidFill>
              <a:latin typeface="Calibri"/>
            </a:endParaRPr>
          </a:p>
        </p:txBody>
      </p:sp>
      <p:sp>
        <p:nvSpPr>
          <p:cNvPr id="150"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Unit testing is the process of testing individual components in isolation.</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It is a defect testing process.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Units may be:</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Individual functions or methods within an object </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Object classes with several attributes and methods </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Composite components with defined interfaces used to access their functionality.</a:t>
            </a:r>
            <a:endParaRPr b="0" lang="en-GB" sz="2000" spc="-1" strike="noStrike">
              <a:solidFill>
                <a:srgbClr val="000000"/>
              </a:solidFill>
              <a:latin typeface="Calibri"/>
            </a:endParaRPr>
          </a:p>
        </p:txBody>
      </p:sp>
      <p:sp>
        <p:nvSpPr>
          <p:cNvPr id="151"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82"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Topics covered</a:t>
            </a:r>
            <a:endParaRPr b="0" lang="en-GB" sz="4400" spc="-1" strike="noStrike">
              <a:solidFill>
                <a:srgbClr val="000000"/>
              </a:solidFill>
              <a:latin typeface="Calibri"/>
            </a:endParaRPr>
          </a:p>
        </p:txBody>
      </p:sp>
      <p:sp>
        <p:nvSpPr>
          <p:cNvPr id="83"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Development testing</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Test-driven development</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Release testing</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User testing </a:t>
            </a:r>
            <a:endParaRPr b="0" lang="en-GB" sz="2800" spc="-1" strike="noStrike">
              <a:solidFill>
                <a:srgbClr val="000000"/>
              </a:solidFill>
              <a:latin typeface="Calibri"/>
            </a:endParaRPr>
          </a:p>
        </p:txBody>
      </p:sp>
    </p:spTree>
  </p:cSld>
  <p:transition spd="slow">
    <p:wipe dir="r"/>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53"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Object class testing</a:t>
            </a:r>
            <a:endParaRPr b="0" lang="en-GB" sz="4400" spc="-1" strike="noStrike">
              <a:solidFill>
                <a:srgbClr val="000000"/>
              </a:solidFill>
              <a:latin typeface="Calibri"/>
            </a:endParaRPr>
          </a:p>
        </p:txBody>
      </p:sp>
      <p:sp>
        <p:nvSpPr>
          <p:cNvPr id="154"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Complete test coverage of a class involves</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Testing all operations associated with an object </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Setting and interrogating all object attributes </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Exercising the object in all possible states.</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Inheritance makes it more difficult to design object class tests as the information to be tested is not localised.</a:t>
            </a:r>
            <a:endParaRPr b="0" lang="en-GB" sz="2800" spc="-1" strike="noStrike">
              <a:solidFill>
                <a:srgbClr val="000000"/>
              </a:solidFill>
              <a:latin typeface="Calibri"/>
            </a:endParaRPr>
          </a:p>
        </p:txBody>
      </p:sp>
      <p:sp>
        <p:nvSpPr>
          <p:cNvPr id="155"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57"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The weather station object interface </a:t>
            </a:r>
            <a:endParaRPr b="0" lang="en-GB" sz="4400" spc="-1" strike="noStrike">
              <a:solidFill>
                <a:srgbClr val="000000"/>
              </a:solidFill>
              <a:latin typeface="Calibri"/>
            </a:endParaRPr>
          </a:p>
        </p:txBody>
      </p:sp>
      <p:pic>
        <p:nvPicPr>
          <p:cNvPr id="158" name="Content Placeholder 3" descr="Content Placeholder 3"/>
          <p:cNvPicPr/>
          <p:nvPr/>
        </p:nvPicPr>
        <p:blipFill>
          <a:blip r:embed="rId1"/>
          <a:stretch/>
        </p:blipFill>
        <p:spPr>
          <a:xfrm>
            <a:off x="4415760" y="1886400"/>
            <a:ext cx="3528720" cy="3724560"/>
          </a:xfrm>
          <a:prstGeom prst="rect">
            <a:avLst/>
          </a:prstGeom>
          <a:ln w="12700">
            <a:noFill/>
          </a:ln>
        </p:spPr>
      </p:pic>
      <p:sp>
        <p:nvSpPr>
          <p:cNvPr id="159" name="CustomShape 3"/>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61"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Weather station testing</a:t>
            </a:r>
            <a:endParaRPr b="0" lang="en-GB" sz="4400" spc="-1" strike="noStrike">
              <a:solidFill>
                <a:srgbClr val="000000"/>
              </a:solidFill>
              <a:latin typeface="Calibri"/>
            </a:endParaRPr>
          </a:p>
        </p:txBody>
      </p:sp>
      <p:sp>
        <p:nvSpPr>
          <p:cNvPr id="162"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Need to define test cases for reportWeather, calibrate, test, startup and shutdown.</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Using a state model, identify sequences of state transitions to be tested and the event sequences to cause these transitions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For example:</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Shutdown -&gt; Running-&gt; Shutdown</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Configuring-&gt; Running-&gt; Testing -&gt; Transmitting -&gt; Running</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Running-&gt; Collecting-&gt; Running-&gt; Summarizing -&gt; Transmitting -&gt; Running</a:t>
            </a:r>
            <a:endParaRPr b="0" lang="en-GB" sz="2000" spc="-1" strike="noStrike">
              <a:solidFill>
                <a:srgbClr val="000000"/>
              </a:solidFill>
              <a:latin typeface="Calibri"/>
            </a:endParaRPr>
          </a:p>
        </p:txBody>
      </p:sp>
      <p:sp>
        <p:nvSpPr>
          <p:cNvPr id="163"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65"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Automated testing</a:t>
            </a:r>
            <a:endParaRPr b="0" lang="en-GB" sz="4400" spc="-1" strike="noStrike">
              <a:solidFill>
                <a:srgbClr val="000000"/>
              </a:solidFill>
              <a:latin typeface="Calibri"/>
            </a:endParaRPr>
          </a:p>
        </p:txBody>
      </p:sp>
      <p:sp>
        <p:nvSpPr>
          <p:cNvPr id="166"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Whenever possible, unit testing should be automated so that tests are run and checked without manual intervention.</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 automated unit testing, you make use of a test automation framework (such as JUnit) to write and run your program tests.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Unit testing frameworks provide generic test classes that you extend to create specific test cases. They can then run all of the tests that you have implemented and report, often through some GUI, on the success of otherwise of the tests. </a:t>
            </a:r>
            <a:endParaRPr b="0" lang="en-GB" sz="2800" spc="-1" strike="noStrike">
              <a:solidFill>
                <a:srgbClr val="000000"/>
              </a:solidFill>
              <a:latin typeface="Calibri"/>
            </a:endParaRPr>
          </a:p>
        </p:txBody>
      </p:sp>
      <p:sp>
        <p:nvSpPr>
          <p:cNvPr id="167"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69"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Automated test components</a:t>
            </a:r>
            <a:endParaRPr b="0" lang="en-GB" sz="4400" spc="-1" strike="noStrike">
              <a:solidFill>
                <a:srgbClr val="000000"/>
              </a:solidFill>
              <a:latin typeface="Calibri"/>
            </a:endParaRPr>
          </a:p>
        </p:txBody>
      </p:sp>
      <p:sp>
        <p:nvSpPr>
          <p:cNvPr id="170"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A setup part, where you initialize the system with the test case, namely the inputs and expected outputs.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A call part, where you call the object or method to be tested.</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An assertion part where you compare the result of the call with the expected result. If the assertion evaluates to true, the test has been successful  if false, then it has failed.</a:t>
            </a:r>
            <a:endParaRPr b="0" lang="en-GB" sz="2800" spc="-1" strike="noStrike">
              <a:solidFill>
                <a:srgbClr val="000000"/>
              </a:solidFill>
              <a:latin typeface="Calibri"/>
            </a:endParaRPr>
          </a:p>
        </p:txBody>
      </p:sp>
      <p:sp>
        <p:nvSpPr>
          <p:cNvPr id="171"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73"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Choosing unit test cases</a:t>
            </a:r>
            <a:endParaRPr b="0" lang="en-GB" sz="4400" spc="-1" strike="noStrike">
              <a:solidFill>
                <a:srgbClr val="000000"/>
              </a:solidFill>
              <a:latin typeface="Calibri"/>
            </a:endParaRPr>
          </a:p>
        </p:txBody>
      </p:sp>
      <p:sp>
        <p:nvSpPr>
          <p:cNvPr id="174"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test cases should show that, when used as expected, the component that you are testing does what it is supposed to do.</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If there are defects in the component, these should be revealed by test cases.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This leads to 2 types of unit test case:</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The first of these should reflect normal operation of a program and should show that the component works as expected. </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The other kind of test case should be based on testing experience of where common problems arise. It should use abnormal inputs to check that these are properly processed and do not crash the component. </a:t>
            </a:r>
            <a:endParaRPr b="0" lang="en-GB" sz="2000" spc="-1" strike="noStrike">
              <a:solidFill>
                <a:srgbClr val="000000"/>
              </a:solidFill>
              <a:latin typeface="Calibri"/>
            </a:endParaRPr>
          </a:p>
        </p:txBody>
      </p:sp>
      <p:sp>
        <p:nvSpPr>
          <p:cNvPr id="175"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77"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Testing strategies</a:t>
            </a:r>
            <a:endParaRPr b="0" lang="en-GB" sz="4400" spc="-1" strike="noStrike">
              <a:solidFill>
                <a:srgbClr val="000000"/>
              </a:solidFill>
              <a:latin typeface="Calibri"/>
            </a:endParaRPr>
          </a:p>
        </p:txBody>
      </p:sp>
      <p:sp>
        <p:nvSpPr>
          <p:cNvPr id="178"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Partition testing, where you identify groups of inputs that have common characteristics and should be processed in the same way.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You should choose tests from within each of these groups.</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Guideline-based testing, where you use testing guidelines to choose test cases.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These guidelines reflect previous experience of the kinds of errors that programmers often make when developing components.</a:t>
            </a:r>
            <a:endParaRPr b="0" lang="en-GB" sz="2000" spc="-1" strike="noStrike">
              <a:solidFill>
                <a:srgbClr val="000000"/>
              </a:solidFill>
              <a:latin typeface="Calibri"/>
            </a:endParaRPr>
          </a:p>
        </p:txBody>
      </p:sp>
      <p:sp>
        <p:nvSpPr>
          <p:cNvPr id="179"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81"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Partition testing</a:t>
            </a:r>
            <a:endParaRPr b="0" lang="en-GB" sz="4400" spc="-1" strike="noStrike">
              <a:solidFill>
                <a:srgbClr val="000000"/>
              </a:solidFill>
              <a:latin typeface="Calibri"/>
            </a:endParaRPr>
          </a:p>
        </p:txBody>
      </p:sp>
      <p:sp>
        <p:nvSpPr>
          <p:cNvPr id="182"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Input data and output results often fall into different classes where all members of a class are related.</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Each of these classes is an equivalence partition or domain where the program behaves in an equivalent way for each class member.</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Test cases should be chosen from each partition.</a:t>
            </a:r>
            <a:endParaRPr b="0" lang="en-GB" sz="2800" spc="-1" strike="noStrike">
              <a:solidFill>
                <a:srgbClr val="000000"/>
              </a:solidFill>
              <a:latin typeface="Calibri"/>
            </a:endParaRPr>
          </a:p>
        </p:txBody>
      </p:sp>
      <p:sp>
        <p:nvSpPr>
          <p:cNvPr id="183"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85"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Equivalence partitioning </a:t>
            </a:r>
            <a:endParaRPr b="0" lang="en-GB" sz="4400" spc="-1" strike="noStrike">
              <a:solidFill>
                <a:srgbClr val="000000"/>
              </a:solidFill>
              <a:latin typeface="Calibri"/>
            </a:endParaRPr>
          </a:p>
        </p:txBody>
      </p:sp>
      <p:pic>
        <p:nvPicPr>
          <p:cNvPr id="186" name="Content Placeholder 3" descr="Content Placeholder 3"/>
          <p:cNvPicPr/>
          <p:nvPr/>
        </p:nvPicPr>
        <p:blipFill>
          <a:blip r:embed="rId1"/>
          <a:stretch/>
        </p:blipFill>
        <p:spPr>
          <a:xfrm>
            <a:off x="3437280" y="1794600"/>
            <a:ext cx="5519520" cy="3856680"/>
          </a:xfrm>
          <a:prstGeom prst="rect">
            <a:avLst/>
          </a:prstGeom>
          <a:ln w="12700">
            <a:noFill/>
          </a:ln>
        </p:spPr>
      </p:pic>
      <p:sp>
        <p:nvSpPr>
          <p:cNvPr id="187" name="CustomShape 3"/>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89"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Equivalence partitions </a:t>
            </a:r>
            <a:endParaRPr b="0" lang="en-GB" sz="4400" spc="-1" strike="noStrike">
              <a:solidFill>
                <a:srgbClr val="000000"/>
              </a:solidFill>
              <a:latin typeface="Calibri"/>
            </a:endParaRPr>
          </a:p>
        </p:txBody>
      </p:sp>
      <p:pic>
        <p:nvPicPr>
          <p:cNvPr id="190" name="Content Placeholder 3" descr="Content Placeholder 3"/>
          <p:cNvPicPr/>
          <p:nvPr/>
        </p:nvPicPr>
        <p:blipFill>
          <a:blip r:embed="rId1"/>
          <a:stretch/>
        </p:blipFill>
        <p:spPr>
          <a:xfrm>
            <a:off x="3017520" y="1886400"/>
            <a:ext cx="6153120" cy="4020480"/>
          </a:xfrm>
          <a:prstGeom prst="rect">
            <a:avLst/>
          </a:prstGeom>
          <a:ln w="12700">
            <a:noFill/>
          </a:ln>
        </p:spPr>
      </p:pic>
      <p:sp>
        <p:nvSpPr>
          <p:cNvPr id="191" name="CustomShape 3"/>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85"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Program testing</a:t>
            </a:r>
            <a:endParaRPr b="0" lang="en-GB" sz="4400" spc="-1" strike="noStrike">
              <a:solidFill>
                <a:srgbClr val="000000"/>
              </a:solidFill>
              <a:latin typeface="Calibri"/>
            </a:endParaRPr>
          </a:p>
        </p:txBody>
      </p:sp>
      <p:sp>
        <p:nvSpPr>
          <p:cNvPr id="86" name="TextShape 3"/>
          <p:cNvSpPr txBox="1"/>
          <p:nvPr/>
        </p:nvSpPr>
        <p:spPr>
          <a:xfrm>
            <a:off x="838080" y="1825560"/>
            <a:ext cx="10515240" cy="4350960"/>
          </a:xfrm>
          <a:prstGeom prst="rect">
            <a:avLst/>
          </a:prstGeom>
          <a:noFill/>
          <a:ln w="12600">
            <a:noFill/>
          </a:ln>
        </p:spPr>
        <p:txBody>
          <a:bodyPr lIns="45720" rIns="45720" tIns="45000" bIns="45000">
            <a:noAutofit/>
          </a:bodyPr>
          <a:p>
            <a:pPr marL="343080" indent="-342720">
              <a:lnSpc>
                <a:spcPct val="90000"/>
              </a:lnSpc>
              <a:spcBef>
                <a:spcPts val="1001"/>
              </a:spcBef>
              <a:buClr>
                <a:srgbClr val="000000"/>
              </a:buClr>
              <a:buFont typeface="Arial"/>
              <a:buChar char="•"/>
            </a:pPr>
            <a:r>
              <a:rPr b="0" lang="en-GB" sz="2200" spc="-1" strike="noStrike">
                <a:solidFill>
                  <a:srgbClr val="000000"/>
                </a:solidFill>
                <a:latin typeface="Calibri"/>
                <a:ea typeface="Calibri"/>
              </a:rPr>
              <a:t>Testing is intended to show that a program does what it is intended to do and to discover program defects before it is put into use. </a:t>
            </a:r>
            <a:endParaRPr b="0" lang="en-GB" sz="22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2200" spc="-1" strike="noStrike">
                <a:solidFill>
                  <a:srgbClr val="000000"/>
                </a:solidFill>
                <a:latin typeface="Calibri"/>
                <a:ea typeface="Calibri"/>
              </a:rPr>
              <a:t>When you test software, you execute a program using artificial data. </a:t>
            </a:r>
            <a:endParaRPr b="0" lang="en-GB" sz="22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2200" spc="-1" strike="noStrike">
                <a:solidFill>
                  <a:srgbClr val="000000"/>
                </a:solidFill>
                <a:latin typeface="Calibri"/>
                <a:ea typeface="Calibri"/>
              </a:rPr>
              <a:t>You check the results of the test run for errors, anomalies or information about the program’s non-functional attributes. </a:t>
            </a:r>
            <a:endParaRPr b="0" lang="en-GB" sz="22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2200" spc="-1" strike="noStrike">
                <a:solidFill>
                  <a:srgbClr val="000000"/>
                </a:solidFill>
                <a:latin typeface="Calibri"/>
                <a:ea typeface="Calibri"/>
              </a:rPr>
              <a:t>Can reveal the presence of errors NOT their </a:t>
            </a:r>
            <a:br/>
            <a:r>
              <a:rPr b="0" lang="en-GB" sz="2200" spc="-1" strike="noStrike">
                <a:solidFill>
                  <a:srgbClr val="000000"/>
                </a:solidFill>
                <a:latin typeface="Calibri"/>
                <a:ea typeface="Calibri"/>
              </a:rPr>
              <a:t>absence.</a:t>
            </a:r>
            <a:endParaRPr b="0" lang="en-GB" sz="22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2200" spc="-1" strike="noStrike">
                <a:solidFill>
                  <a:srgbClr val="000000"/>
                </a:solidFill>
                <a:latin typeface="Calibri"/>
                <a:ea typeface="Calibri"/>
              </a:rPr>
              <a:t>Testing is part of a more general verification and validation process, which also includes static validation techniques.</a:t>
            </a:r>
            <a:endParaRPr b="0" lang="en-GB" sz="2200" spc="-1" strike="noStrike">
              <a:solidFill>
                <a:srgbClr val="000000"/>
              </a:solidFill>
              <a:latin typeface="Calibri"/>
            </a:endParaRPr>
          </a:p>
        </p:txBody>
      </p:sp>
      <p:sp>
        <p:nvSpPr>
          <p:cNvPr id="87"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93" name="TextShape 2"/>
          <p:cNvSpPr txBox="1"/>
          <p:nvPr/>
        </p:nvSpPr>
        <p:spPr>
          <a:xfrm>
            <a:off x="838080" y="365040"/>
            <a:ext cx="10515240" cy="1325160"/>
          </a:xfrm>
          <a:prstGeom prst="rect">
            <a:avLst/>
          </a:prstGeom>
          <a:noFill/>
          <a:ln w="12600">
            <a:noFill/>
          </a:ln>
        </p:spPr>
        <p:txBody>
          <a:bodyPr lIns="44640" rIns="44640" tIns="44640" bIns="44640" anchor="ctr">
            <a:noAutofit/>
          </a:bodyPr>
          <a:p>
            <a:pPr>
              <a:lnSpc>
                <a:spcPct val="90000"/>
              </a:lnSpc>
              <a:tabLst>
                <a:tab algn="l" pos="0"/>
              </a:tabLst>
            </a:pPr>
            <a:r>
              <a:rPr b="0" lang="en-GB" sz="4400" spc="-1" strike="noStrike">
                <a:solidFill>
                  <a:srgbClr val="000000"/>
                </a:solidFill>
                <a:latin typeface="Calibri Light"/>
                <a:ea typeface="Calibri Light"/>
              </a:rPr>
              <a:t>Testing guidelines (sequences)</a:t>
            </a:r>
            <a:endParaRPr b="0" lang="en-GB" sz="4400" spc="-1" strike="noStrike">
              <a:solidFill>
                <a:srgbClr val="000000"/>
              </a:solidFill>
              <a:latin typeface="Calibri"/>
            </a:endParaRPr>
          </a:p>
        </p:txBody>
      </p:sp>
      <p:sp>
        <p:nvSpPr>
          <p:cNvPr id="194" name="TextShape 3"/>
          <p:cNvSpPr txBox="1"/>
          <p:nvPr/>
        </p:nvSpPr>
        <p:spPr>
          <a:xfrm>
            <a:off x="838080" y="1825560"/>
            <a:ext cx="10515240" cy="4350960"/>
          </a:xfrm>
          <a:prstGeom prst="rect">
            <a:avLst/>
          </a:prstGeom>
          <a:noFill/>
          <a:ln w="12600">
            <a:noFill/>
          </a:ln>
        </p:spPr>
        <p:txBody>
          <a:bodyPr lIns="44640" rIns="44640" tIns="44640" bIns="4464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Test software with sequences which have only a single value.</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Use sequences of different sizes in different tests.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Derive tests so that the first, middle and last elements of the sequence are accessed.</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Test with sequences of zero length.</a:t>
            </a:r>
            <a:endParaRPr b="0" lang="en-GB" sz="2800" spc="-1" strike="noStrike">
              <a:solidFill>
                <a:srgbClr val="000000"/>
              </a:solidFill>
              <a:latin typeface="Calibri"/>
            </a:endParaRPr>
          </a:p>
        </p:txBody>
      </p:sp>
      <p:sp>
        <p:nvSpPr>
          <p:cNvPr id="195"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97"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General testing guidelines</a:t>
            </a:r>
            <a:endParaRPr b="0" lang="en-GB" sz="4400" spc="-1" strike="noStrike">
              <a:solidFill>
                <a:srgbClr val="000000"/>
              </a:solidFill>
              <a:latin typeface="Calibri"/>
            </a:endParaRPr>
          </a:p>
        </p:txBody>
      </p:sp>
      <p:sp>
        <p:nvSpPr>
          <p:cNvPr id="198"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Choose inputs that force the system to generate all error messages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Design inputs that cause input buffers to overflow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Repeat the same input or series of inputs numerous times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Force invalid outputs to be generated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Force computation results to be too large or too small.</a:t>
            </a:r>
            <a:endParaRPr b="0" lang="en-GB" sz="2800" spc="-1" strike="noStrike">
              <a:solidFill>
                <a:srgbClr val="000000"/>
              </a:solidFill>
              <a:latin typeface="Calibri"/>
            </a:endParaRPr>
          </a:p>
        </p:txBody>
      </p:sp>
      <p:sp>
        <p:nvSpPr>
          <p:cNvPr id="199"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01"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Component testing</a:t>
            </a:r>
            <a:endParaRPr b="0" lang="en-GB" sz="4400" spc="-1" strike="noStrike">
              <a:solidFill>
                <a:srgbClr val="000000"/>
              </a:solidFill>
              <a:latin typeface="Calibri"/>
            </a:endParaRPr>
          </a:p>
        </p:txBody>
      </p:sp>
      <p:sp>
        <p:nvSpPr>
          <p:cNvPr id="202"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Software components are often composite components that are made up of several interacting objects.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For example, in the weather station system, the reconfiguration component includes objects that deal with each aspect of the reconfiguration. </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You access the functionality of these objects through the defined component interface.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Testing composite components should therefore focus on showing that the component interface behaves according to its specification.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You can assume that unit tests on the individual objects within the component have been completed. </a:t>
            </a:r>
            <a:endParaRPr b="0" lang="en-GB" sz="2000" spc="-1" strike="noStrike">
              <a:solidFill>
                <a:srgbClr val="000000"/>
              </a:solidFill>
              <a:latin typeface="Calibri"/>
            </a:endParaRPr>
          </a:p>
        </p:txBody>
      </p:sp>
      <p:sp>
        <p:nvSpPr>
          <p:cNvPr id="203"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05" name="TextShape 2"/>
          <p:cNvSpPr txBox="1"/>
          <p:nvPr/>
        </p:nvSpPr>
        <p:spPr>
          <a:xfrm>
            <a:off x="838080" y="365040"/>
            <a:ext cx="10515240" cy="1325160"/>
          </a:xfrm>
          <a:prstGeom prst="rect">
            <a:avLst/>
          </a:prstGeom>
          <a:noFill/>
          <a:ln w="12600">
            <a:noFill/>
          </a:ln>
        </p:spPr>
        <p:txBody>
          <a:bodyPr lIns="44640" rIns="44640" tIns="44640" bIns="44640" anchor="ctr">
            <a:noAutofit/>
          </a:bodyPr>
          <a:p>
            <a:pPr>
              <a:lnSpc>
                <a:spcPct val="90000"/>
              </a:lnSpc>
              <a:tabLst>
                <a:tab algn="l" pos="0"/>
              </a:tabLst>
            </a:pPr>
            <a:r>
              <a:rPr b="0" lang="en-GB" sz="4400" spc="-1" strike="noStrike">
                <a:solidFill>
                  <a:srgbClr val="000000"/>
                </a:solidFill>
                <a:latin typeface="Calibri Light"/>
                <a:ea typeface="Calibri Light"/>
              </a:rPr>
              <a:t>Interface testing</a:t>
            </a:r>
            <a:endParaRPr b="0" lang="en-GB" sz="4400" spc="-1" strike="noStrike">
              <a:solidFill>
                <a:srgbClr val="000000"/>
              </a:solidFill>
              <a:latin typeface="Calibri"/>
            </a:endParaRPr>
          </a:p>
        </p:txBody>
      </p:sp>
      <p:sp>
        <p:nvSpPr>
          <p:cNvPr id="206" name="TextShape 3"/>
          <p:cNvSpPr txBox="1"/>
          <p:nvPr/>
        </p:nvSpPr>
        <p:spPr>
          <a:xfrm>
            <a:off x="838080" y="1825560"/>
            <a:ext cx="10515240" cy="4350960"/>
          </a:xfrm>
          <a:prstGeom prst="rect">
            <a:avLst/>
          </a:prstGeom>
          <a:noFill/>
          <a:ln w="12600">
            <a:noFill/>
          </a:ln>
        </p:spPr>
        <p:txBody>
          <a:bodyPr lIns="44640" rIns="44640" tIns="44640" bIns="4464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Objectives are to detect faults due to interface errors or invalid assumptions about interfaces.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Interface types</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Parameter interfaces </a:t>
            </a:r>
            <a:r>
              <a:rPr b="0" lang="en-GB" sz="2000" spc="-1" strike="noStrike">
                <a:solidFill>
                  <a:srgbClr val="46424d"/>
                </a:solidFill>
                <a:latin typeface="Calibri"/>
                <a:ea typeface="Calibri"/>
              </a:rPr>
              <a:t>Data passed from one method or procedure to another.</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Shared memory interf</a:t>
            </a:r>
            <a:r>
              <a:rPr b="0" lang="en-GB" sz="2000" spc="-1" strike="noStrike">
                <a:solidFill>
                  <a:srgbClr val="ff0000"/>
                </a:solidFill>
                <a:latin typeface="Calibri"/>
                <a:ea typeface="Calibri"/>
              </a:rPr>
              <a:t>aces </a:t>
            </a:r>
            <a:r>
              <a:rPr b="0" lang="en-GB" sz="2000" spc="-1" strike="noStrike">
                <a:solidFill>
                  <a:srgbClr val="46424d"/>
                </a:solidFill>
                <a:latin typeface="Calibri"/>
                <a:ea typeface="Calibri"/>
              </a:rPr>
              <a:t>Block of memory is shared between procedures or functions.</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Procedural interfaces </a:t>
            </a:r>
            <a:r>
              <a:rPr b="0" lang="en-GB" sz="2000" spc="-1" strike="noStrike">
                <a:solidFill>
                  <a:srgbClr val="46424d"/>
                </a:solidFill>
                <a:latin typeface="Calibri"/>
                <a:ea typeface="Calibri"/>
              </a:rPr>
              <a:t>Sub-system encapsulates a set of procedures to be called by other sub-systems.</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Message passing interfaces </a:t>
            </a:r>
            <a:r>
              <a:rPr b="0" lang="en-GB" sz="2000" spc="-1" strike="noStrike">
                <a:solidFill>
                  <a:srgbClr val="46424d"/>
                </a:solidFill>
                <a:latin typeface="Calibri"/>
                <a:ea typeface="Calibri"/>
              </a:rPr>
              <a:t>Sub-systems request services from other sub-systems</a:t>
            </a:r>
            <a:endParaRPr b="0" lang="en-GB" sz="2000" spc="-1" strike="noStrike">
              <a:solidFill>
                <a:srgbClr val="000000"/>
              </a:solidFill>
              <a:latin typeface="Calibri"/>
            </a:endParaRPr>
          </a:p>
        </p:txBody>
      </p:sp>
      <p:sp>
        <p:nvSpPr>
          <p:cNvPr id="207"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09"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Interface testing </a:t>
            </a:r>
            <a:endParaRPr b="0" lang="en-GB" sz="4400" spc="-1" strike="noStrike">
              <a:solidFill>
                <a:srgbClr val="000000"/>
              </a:solidFill>
              <a:latin typeface="Calibri"/>
            </a:endParaRPr>
          </a:p>
        </p:txBody>
      </p:sp>
      <p:pic>
        <p:nvPicPr>
          <p:cNvPr id="210" name="Picture 6" descr="Picture 6"/>
          <p:cNvPicPr/>
          <p:nvPr/>
        </p:nvPicPr>
        <p:blipFill>
          <a:blip r:embed="rId1"/>
          <a:stretch/>
        </p:blipFill>
        <p:spPr>
          <a:xfrm>
            <a:off x="3568320" y="1600920"/>
            <a:ext cx="4872600" cy="4576320"/>
          </a:xfrm>
          <a:prstGeom prst="rect">
            <a:avLst/>
          </a:prstGeom>
          <a:ln w="12700">
            <a:noFill/>
          </a:ln>
        </p:spPr>
      </p:pic>
      <p:sp>
        <p:nvSpPr>
          <p:cNvPr id="211" name="CustomShape 3"/>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13" name="TextShape 2"/>
          <p:cNvSpPr txBox="1"/>
          <p:nvPr/>
        </p:nvSpPr>
        <p:spPr>
          <a:xfrm>
            <a:off x="838080" y="365040"/>
            <a:ext cx="10515240" cy="1325160"/>
          </a:xfrm>
          <a:prstGeom prst="rect">
            <a:avLst/>
          </a:prstGeom>
          <a:noFill/>
          <a:ln w="12600">
            <a:noFill/>
          </a:ln>
        </p:spPr>
        <p:txBody>
          <a:bodyPr lIns="44640" rIns="44640" tIns="44640" bIns="44640" anchor="ctr">
            <a:noAutofit/>
          </a:bodyPr>
          <a:p>
            <a:pPr>
              <a:lnSpc>
                <a:spcPct val="90000"/>
              </a:lnSpc>
              <a:tabLst>
                <a:tab algn="l" pos="0"/>
              </a:tabLst>
            </a:pPr>
            <a:r>
              <a:rPr b="0" lang="en-GB" sz="4400" spc="-1" strike="noStrike">
                <a:solidFill>
                  <a:srgbClr val="000000"/>
                </a:solidFill>
                <a:latin typeface="Calibri Light"/>
                <a:ea typeface="Calibri Light"/>
              </a:rPr>
              <a:t>Interface errors</a:t>
            </a:r>
            <a:endParaRPr b="0" lang="en-GB" sz="4400" spc="-1" strike="noStrike">
              <a:solidFill>
                <a:srgbClr val="000000"/>
              </a:solidFill>
              <a:latin typeface="Calibri"/>
            </a:endParaRPr>
          </a:p>
        </p:txBody>
      </p:sp>
      <p:sp>
        <p:nvSpPr>
          <p:cNvPr id="214" name="TextShape 3"/>
          <p:cNvSpPr txBox="1"/>
          <p:nvPr/>
        </p:nvSpPr>
        <p:spPr>
          <a:xfrm>
            <a:off x="838080" y="1825560"/>
            <a:ext cx="10515240" cy="4350960"/>
          </a:xfrm>
          <a:prstGeom prst="rect">
            <a:avLst/>
          </a:prstGeom>
          <a:noFill/>
          <a:ln w="12600">
            <a:noFill/>
          </a:ln>
        </p:spPr>
        <p:txBody>
          <a:bodyPr lIns="44640" rIns="44640" tIns="44640" bIns="4464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Interface misuse</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A calling component calls another component and makes an error in its use of its interface e.g. parameters in the wrong order.</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Interface misunderstanding</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A calling component embeds assumptions about the behaviour of the called component which are incorrect.</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Timing errors</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The called and the calling component operate at different speeds and out-of-date information is accessed.</a:t>
            </a:r>
            <a:endParaRPr b="0" lang="en-GB" sz="2000" spc="-1" strike="noStrike">
              <a:solidFill>
                <a:srgbClr val="000000"/>
              </a:solidFill>
              <a:latin typeface="Calibri"/>
            </a:endParaRPr>
          </a:p>
        </p:txBody>
      </p:sp>
      <p:sp>
        <p:nvSpPr>
          <p:cNvPr id="215"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17" name="TextShape 2"/>
          <p:cNvSpPr txBox="1"/>
          <p:nvPr/>
        </p:nvSpPr>
        <p:spPr>
          <a:xfrm>
            <a:off x="838080" y="365040"/>
            <a:ext cx="10515240" cy="1325160"/>
          </a:xfrm>
          <a:prstGeom prst="rect">
            <a:avLst/>
          </a:prstGeom>
          <a:noFill/>
          <a:ln w="12600">
            <a:noFill/>
          </a:ln>
        </p:spPr>
        <p:txBody>
          <a:bodyPr lIns="44640" rIns="44640" tIns="44640" bIns="44640" anchor="ctr">
            <a:noAutofit/>
          </a:bodyPr>
          <a:p>
            <a:pPr>
              <a:lnSpc>
                <a:spcPct val="90000"/>
              </a:lnSpc>
              <a:tabLst>
                <a:tab algn="l" pos="0"/>
              </a:tabLst>
            </a:pPr>
            <a:r>
              <a:rPr b="0" lang="en-GB" sz="4400" spc="-1" strike="noStrike">
                <a:solidFill>
                  <a:srgbClr val="000000"/>
                </a:solidFill>
                <a:latin typeface="Calibri Light"/>
                <a:ea typeface="Calibri Light"/>
              </a:rPr>
              <a:t>Interface testing guidelines</a:t>
            </a:r>
            <a:endParaRPr b="0" lang="en-GB" sz="4400" spc="-1" strike="noStrike">
              <a:solidFill>
                <a:srgbClr val="000000"/>
              </a:solidFill>
              <a:latin typeface="Calibri"/>
            </a:endParaRPr>
          </a:p>
        </p:txBody>
      </p:sp>
      <p:sp>
        <p:nvSpPr>
          <p:cNvPr id="218" name="TextShape 3"/>
          <p:cNvSpPr txBox="1"/>
          <p:nvPr/>
        </p:nvSpPr>
        <p:spPr>
          <a:xfrm>
            <a:off x="838080" y="1825560"/>
            <a:ext cx="10515240" cy="4350960"/>
          </a:xfrm>
          <a:prstGeom prst="rect">
            <a:avLst/>
          </a:prstGeom>
          <a:noFill/>
          <a:ln w="12600">
            <a:noFill/>
          </a:ln>
        </p:spPr>
        <p:txBody>
          <a:bodyPr lIns="44640" rIns="44640" tIns="44640" bIns="4464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Design tests so that parameters to a called procedure are at the extreme ends of their ranges.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Always test pointer parameters with null pointers.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Design tests which cause the component to fail.</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Use stress testing in message passing systems.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 shared memory systems, vary the order in which components are activated.</a:t>
            </a:r>
            <a:endParaRPr b="0" lang="en-GB" sz="2800" spc="-1" strike="noStrike">
              <a:solidFill>
                <a:srgbClr val="000000"/>
              </a:solidFill>
              <a:latin typeface="Calibri"/>
            </a:endParaRPr>
          </a:p>
        </p:txBody>
      </p:sp>
      <p:sp>
        <p:nvSpPr>
          <p:cNvPr id="219"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21"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System testing</a:t>
            </a:r>
            <a:endParaRPr b="0" lang="en-GB" sz="4400" spc="-1" strike="noStrike">
              <a:solidFill>
                <a:srgbClr val="000000"/>
              </a:solidFill>
              <a:latin typeface="Calibri"/>
            </a:endParaRPr>
          </a:p>
        </p:txBody>
      </p:sp>
      <p:sp>
        <p:nvSpPr>
          <p:cNvPr id="222"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System testing during development involves integrating components to create a version of the system and then testing the integrated system.</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focus in system testing is testing the interactions between components.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System testing checks that components are compatible, interact correctly and transfer the right data at the right time across their interfaces.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System testing tests the emergent behaviour of a system. </a:t>
            </a:r>
            <a:endParaRPr b="0" lang="en-GB" sz="2800" spc="-1" strike="noStrike">
              <a:solidFill>
                <a:srgbClr val="000000"/>
              </a:solidFill>
              <a:latin typeface="Calibri"/>
            </a:endParaRPr>
          </a:p>
        </p:txBody>
      </p:sp>
      <p:sp>
        <p:nvSpPr>
          <p:cNvPr id="223"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25"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System and component testing</a:t>
            </a:r>
            <a:endParaRPr b="0" lang="en-GB" sz="4400" spc="-1" strike="noStrike">
              <a:solidFill>
                <a:srgbClr val="000000"/>
              </a:solidFill>
              <a:latin typeface="Calibri"/>
            </a:endParaRPr>
          </a:p>
        </p:txBody>
      </p:sp>
      <p:sp>
        <p:nvSpPr>
          <p:cNvPr id="226"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During system testing, reusable components that have been separately </a:t>
            </a:r>
            <a:r>
              <a:rPr b="0" lang="en-GB" sz="2800" spc="-1" strike="noStrike">
                <a:solidFill>
                  <a:srgbClr val="000000"/>
                </a:solidFill>
                <a:latin typeface="Calibri"/>
                <a:ea typeface="Calibri"/>
              </a:rPr>
              <a:t>developed and off-the-shelf systems may be integrated with newly </a:t>
            </a:r>
            <a:r>
              <a:rPr b="0" lang="en-GB" sz="2800" spc="-1" strike="noStrike">
                <a:solidFill>
                  <a:srgbClr val="000000"/>
                </a:solidFill>
                <a:latin typeface="Calibri"/>
                <a:ea typeface="Calibri"/>
              </a:rPr>
              <a:t>developed components. The complete system is then tested.</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Components developed by different team members or sub-teams may </a:t>
            </a:r>
            <a:r>
              <a:rPr b="0" lang="en-GB" sz="2800" spc="-1" strike="noStrike">
                <a:solidFill>
                  <a:srgbClr val="000000"/>
                </a:solidFill>
                <a:latin typeface="Calibri"/>
                <a:ea typeface="Calibri"/>
              </a:rPr>
              <a:t>be integrated at this stage. System testing is a collective rather than an </a:t>
            </a:r>
            <a:r>
              <a:rPr b="0" lang="en-GB" sz="2800" spc="-1" strike="noStrike">
                <a:solidFill>
                  <a:srgbClr val="000000"/>
                </a:solidFill>
                <a:latin typeface="Calibri"/>
                <a:ea typeface="Calibri"/>
              </a:rPr>
              <a:t>individual process.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In some companies, system testing may involve a separate testing team with no involvement </a:t>
            </a:r>
            <a:r>
              <a:rPr b="0" lang="en-GB" sz="2000" spc="-1" strike="noStrike">
                <a:solidFill>
                  <a:srgbClr val="000000"/>
                </a:solidFill>
                <a:latin typeface="Calibri"/>
                <a:ea typeface="Calibri"/>
              </a:rPr>
              <a:t>from designers and programmers. </a:t>
            </a:r>
            <a:endParaRPr b="0" lang="en-GB" sz="2000" spc="-1" strike="noStrike">
              <a:solidFill>
                <a:srgbClr val="000000"/>
              </a:solidFill>
              <a:latin typeface="Calibri"/>
            </a:endParaRPr>
          </a:p>
        </p:txBody>
      </p:sp>
      <p:sp>
        <p:nvSpPr>
          <p:cNvPr id="227"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29"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Use-case testing</a:t>
            </a:r>
            <a:endParaRPr b="0" lang="en-GB" sz="4400" spc="-1" strike="noStrike">
              <a:solidFill>
                <a:srgbClr val="000000"/>
              </a:solidFill>
              <a:latin typeface="Calibri"/>
            </a:endParaRPr>
          </a:p>
        </p:txBody>
      </p:sp>
      <p:sp>
        <p:nvSpPr>
          <p:cNvPr id="230"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use-cases developed to identify system interactions can be used as a basis for system testing.</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Each use case usually involves several system components so testing the use case forces these interactions to occur.</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sequence diagrams associated with the use case documents the components and interactions that are being tested.</a:t>
            </a:r>
            <a:endParaRPr b="0" lang="en-GB" sz="2800" spc="-1" strike="noStrike">
              <a:solidFill>
                <a:srgbClr val="000000"/>
              </a:solidFill>
              <a:latin typeface="Calibri"/>
            </a:endParaRPr>
          </a:p>
        </p:txBody>
      </p:sp>
      <p:sp>
        <p:nvSpPr>
          <p:cNvPr id="231"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89"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Program testing goals</a:t>
            </a:r>
            <a:endParaRPr b="0" lang="en-GB" sz="4400" spc="-1" strike="noStrike">
              <a:solidFill>
                <a:srgbClr val="000000"/>
              </a:solidFill>
              <a:latin typeface="Calibri"/>
            </a:endParaRPr>
          </a:p>
        </p:txBody>
      </p:sp>
      <p:sp>
        <p:nvSpPr>
          <p:cNvPr id="90"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To demonstrate to the developer and the customer that the software meets its requirements.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To discover situations in which the behavior of the software is incorrect, undesirable or does not conform to its specification.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Defect testing is concerned with rooting out undesirable system behavior such as system crashes, unwanted interactions with other systems, incorrect computations and data corruption.</a:t>
            </a:r>
            <a:endParaRPr b="0" lang="en-GB" sz="2000" spc="-1" strike="noStrike">
              <a:solidFill>
                <a:srgbClr val="000000"/>
              </a:solidFill>
              <a:latin typeface="Calibri"/>
            </a:endParaRPr>
          </a:p>
        </p:txBody>
      </p:sp>
      <p:sp>
        <p:nvSpPr>
          <p:cNvPr id="91" name="CustomShape 4"/>
          <p:cNvSpPr/>
          <p:nvPr/>
        </p:nvSpPr>
        <p:spPr>
          <a:xfrm>
            <a:off x="2026800" y="6539040"/>
            <a:ext cx="2041920" cy="272160"/>
          </a:xfrm>
          <a:prstGeom prst="rect">
            <a:avLst/>
          </a:prstGeom>
          <a:noFill/>
          <a:ln w="12700">
            <a:noFill/>
          </a:ln>
        </p:spPr>
        <p:style>
          <a:lnRef idx="0"/>
          <a:fillRef idx="0"/>
          <a:effectRef idx="0"/>
          <a:fontRef idx="minor"/>
        </p:style>
      </p:sp>
    </p:spTree>
  </p:cSld>
  <p:transition spd="slow">
    <p:wipe dir="r"/>
  </p:transition>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33"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Collect weather data sequence chart </a:t>
            </a:r>
            <a:endParaRPr b="0" lang="en-GB" sz="4400" spc="-1" strike="noStrike">
              <a:solidFill>
                <a:srgbClr val="000000"/>
              </a:solidFill>
              <a:latin typeface="Calibri"/>
            </a:endParaRPr>
          </a:p>
        </p:txBody>
      </p:sp>
      <p:pic>
        <p:nvPicPr>
          <p:cNvPr id="234" name="Content Placeholder 3" descr="Content Placeholder 3"/>
          <p:cNvPicPr/>
          <p:nvPr/>
        </p:nvPicPr>
        <p:blipFill>
          <a:blip r:embed="rId1"/>
          <a:srcRect l="0" t="4379" r="0" b="4379"/>
          <a:stretch/>
        </p:blipFill>
        <p:spPr>
          <a:xfrm>
            <a:off x="1981080" y="1600200"/>
            <a:ext cx="8229240" cy="4525560"/>
          </a:xfrm>
          <a:prstGeom prst="rect">
            <a:avLst/>
          </a:prstGeom>
          <a:ln w="12700">
            <a:noFill/>
          </a:ln>
        </p:spPr>
      </p:pic>
      <p:sp>
        <p:nvSpPr>
          <p:cNvPr id="235" name="CustomShape 3"/>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37"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Test cases derived from sequence diagram</a:t>
            </a:r>
            <a:endParaRPr b="0" lang="en-GB" sz="4400" spc="-1" strike="noStrike">
              <a:solidFill>
                <a:srgbClr val="000000"/>
              </a:solidFill>
              <a:latin typeface="Calibri"/>
            </a:endParaRPr>
          </a:p>
        </p:txBody>
      </p:sp>
      <p:sp>
        <p:nvSpPr>
          <p:cNvPr id="238"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An input of a request for a report should have an associated acknowledgement. A report should ultimately be returned from the request.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You should create summarized data that can be used to check that the report is correctly organized. </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An input request for a report to WeatherStation results in a summarized report being generated.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Can be tested by creating raw data corresponding to the summary that you have prepared for the test of SatComms and checking that the WeatherStation object correctly produces this summary. This raw data is also used to test the WeatherData object.</a:t>
            </a:r>
            <a:endParaRPr b="0" lang="en-GB" sz="2000" spc="-1" strike="noStrike">
              <a:solidFill>
                <a:srgbClr val="000000"/>
              </a:solidFill>
              <a:latin typeface="Calibri"/>
            </a:endParaRPr>
          </a:p>
        </p:txBody>
      </p:sp>
      <p:sp>
        <p:nvSpPr>
          <p:cNvPr id="239"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41"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Testing policies</a:t>
            </a:r>
            <a:endParaRPr b="0" lang="en-GB" sz="4400" spc="-1" strike="noStrike">
              <a:solidFill>
                <a:srgbClr val="000000"/>
              </a:solidFill>
              <a:latin typeface="Calibri"/>
            </a:endParaRPr>
          </a:p>
        </p:txBody>
      </p:sp>
      <p:sp>
        <p:nvSpPr>
          <p:cNvPr id="242"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Exhaustive system testing is impossible so testing policies which define the required system test coverage may be developed.</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Examples of testing policies:</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All system functions that are accessed through menus should be tested.</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Combinations of functions (e.g. text formatting) that are accessed through the same menu must be tested.</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Where user input is provided, all functions must be tested with both correct and incorrect input.</a:t>
            </a:r>
            <a:endParaRPr b="0" lang="en-GB" sz="2000" spc="-1" strike="noStrike">
              <a:solidFill>
                <a:srgbClr val="000000"/>
              </a:solidFill>
              <a:latin typeface="Calibri"/>
            </a:endParaRPr>
          </a:p>
        </p:txBody>
      </p:sp>
      <p:sp>
        <p:nvSpPr>
          <p:cNvPr id="243"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45"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Test-driven development</a:t>
            </a:r>
            <a:endParaRPr b="0" lang="en-GB" sz="4400" spc="-1" strike="noStrike">
              <a:solidFill>
                <a:srgbClr val="000000"/>
              </a:solidFill>
              <a:latin typeface="Calibri"/>
            </a:endParaRPr>
          </a:p>
        </p:txBody>
      </p:sp>
      <p:sp>
        <p:nvSpPr>
          <p:cNvPr id="246" name="CustomShape 3"/>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48"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Test-driven development</a:t>
            </a:r>
            <a:endParaRPr b="0" lang="en-GB" sz="4400" spc="-1" strike="noStrike">
              <a:solidFill>
                <a:srgbClr val="000000"/>
              </a:solidFill>
              <a:latin typeface="Calibri"/>
            </a:endParaRPr>
          </a:p>
        </p:txBody>
      </p:sp>
      <p:sp>
        <p:nvSpPr>
          <p:cNvPr id="249" name="TextShape 3"/>
          <p:cNvSpPr txBox="1"/>
          <p:nvPr/>
        </p:nvSpPr>
        <p:spPr>
          <a:xfrm>
            <a:off x="838080" y="1825560"/>
            <a:ext cx="10515240" cy="4350960"/>
          </a:xfrm>
          <a:prstGeom prst="rect">
            <a:avLst/>
          </a:prstGeom>
          <a:noFill/>
          <a:ln w="12600">
            <a:noFill/>
          </a:ln>
        </p:spPr>
        <p:txBody>
          <a:bodyPr lIns="45720" rIns="45720" tIns="45000" bIns="45000">
            <a:noAutofit/>
          </a:bodyPr>
          <a:p>
            <a:pPr marL="226440" indent="-226080">
              <a:lnSpc>
                <a:spcPct val="90000"/>
              </a:lnSpc>
              <a:spcBef>
                <a:spcPts val="901"/>
              </a:spcBef>
              <a:buClr>
                <a:srgbClr val="000000"/>
              </a:buClr>
              <a:buFont typeface="Arial"/>
              <a:buChar char="•"/>
            </a:pPr>
            <a:r>
              <a:rPr b="0" lang="en-GB" sz="2770" spc="-1" strike="noStrike">
                <a:solidFill>
                  <a:srgbClr val="000000"/>
                </a:solidFill>
                <a:latin typeface="Calibri"/>
                <a:ea typeface="Calibri"/>
              </a:rPr>
              <a:t>Test-driven development (TDD) is an approach to program development in which you inter-leave testing and code development.</a:t>
            </a:r>
            <a:endParaRPr b="0" lang="en-GB" sz="2770" spc="-1" strike="noStrike">
              <a:solidFill>
                <a:srgbClr val="000000"/>
              </a:solidFill>
              <a:latin typeface="Calibri"/>
            </a:endParaRPr>
          </a:p>
          <a:p>
            <a:pPr marL="226440" indent="-226080">
              <a:lnSpc>
                <a:spcPct val="90000"/>
              </a:lnSpc>
              <a:spcBef>
                <a:spcPts val="901"/>
              </a:spcBef>
              <a:buClr>
                <a:srgbClr val="000000"/>
              </a:buClr>
              <a:buFont typeface="Arial"/>
              <a:buChar char="•"/>
            </a:pPr>
            <a:r>
              <a:rPr b="0" lang="en-GB" sz="2770" spc="-1" strike="noStrike">
                <a:solidFill>
                  <a:srgbClr val="000000"/>
                </a:solidFill>
                <a:latin typeface="Calibri"/>
                <a:ea typeface="Calibri"/>
              </a:rPr>
              <a:t>Tests are written before code and ‘passing’ the tests is the critical driver of development. </a:t>
            </a:r>
            <a:endParaRPr b="0" lang="en-GB" sz="2770" spc="-1" strike="noStrike">
              <a:solidFill>
                <a:srgbClr val="000000"/>
              </a:solidFill>
              <a:latin typeface="Calibri"/>
            </a:endParaRPr>
          </a:p>
          <a:p>
            <a:pPr marL="226440" indent="-226080">
              <a:lnSpc>
                <a:spcPct val="90000"/>
              </a:lnSpc>
              <a:spcBef>
                <a:spcPts val="901"/>
              </a:spcBef>
              <a:buClr>
                <a:srgbClr val="000000"/>
              </a:buClr>
              <a:buFont typeface="Arial"/>
              <a:buChar char="•"/>
            </a:pPr>
            <a:r>
              <a:rPr b="0" lang="en-GB" sz="2770" spc="-1" strike="noStrike">
                <a:solidFill>
                  <a:srgbClr val="000000"/>
                </a:solidFill>
                <a:latin typeface="Calibri"/>
                <a:ea typeface="Calibri"/>
              </a:rPr>
              <a:t>You develop code incrementally, along with a test for that increment. You don’t move on to the next increment until the code that you have developed passes its test. </a:t>
            </a:r>
            <a:endParaRPr b="0" lang="en-GB" sz="2770" spc="-1" strike="noStrike">
              <a:solidFill>
                <a:srgbClr val="000000"/>
              </a:solidFill>
              <a:latin typeface="Calibri"/>
            </a:endParaRPr>
          </a:p>
          <a:p>
            <a:pPr marL="226440" indent="-226080">
              <a:lnSpc>
                <a:spcPct val="90000"/>
              </a:lnSpc>
              <a:spcBef>
                <a:spcPts val="901"/>
              </a:spcBef>
              <a:buClr>
                <a:srgbClr val="000000"/>
              </a:buClr>
              <a:buFont typeface="Arial"/>
              <a:buChar char="•"/>
            </a:pPr>
            <a:r>
              <a:rPr b="0" lang="en-GB" sz="2770" spc="-1" strike="noStrike">
                <a:solidFill>
                  <a:srgbClr val="000000"/>
                </a:solidFill>
                <a:latin typeface="Calibri"/>
                <a:ea typeface="Calibri"/>
              </a:rPr>
              <a:t>TDD was introduced as part of agile methods such as Extreme Programming. However, it can also be used in plan-driven development processes. </a:t>
            </a:r>
            <a:endParaRPr b="0" lang="en-GB" sz="2770" spc="-1" strike="noStrike">
              <a:solidFill>
                <a:srgbClr val="000000"/>
              </a:solidFill>
              <a:latin typeface="Calibri"/>
            </a:endParaRPr>
          </a:p>
        </p:txBody>
      </p:sp>
      <p:sp>
        <p:nvSpPr>
          <p:cNvPr id="250"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52"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Test-driven development</a:t>
            </a:r>
            <a:endParaRPr b="0" lang="en-GB" sz="4400" spc="-1" strike="noStrike">
              <a:solidFill>
                <a:srgbClr val="000000"/>
              </a:solidFill>
              <a:latin typeface="Calibri"/>
            </a:endParaRPr>
          </a:p>
        </p:txBody>
      </p:sp>
      <p:pic>
        <p:nvPicPr>
          <p:cNvPr id="253" name="Picture 6" descr="Picture 6"/>
          <p:cNvPicPr/>
          <p:nvPr/>
        </p:nvPicPr>
        <p:blipFill>
          <a:blip r:embed="rId1"/>
          <a:stretch/>
        </p:blipFill>
        <p:spPr>
          <a:xfrm>
            <a:off x="2142000" y="2365920"/>
            <a:ext cx="7971480" cy="2340000"/>
          </a:xfrm>
          <a:prstGeom prst="rect">
            <a:avLst/>
          </a:prstGeom>
          <a:ln w="12700">
            <a:noFill/>
          </a:ln>
        </p:spPr>
      </p:pic>
      <p:sp>
        <p:nvSpPr>
          <p:cNvPr id="254" name="CustomShape 3"/>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56"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TDD process activities</a:t>
            </a:r>
            <a:endParaRPr b="0" lang="en-GB" sz="4400" spc="-1" strike="noStrike">
              <a:solidFill>
                <a:srgbClr val="000000"/>
              </a:solidFill>
              <a:latin typeface="Calibri"/>
            </a:endParaRPr>
          </a:p>
        </p:txBody>
      </p:sp>
      <p:sp>
        <p:nvSpPr>
          <p:cNvPr id="257" name="TextShape 3"/>
          <p:cNvSpPr txBox="1"/>
          <p:nvPr/>
        </p:nvSpPr>
        <p:spPr>
          <a:xfrm>
            <a:off x="838080" y="1825560"/>
            <a:ext cx="10515240" cy="4350960"/>
          </a:xfrm>
          <a:prstGeom prst="rect">
            <a:avLst/>
          </a:prstGeom>
          <a:noFill/>
          <a:ln w="12600">
            <a:noFill/>
          </a:ln>
        </p:spPr>
        <p:txBody>
          <a:bodyPr lIns="45720" rIns="45720" tIns="45000" bIns="45000">
            <a:noAutofit/>
          </a:bodyPr>
          <a:p>
            <a:pPr marL="217080" indent="-216720">
              <a:lnSpc>
                <a:spcPct val="90000"/>
              </a:lnSpc>
              <a:spcBef>
                <a:spcPts val="901"/>
              </a:spcBef>
              <a:buClr>
                <a:srgbClr val="000000"/>
              </a:buClr>
              <a:buFont typeface="Arial"/>
              <a:buChar char="•"/>
            </a:pPr>
            <a:r>
              <a:rPr b="0" lang="en-GB" sz="2660" spc="-1" strike="noStrike">
                <a:solidFill>
                  <a:srgbClr val="000000"/>
                </a:solidFill>
                <a:latin typeface="Calibri"/>
                <a:ea typeface="Calibri"/>
              </a:rPr>
              <a:t>Start by identifying the increment of functionality that is required. This should normally be small and implementable in a few lines of code.</a:t>
            </a:r>
            <a:endParaRPr b="0" lang="en-GB" sz="2660" spc="-1" strike="noStrike">
              <a:solidFill>
                <a:srgbClr val="000000"/>
              </a:solidFill>
              <a:latin typeface="Calibri"/>
            </a:endParaRPr>
          </a:p>
          <a:p>
            <a:pPr marL="217080" indent="-216720">
              <a:lnSpc>
                <a:spcPct val="90000"/>
              </a:lnSpc>
              <a:spcBef>
                <a:spcPts val="901"/>
              </a:spcBef>
              <a:buClr>
                <a:srgbClr val="000000"/>
              </a:buClr>
              <a:buFont typeface="Arial"/>
              <a:buChar char="•"/>
            </a:pPr>
            <a:r>
              <a:rPr b="0" lang="en-GB" sz="2660" spc="-1" strike="noStrike">
                <a:solidFill>
                  <a:srgbClr val="000000"/>
                </a:solidFill>
                <a:latin typeface="Calibri"/>
                <a:ea typeface="Calibri"/>
              </a:rPr>
              <a:t>Write a test for this functionality and implement this as an automated test. </a:t>
            </a:r>
            <a:endParaRPr b="0" lang="en-GB" sz="2660" spc="-1" strike="noStrike">
              <a:solidFill>
                <a:srgbClr val="000000"/>
              </a:solidFill>
              <a:latin typeface="Calibri"/>
            </a:endParaRPr>
          </a:p>
          <a:p>
            <a:pPr marL="217080" indent="-216720">
              <a:lnSpc>
                <a:spcPct val="90000"/>
              </a:lnSpc>
              <a:spcBef>
                <a:spcPts val="901"/>
              </a:spcBef>
              <a:buClr>
                <a:srgbClr val="000000"/>
              </a:buClr>
              <a:buFont typeface="Arial"/>
              <a:buChar char="•"/>
            </a:pPr>
            <a:r>
              <a:rPr b="0" lang="en-GB" sz="2660" spc="-1" strike="noStrike">
                <a:solidFill>
                  <a:srgbClr val="000000"/>
                </a:solidFill>
                <a:latin typeface="Calibri"/>
                <a:ea typeface="Calibri"/>
              </a:rPr>
              <a:t>Run the test, along with all other tests that have been implemented. Initially, you have not implemented the functionality so the new test will fail. </a:t>
            </a:r>
            <a:endParaRPr b="0" lang="en-GB" sz="2660" spc="-1" strike="noStrike">
              <a:solidFill>
                <a:srgbClr val="000000"/>
              </a:solidFill>
              <a:latin typeface="Calibri"/>
            </a:endParaRPr>
          </a:p>
          <a:p>
            <a:pPr marL="217080" indent="-216720">
              <a:lnSpc>
                <a:spcPct val="90000"/>
              </a:lnSpc>
              <a:spcBef>
                <a:spcPts val="901"/>
              </a:spcBef>
              <a:buClr>
                <a:srgbClr val="000000"/>
              </a:buClr>
              <a:buFont typeface="Arial"/>
              <a:buChar char="•"/>
            </a:pPr>
            <a:r>
              <a:rPr b="0" lang="en-GB" sz="2660" spc="-1" strike="noStrike">
                <a:solidFill>
                  <a:srgbClr val="000000"/>
                </a:solidFill>
                <a:latin typeface="Calibri"/>
                <a:ea typeface="Calibri"/>
              </a:rPr>
              <a:t>Implement the functionality and re-run the test. </a:t>
            </a:r>
            <a:endParaRPr b="0" lang="en-GB" sz="2660" spc="-1" strike="noStrike">
              <a:solidFill>
                <a:srgbClr val="000000"/>
              </a:solidFill>
              <a:latin typeface="Calibri"/>
            </a:endParaRPr>
          </a:p>
          <a:p>
            <a:pPr marL="217080" indent="-216720">
              <a:lnSpc>
                <a:spcPct val="90000"/>
              </a:lnSpc>
              <a:spcBef>
                <a:spcPts val="901"/>
              </a:spcBef>
              <a:buClr>
                <a:srgbClr val="000000"/>
              </a:buClr>
              <a:buFont typeface="Arial"/>
              <a:buChar char="•"/>
            </a:pPr>
            <a:r>
              <a:rPr b="0" lang="en-GB" sz="2660" spc="-1" strike="noStrike">
                <a:solidFill>
                  <a:srgbClr val="000000"/>
                </a:solidFill>
                <a:latin typeface="Calibri"/>
                <a:ea typeface="Calibri"/>
              </a:rPr>
              <a:t>Once all tests run successfully, you move on to implementing the next chunk of functionality.</a:t>
            </a:r>
            <a:endParaRPr b="0" lang="en-GB" sz="2660" spc="-1" strike="noStrike">
              <a:solidFill>
                <a:srgbClr val="000000"/>
              </a:solidFill>
              <a:latin typeface="Calibri"/>
            </a:endParaRPr>
          </a:p>
        </p:txBody>
      </p:sp>
      <p:sp>
        <p:nvSpPr>
          <p:cNvPr id="258"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60"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Benefits of test-driven development</a:t>
            </a:r>
            <a:endParaRPr b="0" lang="en-GB" sz="4400" spc="-1" strike="noStrike">
              <a:solidFill>
                <a:srgbClr val="000000"/>
              </a:solidFill>
              <a:latin typeface="Calibri"/>
            </a:endParaRPr>
          </a:p>
        </p:txBody>
      </p:sp>
      <p:sp>
        <p:nvSpPr>
          <p:cNvPr id="261"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Code coverage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Every code segment that you write has at least one associated test so all code written has at least one test.</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Regression testing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A regression test suite is developed incrementally as a program is developed. </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Simplified debugging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When a test fails, it should be obvious where the problem lies. The newly written code needs to be checked and modified. </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System documentation </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The tests themselves are a form of documentation that describe what the code should be doing. </a:t>
            </a:r>
            <a:endParaRPr b="0" lang="en-GB" sz="2000" spc="-1" strike="noStrike">
              <a:solidFill>
                <a:srgbClr val="000000"/>
              </a:solidFill>
              <a:latin typeface="Calibri"/>
            </a:endParaRPr>
          </a:p>
        </p:txBody>
      </p:sp>
      <p:sp>
        <p:nvSpPr>
          <p:cNvPr id="262"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64"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Regression testing</a:t>
            </a:r>
            <a:endParaRPr b="0" lang="en-GB" sz="4400" spc="-1" strike="noStrike">
              <a:solidFill>
                <a:srgbClr val="000000"/>
              </a:solidFill>
              <a:latin typeface="Calibri"/>
            </a:endParaRPr>
          </a:p>
        </p:txBody>
      </p:sp>
      <p:sp>
        <p:nvSpPr>
          <p:cNvPr id="265"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Regression testing is testing the system to check that changes have not ‘broken’ previously working code.</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In a manual testing process, regression testing is expensive but, with automated testing, it is simple and straightforward. All tests are rerun every time a change is made to the program.</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Tests must run ‘successfully’ before the change is committed.</a:t>
            </a:r>
            <a:endParaRPr b="0" lang="en-GB" sz="2800" spc="-1" strike="noStrike">
              <a:solidFill>
                <a:srgbClr val="000000"/>
              </a:solidFill>
              <a:latin typeface="Calibri"/>
            </a:endParaRPr>
          </a:p>
        </p:txBody>
      </p:sp>
      <p:sp>
        <p:nvSpPr>
          <p:cNvPr id="266"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68"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Release testing</a:t>
            </a:r>
            <a:endParaRPr b="0" lang="en-GB" sz="4400" spc="-1" strike="noStrike">
              <a:solidFill>
                <a:srgbClr val="000000"/>
              </a:solidFill>
              <a:latin typeface="Calibri"/>
            </a:endParaRPr>
          </a:p>
        </p:txBody>
      </p:sp>
      <p:sp>
        <p:nvSpPr>
          <p:cNvPr id="269" name="TextShape 3"/>
          <p:cNvSpPr txBox="1"/>
          <p:nvPr/>
        </p:nvSpPr>
        <p:spPr>
          <a:xfrm>
            <a:off x="838080" y="1825560"/>
            <a:ext cx="10515240" cy="4350960"/>
          </a:xfrm>
          <a:prstGeom prst="rect">
            <a:avLst/>
          </a:prstGeom>
          <a:noFill/>
          <a:ln w="12600">
            <a:noFill/>
          </a:ln>
        </p:spPr>
        <p:txBody>
          <a:bodyPr lIns="45720" rIns="45720" tIns="45000" bIns="45000">
            <a:noAutofit/>
          </a:bodyPr>
          <a:p>
            <a:endParaRPr b="0" lang="en-GB" sz="2800" spc="-1" strike="noStrike">
              <a:solidFill>
                <a:srgbClr val="000000"/>
              </a:solidFill>
              <a:latin typeface="Calibri"/>
            </a:endParaRPr>
          </a:p>
        </p:txBody>
      </p:sp>
      <p:sp>
        <p:nvSpPr>
          <p:cNvPr id="270"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93"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Validation and defect testing</a:t>
            </a:r>
            <a:endParaRPr b="0" lang="en-GB" sz="4400" spc="-1" strike="noStrike">
              <a:solidFill>
                <a:srgbClr val="000000"/>
              </a:solidFill>
              <a:latin typeface="Calibri"/>
            </a:endParaRPr>
          </a:p>
        </p:txBody>
      </p:sp>
      <p:sp>
        <p:nvSpPr>
          <p:cNvPr id="94"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first goal leads to validation testing</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You expect the system to perform correctly using a given set of test cases that reflect the system’s expected use. </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second goal leads to defect testing</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The test cases are designed to expose defects. The test cases in defect testing can be deliberately obscure and need not reflect how the system is normally used. </a:t>
            </a:r>
            <a:endParaRPr b="0" lang="en-GB" sz="2000" spc="-1" strike="noStrike">
              <a:solidFill>
                <a:srgbClr val="000000"/>
              </a:solidFill>
              <a:latin typeface="Calibri"/>
            </a:endParaRPr>
          </a:p>
        </p:txBody>
      </p:sp>
      <p:sp>
        <p:nvSpPr>
          <p:cNvPr id="95" name="CustomShape 4"/>
          <p:cNvSpPr/>
          <p:nvPr/>
        </p:nvSpPr>
        <p:spPr>
          <a:xfrm>
            <a:off x="2026800" y="6539040"/>
            <a:ext cx="2041920" cy="272160"/>
          </a:xfrm>
          <a:prstGeom prst="rect">
            <a:avLst/>
          </a:prstGeom>
          <a:noFill/>
          <a:ln w="12700">
            <a:noFill/>
          </a:ln>
        </p:spPr>
        <p:style>
          <a:lnRef idx="0"/>
          <a:fillRef idx="0"/>
          <a:effectRef idx="0"/>
          <a:fontRef idx="minor"/>
        </p:style>
      </p:sp>
    </p:spTree>
  </p:cSld>
  <p:transition spd="slow">
    <p:wipe dir="r"/>
  </p:transition>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72"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Release testing</a:t>
            </a:r>
            <a:endParaRPr b="0" lang="en-GB" sz="4400" spc="-1" strike="noStrike">
              <a:solidFill>
                <a:srgbClr val="000000"/>
              </a:solidFill>
              <a:latin typeface="Calibri"/>
            </a:endParaRPr>
          </a:p>
        </p:txBody>
      </p:sp>
      <p:sp>
        <p:nvSpPr>
          <p:cNvPr id="273"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Release testing is the process of testing a particular release of a system that is intended for use outside of the development team.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primary goal of the release testing process is to convince the supplier of the system that it is good enough for use.</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Release testing, therefore, has to show that the system delivers its specified functionality, performance and dependability, and that it does not fail during normal use. </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Release testing is usually a black-box testing process where tests are only derived from the system specification. </a:t>
            </a:r>
            <a:endParaRPr b="0" lang="en-GB" sz="2800" spc="-1" strike="noStrike">
              <a:solidFill>
                <a:srgbClr val="000000"/>
              </a:solidFill>
              <a:latin typeface="Calibri"/>
            </a:endParaRPr>
          </a:p>
        </p:txBody>
      </p:sp>
      <p:sp>
        <p:nvSpPr>
          <p:cNvPr id="274"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76"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Release testing and system testing</a:t>
            </a:r>
            <a:endParaRPr b="0" lang="en-GB" sz="4400" spc="-1" strike="noStrike">
              <a:solidFill>
                <a:srgbClr val="000000"/>
              </a:solidFill>
              <a:latin typeface="Calibri"/>
            </a:endParaRPr>
          </a:p>
        </p:txBody>
      </p:sp>
      <p:sp>
        <p:nvSpPr>
          <p:cNvPr id="277"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Release testing is a form of system testing.</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Important differences:</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A separate team that has not been involved in the system development, should be responsible for release testing.</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System testing by the development team should focus on discovering bugs in the system (defect testing). The objective of release testing is to check that the system meets its requirements and is good enough for external use (validation testing).</a:t>
            </a:r>
            <a:endParaRPr b="0" lang="en-GB" sz="2000" spc="-1" strike="noStrike">
              <a:solidFill>
                <a:srgbClr val="000000"/>
              </a:solidFill>
              <a:latin typeface="Calibri"/>
            </a:endParaRPr>
          </a:p>
        </p:txBody>
      </p:sp>
      <p:sp>
        <p:nvSpPr>
          <p:cNvPr id="278"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80"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Requirements based testing</a:t>
            </a:r>
            <a:endParaRPr b="0" lang="en-GB" sz="4400" spc="-1" strike="noStrike">
              <a:solidFill>
                <a:srgbClr val="000000"/>
              </a:solidFill>
              <a:latin typeface="Calibri"/>
            </a:endParaRPr>
          </a:p>
        </p:txBody>
      </p:sp>
      <p:sp>
        <p:nvSpPr>
          <p:cNvPr id="281"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Requirements-based testing involves examining each requirement and developing a test or tests for it.</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Mentcare system requirements:</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If a patient is known to be allergic to any particular medication, then prescription of that medication shall result in a warning message being issued to the system user.</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If a prescriber chooses to ignore an allergy warning, they shall provide a reason why this has been ignored.</a:t>
            </a:r>
            <a:endParaRPr b="0" lang="en-GB" sz="2000" spc="-1" strike="noStrike">
              <a:solidFill>
                <a:srgbClr val="000000"/>
              </a:solidFill>
              <a:latin typeface="Calibri"/>
            </a:endParaRPr>
          </a:p>
        </p:txBody>
      </p:sp>
      <p:sp>
        <p:nvSpPr>
          <p:cNvPr id="282"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84"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Requirements tests</a:t>
            </a:r>
            <a:endParaRPr b="0" lang="en-GB" sz="4400" spc="-1" strike="noStrike">
              <a:solidFill>
                <a:srgbClr val="000000"/>
              </a:solidFill>
              <a:latin typeface="Calibri"/>
            </a:endParaRPr>
          </a:p>
        </p:txBody>
      </p:sp>
      <p:sp>
        <p:nvSpPr>
          <p:cNvPr id="285" name="TextShape 3"/>
          <p:cNvSpPr txBox="1"/>
          <p:nvPr/>
        </p:nvSpPr>
        <p:spPr>
          <a:xfrm>
            <a:off x="838080" y="1825560"/>
            <a:ext cx="10515240" cy="4350960"/>
          </a:xfrm>
          <a:prstGeom prst="rect">
            <a:avLst/>
          </a:prstGeom>
          <a:noFill/>
          <a:ln w="12600">
            <a:noFill/>
          </a:ln>
        </p:spPr>
        <p:txBody>
          <a:bodyPr lIns="45720" rIns="45720" tIns="45000" bIns="45000">
            <a:noAutofit/>
          </a:bodyPr>
          <a:p>
            <a:pPr marL="343080" indent="-342720">
              <a:lnSpc>
                <a:spcPct val="90000"/>
              </a:lnSpc>
              <a:spcBef>
                <a:spcPts val="1001"/>
              </a:spcBef>
              <a:buClr>
                <a:srgbClr val="000000"/>
              </a:buClr>
              <a:buFont typeface="Arial"/>
              <a:buChar char="•"/>
            </a:pPr>
            <a:r>
              <a:rPr b="0" lang="en-GB" sz="1800" spc="-1" strike="noStrike">
                <a:solidFill>
                  <a:srgbClr val="000000"/>
                </a:solidFill>
                <a:latin typeface="Calibri"/>
                <a:ea typeface="Calibri"/>
              </a:rPr>
              <a:t>Set up a patient record with no known allergies. Prescribe medication for allergies that are known to exist. Check that a warning message is not issued by the system.</a:t>
            </a:r>
            <a:endParaRPr b="0" lang="en-GB" sz="18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1800" spc="-1" strike="noStrike">
                <a:solidFill>
                  <a:srgbClr val="000000"/>
                </a:solidFill>
                <a:latin typeface="Calibri"/>
                <a:ea typeface="Calibri"/>
              </a:rPr>
              <a:t>Set up a patient record with a known allergy. Prescribe the medication to that the patient is allergic to, and check that the warning is issued by the system.</a:t>
            </a:r>
            <a:endParaRPr b="0" lang="en-GB" sz="18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1800" spc="-1" strike="noStrike">
                <a:solidFill>
                  <a:srgbClr val="000000"/>
                </a:solidFill>
                <a:latin typeface="Calibri"/>
                <a:ea typeface="Calibri"/>
              </a:rPr>
              <a:t>Set up a patient record in which allergies to two or more drugs are recorded. Prescribe both of these drugs separately and check that the correct warning for each drug is issued.</a:t>
            </a:r>
            <a:endParaRPr b="0" lang="en-GB" sz="18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1800" spc="-1" strike="noStrike">
                <a:solidFill>
                  <a:srgbClr val="000000"/>
                </a:solidFill>
                <a:latin typeface="Calibri"/>
                <a:ea typeface="Calibri"/>
              </a:rPr>
              <a:t>Prescribe two drugs that the patient is allergic to. Check that two warnings are correctly issued.</a:t>
            </a:r>
            <a:endParaRPr b="0" lang="en-GB" sz="18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1800" spc="-1" strike="noStrike">
                <a:solidFill>
                  <a:srgbClr val="000000"/>
                </a:solidFill>
                <a:latin typeface="Calibri"/>
                <a:ea typeface="Calibri"/>
              </a:rPr>
              <a:t>Prescribe a drug that issues a warning and overrule that warning. Check that the system requires the user to provide information explaining why the warning was overruled. </a:t>
            </a:r>
            <a:endParaRPr b="0" lang="en-GB" sz="1800" spc="-1" strike="noStrike">
              <a:solidFill>
                <a:srgbClr val="000000"/>
              </a:solidFill>
              <a:latin typeface="Calibri"/>
            </a:endParaRPr>
          </a:p>
        </p:txBody>
      </p:sp>
      <p:sp>
        <p:nvSpPr>
          <p:cNvPr id="286"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88"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A usage scenario for the Mentcare system</a:t>
            </a:r>
            <a:endParaRPr b="0" lang="en-GB" sz="4400" spc="-1" strike="noStrike">
              <a:solidFill>
                <a:srgbClr val="000000"/>
              </a:solidFill>
              <a:latin typeface="Calibri"/>
            </a:endParaRPr>
          </a:p>
        </p:txBody>
      </p:sp>
      <p:sp>
        <p:nvSpPr>
          <p:cNvPr id="289" name="CustomShape 3"/>
          <p:cNvSpPr/>
          <p:nvPr/>
        </p:nvSpPr>
        <p:spPr>
          <a:xfrm>
            <a:off x="1887120" y="1506600"/>
            <a:ext cx="8412840" cy="4623480"/>
          </a:xfrm>
          <a:prstGeom prst="rect">
            <a:avLst/>
          </a:prstGeom>
          <a:noFill/>
          <a:ln w="12700">
            <a:noFill/>
          </a:ln>
        </p:spPr>
        <p:style>
          <a:lnRef idx="0"/>
          <a:fillRef idx="0"/>
          <a:effectRef idx="0"/>
          <a:fontRef idx="minor"/>
        </p:style>
        <p:txBody>
          <a:bodyPr lIns="45720" rIns="45720" tIns="45000" bIns="45000">
            <a:spAutoFit/>
          </a:bodyPr>
          <a:p>
            <a:pPr>
              <a:lnSpc>
                <a:spcPct val="100000"/>
              </a:lnSpc>
              <a:spcBef>
                <a:spcPts val="601"/>
              </a:spcBef>
              <a:tabLst>
                <a:tab algn="l" pos="0"/>
              </a:tabLst>
            </a:pPr>
            <a:r>
              <a:rPr b="0" lang="en-GB" sz="1600" spc="-1" strike="noStrike">
                <a:solidFill>
                  <a:srgbClr val="000000"/>
                </a:solidFill>
                <a:latin typeface="Calibri"/>
                <a:ea typeface="Calibri"/>
              </a:rPr>
              <a:t>George is a nurse who specializes in mental healthcare. One of his responsibilities is to visit patients at home to check that their treatment is effective and that they are not suffering from medication side effects.</a:t>
            </a:r>
            <a:endParaRPr b="0" lang="en-GB" sz="1600" spc="-1" strike="noStrike">
              <a:latin typeface="Arial"/>
            </a:endParaRPr>
          </a:p>
          <a:p>
            <a:pPr>
              <a:lnSpc>
                <a:spcPct val="100000"/>
              </a:lnSpc>
              <a:spcBef>
                <a:spcPts val="601"/>
              </a:spcBef>
              <a:tabLst>
                <a:tab algn="l" pos="0"/>
              </a:tabLst>
            </a:pPr>
            <a:r>
              <a:rPr b="0" lang="en-GB" sz="1600" spc="-1" strike="noStrike">
                <a:solidFill>
                  <a:srgbClr val="000000"/>
                </a:solidFill>
                <a:latin typeface="Calibri"/>
                <a:ea typeface="Calibri"/>
              </a:rPr>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endParaRPr b="0" lang="en-GB" sz="1600" spc="-1" strike="noStrike">
              <a:latin typeface="Arial"/>
            </a:endParaRPr>
          </a:p>
          <a:p>
            <a:pPr>
              <a:lnSpc>
                <a:spcPct val="100000"/>
              </a:lnSpc>
              <a:spcBef>
                <a:spcPts val="601"/>
              </a:spcBef>
              <a:tabLst>
                <a:tab algn="l" pos="0"/>
              </a:tabLst>
            </a:pPr>
            <a:r>
              <a:rPr b="0" lang="en-GB" sz="1600" spc="-1" strike="noStrike">
                <a:solidFill>
                  <a:srgbClr val="000000"/>
                </a:solidFill>
                <a:latin typeface="Calibri"/>
                <a:ea typeface="Calibri"/>
              </a:rPr>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endParaRPr b="0" lang="en-GB" sz="1600" spc="-1" strike="noStrike">
              <a:latin typeface="Arial"/>
            </a:endParaRPr>
          </a:p>
          <a:p>
            <a:pPr>
              <a:lnSpc>
                <a:spcPct val="100000"/>
              </a:lnSpc>
              <a:tabLst>
                <a:tab algn="l" pos="0"/>
              </a:tabLst>
            </a:pPr>
            <a:r>
              <a:rPr b="0" lang="en-GB" sz="1600" spc="-1" strike="noStrike">
                <a:solidFill>
                  <a:srgbClr val="000000"/>
                </a:solidFill>
                <a:latin typeface="Calibri"/>
                <a:ea typeface="Calibri"/>
              </a:rPr>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b="0" lang="en-GB" sz="1600" spc="-1" strike="noStrike">
              <a:latin typeface="Arial"/>
            </a:endParaRPr>
          </a:p>
        </p:txBody>
      </p:sp>
      <p:sp>
        <p:nvSpPr>
          <p:cNvPr id="290"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92"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Features tested by scenario</a:t>
            </a:r>
            <a:endParaRPr b="0" lang="en-GB" sz="4400" spc="-1" strike="noStrike">
              <a:solidFill>
                <a:srgbClr val="000000"/>
              </a:solidFill>
              <a:latin typeface="Calibri"/>
            </a:endParaRPr>
          </a:p>
        </p:txBody>
      </p:sp>
      <p:sp>
        <p:nvSpPr>
          <p:cNvPr id="293"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Authentication by logging on to the system.</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Downloading and uploading of specified patient records to a laptop.</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Home visit scheduling.</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Encryption and decryption of patient records on a mobile device.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Record retrieval and modification.</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Links with the drugs database that maintains side-effect information.</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system for call prompting.</a:t>
            </a:r>
            <a:endParaRPr b="0" lang="en-GB" sz="2800" spc="-1" strike="noStrike">
              <a:solidFill>
                <a:srgbClr val="000000"/>
              </a:solidFill>
              <a:latin typeface="Calibri"/>
            </a:endParaRPr>
          </a:p>
        </p:txBody>
      </p:sp>
      <p:sp>
        <p:nvSpPr>
          <p:cNvPr id="294"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296"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Performance testing</a:t>
            </a:r>
            <a:endParaRPr b="0" lang="en-GB" sz="4400" spc="-1" strike="noStrike">
              <a:solidFill>
                <a:srgbClr val="000000"/>
              </a:solidFill>
              <a:latin typeface="Calibri"/>
            </a:endParaRPr>
          </a:p>
        </p:txBody>
      </p:sp>
      <p:sp>
        <p:nvSpPr>
          <p:cNvPr id="297"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Part of release testing may involve testing the emergent properties of a system, such as performance and reliability.</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Tests should reflect the profile of use of the system.</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Performance tests usually involve planning a series of tests where the load is steadily increased until the system performance becomes unacceptable.</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Stress testing is a form of performance testing where the system is deliberately overloaded to test its failure behaviour.</a:t>
            </a:r>
            <a:endParaRPr b="0" lang="en-GB" sz="2800" spc="-1" strike="noStrike">
              <a:solidFill>
                <a:srgbClr val="000000"/>
              </a:solidFill>
              <a:latin typeface="Calibri"/>
            </a:endParaRPr>
          </a:p>
        </p:txBody>
      </p:sp>
      <p:sp>
        <p:nvSpPr>
          <p:cNvPr id="298"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300"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Key points</a:t>
            </a:r>
            <a:endParaRPr b="0" lang="en-GB" sz="4400" spc="-1" strike="noStrike">
              <a:solidFill>
                <a:srgbClr val="000000"/>
              </a:solidFill>
              <a:latin typeface="Calibri"/>
            </a:endParaRPr>
          </a:p>
        </p:txBody>
      </p:sp>
      <p:sp>
        <p:nvSpPr>
          <p:cNvPr id="301"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Testing can only show the presence of errors in a program. It cannot demonstrate that there are no remaining faults.</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Development testing is the responsibility of the software development team. A separate team should be responsible for testing a system before it is released to customers. </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Development testing includes unit testing, in which you test individual objects and methods  component testing in which you test related groups of objects  and system testing, in which you test partial or complete systems.</a:t>
            </a:r>
            <a:endParaRPr b="0" lang="en-GB" sz="2800" spc="-1" strike="noStrike">
              <a:solidFill>
                <a:srgbClr val="000000"/>
              </a:solidFill>
              <a:latin typeface="Calibri"/>
            </a:endParaRPr>
          </a:p>
        </p:txBody>
      </p:sp>
      <p:sp>
        <p:nvSpPr>
          <p:cNvPr id="302"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304"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Key points</a:t>
            </a:r>
            <a:endParaRPr b="0" lang="en-GB" sz="4400" spc="-1" strike="noStrike">
              <a:solidFill>
                <a:srgbClr val="000000"/>
              </a:solidFill>
              <a:latin typeface="Calibri"/>
            </a:endParaRPr>
          </a:p>
        </p:txBody>
      </p:sp>
      <p:sp>
        <p:nvSpPr>
          <p:cNvPr id="305" name="TextShape 3"/>
          <p:cNvSpPr txBox="1"/>
          <p:nvPr/>
        </p:nvSpPr>
        <p:spPr>
          <a:xfrm>
            <a:off x="838080" y="1825560"/>
            <a:ext cx="10515240" cy="4350960"/>
          </a:xfrm>
          <a:prstGeom prst="rect">
            <a:avLst/>
          </a:prstGeom>
          <a:noFill/>
          <a:ln w="12600">
            <a:noFill/>
          </a:ln>
        </p:spPr>
        <p:txBody>
          <a:bodyPr lIns="45720" rIns="45720" tIns="45000" bIns="45000">
            <a:noAutofit/>
          </a:bodyPr>
          <a:p>
            <a:pPr marL="343080" indent="-342720">
              <a:lnSpc>
                <a:spcPct val="90000"/>
              </a:lnSpc>
              <a:spcBef>
                <a:spcPts val="1001"/>
              </a:spcBef>
              <a:buClr>
                <a:srgbClr val="000000"/>
              </a:buClr>
              <a:buFont typeface="Arial"/>
              <a:buChar char="•"/>
            </a:pPr>
            <a:r>
              <a:rPr b="0" lang="en-GB" sz="2000" spc="-1" strike="noStrike">
                <a:solidFill>
                  <a:srgbClr val="000000"/>
                </a:solidFill>
                <a:latin typeface="Calibri"/>
                <a:ea typeface="Calibri"/>
              </a:rPr>
              <a:t>When testing software, you should try to ‘break’ the software by using experience and guidelines to choose types of test case that have been effective in discovering defects in other systems.</a:t>
            </a:r>
            <a:endParaRPr b="0" lang="en-GB" sz="20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2000" spc="-1" strike="noStrike">
                <a:solidFill>
                  <a:srgbClr val="000000"/>
                </a:solidFill>
                <a:latin typeface="Calibri"/>
                <a:ea typeface="Calibri"/>
              </a:rPr>
              <a:t>Wherever possible, you should write automated tests. The tests are embedded in a program that can be run every time a change is made to a system.</a:t>
            </a:r>
            <a:endParaRPr b="0" lang="en-GB" sz="20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2000" spc="-1" strike="noStrike">
                <a:solidFill>
                  <a:srgbClr val="000000"/>
                </a:solidFill>
                <a:latin typeface="Calibri"/>
                <a:ea typeface="Calibri"/>
              </a:rPr>
              <a:t>Test-first development is an approach to development where tests are written before the code to be tested. </a:t>
            </a:r>
            <a:endParaRPr b="0" lang="en-GB" sz="20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2000" spc="-1" strike="noStrike">
                <a:solidFill>
                  <a:srgbClr val="000000"/>
                </a:solidFill>
                <a:latin typeface="Calibri"/>
                <a:ea typeface="Calibri"/>
              </a:rPr>
              <a:t>Scenario testing involves inventing a typical usage scenario and using this to derive test cases.</a:t>
            </a:r>
            <a:endParaRPr b="0" lang="en-GB" sz="2000" spc="-1" strike="noStrike">
              <a:solidFill>
                <a:srgbClr val="000000"/>
              </a:solidFill>
              <a:latin typeface="Calibri"/>
            </a:endParaRPr>
          </a:p>
          <a:p>
            <a:pPr marL="343080" indent="-342720">
              <a:lnSpc>
                <a:spcPct val="90000"/>
              </a:lnSpc>
              <a:spcBef>
                <a:spcPts val="1001"/>
              </a:spcBef>
              <a:buClr>
                <a:srgbClr val="000000"/>
              </a:buClr>
              <a:buFont typeface="Arial"/>
              <a:buChar char="•"/>
            </a:pPr>
            <a:r>
              <a:rPr b="0" lang="en-GB" sz="2000" spc="-1" strike="noStrike">
                <a:solidFill>
                  <a:srgbClr val="000000"/>
                </a:solidFill>
                <a:latin typeface="Calibri"/>
                <a:ea typeface="Calibri"/>
              </a:rPr>
              <a:t>Acceptance testing is a user testing process where the aim is to decide if the software is good enough to be deployed and used in its operational environment.</a:t>
            </a:r>
            <a:endParaRPr b="0" lang="en-GB" sz="2000" spc="-1" strike="noStrike">
              <a:solidFill>
                <a:srgbClr val="000000"/>
              </a:solidFill>
              <a:latin typeface="Calibri"/>
            </a:endParaRPr>
          </a:p>
        </p:txBody>
      </p:sp>
      <p:sp>
        <p:nvSpPr>
          <p:cNvPr id="306"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97"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Testing process goals</a:t>
            </a:r>
            <a:endParaRPr b="0" lang="en-GB" sz="4400" spc="-1" strike="noStrike">
              <a:solidFill>
                <a:srgbClr val="000000"/>
              </a:solidFill>
              <a:latin typeface="Calibri"/>
            </a:endParaRPr>
          </a:p>
        </p:txBody>
      </p:sp>
      <p:sp>
        <p:nvSpPr>
          <p:cNvPr id="98"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Validation testing</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To demonstrate to the developer and the system customer that the software meets its requirements </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A successful test shows that the system operates as intended.</a:t>
            </a:r>
            <a:endParaRPr b="0" lang="en-GB"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Defect testing</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To discover faults or defects in the software where its behaviour is incorrect or not in conformance with its specification </a:t>
            </a:r>
            <a:endParaRPr b="0" lang="en-GB" sz="20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A successful test is a test that makes the system perform incorrectly and so exposes a defect in the system.</a:t>
            </a:r>
            <a:endParaRPr b="0" lang="en-GB" sz="2000" spc="-1" strike="noStrike">
              <a:solidFill>
                <a:srgbClr val="000000"/>
              </a:solidFill>
              <a:latin typeface="Calibri"/>
            </a:endParaRPr>
          </a:p>
        </p:txBody>
      </p:sp>
      <p:sp>
        <p:nvSpPr>
          <p:cNvPr id="99" name="CustomShape 4"/>
          <p:cNvSpPr/>
          <p:nvPr/>
        </p:nvSpPr>
        <p:spPr>
          <a:xfrm>
            <a:off x="2026800" y="6539040"/>
            <a:ext cx="2041920" cy="272160"/>
          </a:xfrm>
          <a:prstGeom prst="rect">
            <a:avLst/>
          </a:prstGeom>
          <a:noFill/>
          <a:ln w="12700">
            <a:noFill/>
          </a:ln>
        </p:spPr>
        <p:style>
          <a:lnRef idx="0"/>
          <a:fillRef idx="0"/>
          <a:effectRef idx="0"/>
          <a:fontRef idx="minor"/>
        </p:style>
      </p:sp>
    </p:spTree>
  </p:cSld>
  <p:transition spd="slow">
    <p:wipe dir="r"/>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01"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An input-output model of program testing </a:t>
            </a:r>
            <a:endParaRPr b="0" lang="en-GB" sz="4400" spc="-1" strike="noStrike">
              <a:solidFill>
                <a:srgbClr val="000000"/>
              </a:solidFill>
              <a:latin typeface="Calibri"/>
            </a:endParaRPr>
          </a:p>
        </p:txBody>
      </p:sp>
      <p:pic>
        <p:nvPicPr>
          <p:cNvPr id="102" name="Content Placeholder 3" descr="Content Placeholder 3"/>
          <p:cNvPicPr/>
          <p:nvPr/>
        </p:nvPicPr>
        <p:blipFill>
          <a:blip r:embed="rId1"/>
          <a:stretch/>
        </p:blipFill>
        <p:spPr>
          <a:xfrm>
            <a:off x="3618720" y="1886400"/>
            <a:ext cx="5537880" cy="3903120"/>
          </a:xfrm>
          <a:prstGeom prst="rect">
            <a:avLst/>
          </a:prstGeom>
          <a:ln w="12700">
            <a:noFill/>
          </a:ln>
        </p:spPr>
      </p:pic>
      <p:sp>
        <p:nvSpPr>
          <p:cNvPr id="103" name="CustomShape 3"/>
          <p:cNvSpPr/>
          <p:nvPr/>
        </p:nvSpPr>
        <p:spPr>
          <a:xfrm>
            <a:off x="2026800" y="6539040"/>
            <a:ext cx="2041920" cy="272160"/>
          </a:xfrm>
          <a:prstGeom prst="rect">
            <a:avLst/>
          </a:prstGeom>
          <a:noFill/>
          <a:ln w="12700">
            <a:noFill/>
          </a:ln>
        </p:spPr>
        <p:style>
          <a:lnRef idx="0"/>
          <a:fillRef idx="0"/>
          <a:effectRef idx="0"/>
          <a:fontRef idx="minor"/>
        </p:style>
      </p:sp>
    </p:spTree>
  </p:cSld>
  <p:transition spd="slow">
    <p:wipe dir="r"/>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05" name="TextShape 2"/>
          <p:cNvSpPr txBox="1"/>
          <p:nvPr/>
        </p:nvSpPr>
        <p:spPr>
          <a:xfrm>
            <a:off x="838080" y="365040"/>
            <a:ext cx="10515240" cy="1325160"/>
          </a:xfrm>
          <a:prstGeom prst="rect">
            <a:avLst/>
          </a:prstGeom>
          <a:noFill/>
          <a:ln w="12600">
            <a:noFill/>
          </a:ln>
        </p:spPr>
        <p:txBody>
          <a:bodyPr lIns="44640" rIns="44640" tIns="44640" bIns="44640" anchor="ctr">
            <a:noAutofit/>
          </a:bodyPr>
          <a:p>
            <a:pPr>
              <a:lnSpc>
                <a:spcPct val="90000"/>
              </a:lnSpc>
              <a:tabLst>
                <a:tab algn="l" pos="0"/>
              </a:tabLst>
            </a:pPr>
            <a:r>
              <a:rPr b="0" lang="en-GB" sz="4400" spc="-1" strike="noStrike">
                <a:solidFill>
                  <a:srgbClr val="000000"/>
                </a:solidFill>
                <a:latin typeface="Calibri Light"/>
                <a:ea typeface="Calibri Light"/>
              </a:rPr>
              <a:t>Verification vs validation</a:t>
            </a:r>
            <a:endParaRPr b="0" lang="en-GB" sz="4400" spc="-1" strike="noStrike">
              <a:solidFill>
                <a:srgbClr val="000000"/>
              </a:solidFill>
              <a:latin typeface="Calibri"/>
            </a:endParaRPr>
          </a:p>
        </p:txBody>
      </p:sp>
      <p:sp>
        <p:nvSpPr>
          <p:cNvPr id="106" name="TextShape 3"/>
          <p:cNvSpPr txBox="1"/>
          <p:nvPr/>
        </p:nvSpPr>
        <p:spPr>
          <a:xfrm>
            <a:off x="838080" y="1825560"/>
            <a:ext cx="10515240" cy="4350960"/>
          </a:xfrm>
          <a:prstGeom prst="rect">
            <a:avLst/>
          </a:prstGeom>
          <a:noFill/>
          <a:ln w="12600">
            <a:noFill/>
          </a:ln>
        </p:spPr>
        <p:txBody>
          <a:bodyPr lIns="44640" rIns="44640" tIns="44640" bIns="4464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Verification</a:t>
            </a:r>
            <a:r>
              <a:rPr b="0" lang="en-GB" sz="2800" spc="-1" strike="noStrike">
                <a:solidFill>
                  <a:srgbClr val="46424d"/>
                </a:solidFill>
                <a:latin typeface="Calibri"/>
                <a:ea typeface="Calibri"/>
              </a:rPr>
              <a:t>: </a:t>
            </a:r>
            <a:br/>
            <a:r>
              <a:rPr b="0" lang="en-GB" sz="2800" spc="-1" strike="noStrike">
                <a:solidFill>
                  <a:srgbClr val="46424d"/>
                </a:solidFill>
                <a:latin typeface="Calibri"/>
                <a:ea typeface="Calibri"/>
              </a:rPr>
              <a:t>	</a:t>
            </a:r>
            <a:r>
              <a:rPr b="0" lang="en-GB" sz="2800" spc="-1" strike="noStrike">
                <a:solidFill>
                  <a:srgbClr val="46424d"/>
                </a:solidFill>
                <a:latin typeface="Calibri"/>
                <a:ea typeface="Calibri"/>
              </a:rPr>
              <a:t>"Are we building the product right”.</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software should conform to its specification.</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Validation</a:t>
            </a:r>
            <a:r>
              <a:rPr b="0" lang="en-GB" sz="2800" spc="-1" strike="noStrike">
                <a:solidFill>
                  <a:srgbClr val="46424d"/>
                </a:solidFill>
                <a:latin typeface="Calibri"/>
                <a:ea typeface="Calibri"/>
              </a:rPr>
              <a:t>:</a:t>
            </a:r>
            <a:br/>
            <a:r>
              <a:rPr b="0" lang="en-GB" sz="2800" spc="-1" strike="noStrike">
                <a:solidFill>
                  <a:srgbClr val="46424d"/>
                </a:solidFill>
                <a:latin typeface="Calibri"/>
                <a:ea typeface="Calibri"/>
              </a:rPr>
              <a:t>	</a:t>
            </a:r>
            <a:r>
              <a:rPr b="0" lang="en-GB" sz="2800" spc="-1" strike="noStrike">
                <a:solidFill>
                  <a:srgbClr val="46424d"/>
                </a:solidFill>
                <a:latin typeface="Calibri"/>
                <a:ea typeface="Calibri"/>
              </a:rPr>
              <a:t> "Are we building the right product”.</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The software should do what the user really requires.</a:t>
            </a:r>
            <a:endParaRPr b="0" lang="en-GB" sz="2800" spc="-1" strike="noStrike">
              <a:solidFill>
                <a:srgbClr val="000000"/>
              </a:solidFill>
              <a:latin typeface="Calibri"/>
            </a:endParaRPr>
          </a:p>
        </p:txBody>
      </p:sp>
      <p:sp>
        <p:nvSpPr>
          <p:cNvPr id="107"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694040" y="6539040"/>
            <a:ext cx="280368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Chapter 8 Software Testing</a:t>
            </a:r>
            <a:endParaRPr b="0" lang="en-GB" sz="1200" spc="-1" strike="noStrike">
              <a:latin typeface="Arial"/>
            </a:endParaRPr>
          </a:p>
        </p:txBody>
      </p:sp>
      <p:sp>
        <p:nvSpPr>
          <p:cNvPr id="109" name="TextShape 2"/>
          <p:cNvSpPr txBox="1"/>
          <p:nvPr/>
        </p:nvSpPr>
        <p:spPr>
          <a:xfrm>
            <a:off x="838080" y="365040"/>
            <a:ext cx="10515240" cy="1325160"/>
          </a:xfrm>
          <a:prstGeom prst="rect">
            <a:avLst/>
          </a:prstGeom>
          <a:noFill/>
          <a:ln w="12600">
            <a:noFill/>
          </a:ln>
        </p:spPr>
        <p:txBody>
          <a:bodyPr lIns="45720" rIns="45720" tIns="45000" bIns="45000" anchor="ctr">
            <a:noAutofit/>
          </a:bodyPr>
          <a:p>
            <a:pPr>
              <a:lnSpc>
                <a:spcPct val="90000"/>
              </a:lnSpc>
              <a:tabLst>
                <a:tab algn="l" pos="0"/>
              </a:tabLst>
            </a:pPr>
            <a:r>
              <a:rPr b="0" lang="en-GB" sz="4400" spc="-1" strike="noStrike">
                <a:solidFill>
                  <a:srgbClr val="000000"/>
                </a:solidFill>
                <a:latin typeface="Calibri Light"/>
                <a:ea typeface="Calibri Light"/>
              </a:rPr>
              <a:t>V &amp; V confidence</a:t>
            </a:r>
            <a:endParaRPr b="0" lang="en-GB" sz="4400" spc="-1" strike="noStrike">
              <a:solidFill>
                <a:srgbClr val="000000"/>
              </a:solidFill>
              <a:latin typeface="Calibri"/>
            </a:endParaRPr>
          </a:p>
        </p:txBody>
      </p:sp>
      <p:sp>
        <p:nvSpPr>
          <p:cNvPr id="110" name="TextShape 3"/>
          <p:cNvSpPr txBox="1"/>
          <p:nvPr/>
        </p:nvSpPr>
        <p:spPr>
          <a:xfrm>
            <a:off x="838080" y="1825560"/>
            <a:ext cx="10515240" cy="4350960"/>
          </a:xfrm>
          <a:prstGeom prst="rect">
            <a:avLst/>
          </a:prstGeom>
          <a:noFill/>
          <a:ln w="12600">
            <a:noFill/>
          </a:ln>
        </p:spPr>
        <p:txBody>
          <a:bodyPr lIns="45720" rIns="45720" tIns="45000" bIns="45000">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Aim of V &amp; V is to establish confidence that the system is ‘fit for purpose’.</a:t>
            </a:r>
            <a:endParaRPr b="0" lang="en-GB"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ea typeface="Calibri"/>
              </a:rPr>
              <a:t>Depends on system’s purpose, user expectations and marketing environment</a:t>
            </a:r>
            <a:endParaRPr b="0" lang="en-GB" sz="2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Software purpose</a:t>
            </a:r>
            <a:endParaRPr b="0" lang="en-GB" sz="2000" spc="-1" strike="noStrike">
              <a:solidFill>
                <a:srgbClr val="000000"/>
              </a:solidFill>
              <a:latin typeface="Calibri"/>
            </a:endParaRPr>
          </a:p>
          <a:p>
            <a:pPr lvl="2" marL="1119960" indent="-205200">
              <a:lnSpc>
                <a:spcPct val="90000"/>
              </a:lnSpc>
              <a:spcBef>
                <a:spcPts val="400"/>
              </a:spcBef>
              <a:buClr>
                <a:srgbClr val="000000"/>
              </a:buClr>
              <a:buFont typeface="Arial"/>
              <a:buChar char="•"/>
            </a:pPr>
            <a:r>
              <a:rPr b="0" lang="en-GB" sz="1800" spc="-1" strike="noStrike">
                <a:solidFill>
                  <a:srgbClr val="000000"/>
                </a:solidFill>
                <a:latin typeface="Calibri"/>
                <a:ea typeface="Calibri"/>
              </a:rPr>
              <a:t>The level of confidence depends on how critical the software is to an organisation.</a:t>
            </a:r>
            <a:endParaRPr b="0" lang="en-GB" sz="1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User expectations</a:t>
            </a:r>
            <a:endParaRPr b="0" lang="en-GB" sz="2000" spc="-1" strike="noStrike">
              <a:solidFill>
                <a:srgbClr val="000000"/>
              </a:solidFill>
              <a:latin typeface="Calibri"/>
            </a:endParaRPr>
          </a:p>
          <a:p>
            <a:pPr lvl="2" marL="1119960" indent="-205200">
              <a:lnSpc>
                <a:spcPct val="90000"/>
              </a:lnSpc>
              <a:spcBef>
                <a:spcPts val="400"/>
              </a:spcBef>
              <a:buClr>
                <a:srgbClr val="000000"/>
              </a:buClr>
              <a:buFont typeface="Arial"/>
              <a:buChar char="•"/>
            </a:pPr>
            <a:r>
              <a:rPr b="0" lang="en-GB" sz="1800" spc="-1" strike="noStrike">
                <a:solidFill>
                  <a:srgbClr val="000000"/>
                </a:solidFill>
                <a:latin typeface="Calibri"/>
                <a:ea typeface="Calibri"/>
              </a:rPr>
              <a:t>Users may have low expectations of certain kinds of software.</a:t>
            </a:r>
            <a:endParaRPr b="0" lang="en-GB" sz="1800" spc="-1" strike="noStrike">
              <a:solidFill>
                <a:srgbClr val="000000"/>
              </a:solidFill>
              <a:latin typeface="Calibri"/>
            </a:endParaRPr>
          </a:p>
          <a:p>
            <a:pPr lvl="1" marL="647640" indent="-190080">
              <a:lnSpc>
                <a:spcPct val="90000"/>
              </a:lnSpc>
              <a:spcBef>
                <a:spcPts val="300"/>
              </a:spcBef>
              <a:buClr>
                <a:srgbClr val="000000"/>
              </a:buClr>
              <a:buFont typeface="Arial"/>
              <a:buChar char="•"/>
            </a:pPr>
            <a:r>
              <a:rPr b="0" lang="en-GB" sz="2000" spc="-1" strike="noStrike">
                <a:solidFill>
                  <a:srgbClr val="000000"/>
                </a:solidFill>
                <a:latin typeface="Calibri"/>
                <a:ea typeface="Calibri"/>
              </a:rPr>
              <a:t>Marketing environment</a:t>
            </a:r>
            <a:endParaRPr b="0" lang="en-GB" sz="2000" spc="-1" strike="noStrike">
              <a:solidFill>
                <a:srgbClr val="000000"/>
              </a:solidFill>
              <a:latin typeface="Calibri"/>
            </a:endParaRPr>
          </a:p>
          <a:p>
            <a:pPr lvl="2" marL="1119960" indent="-205200">
              <a:lnSpc>
                <a:spcPct val="90000"/>
              </a:lnSpc>
              <a:spcBef>
                <a:spcPts val="400"/>
              </a:spcBef>
              <a:buClr>
                <a:srgbClr val="000000"/>
              </a:buClr>
              <a:buFont typeface="Arial"/>
              <a:buChar char="•"/>
            </a:pPr>
            <a:r>
              <a:rPr b="0" lang="en-GB" sz="1800" spc="-1" strike="noStrike">
                <a:solidFill>
                  <a:srgbClr val="000000"/>
                </a:solidFill>
                <a:latin typeface="Calibri"/>
                <a:ea typeface="Calibri"/>
              </a:rPr>
              <a:t>Getting a product to market early may be more important than finding defects in the program.</a:t>
            </a:r>
            <a:endParaRPr b="0" lang="en-GB" sz="1800" spc="-1" strike="noStrike">
              <a:solidFill>
                <a:srgbClr val="000000"/>
              </a:solidFill>
              <a:latin typeface="Calibri"/>
            </a:endParaRPr>
          </a:p>
        </p:txBody>
      </p:sp>
      <p:sp>
        <p:nvSpPr>
          <p:cNvPr id="111" name="CustomShape 4"/>
          <p:cNvSpPr/>
          <p:nvPr/>
        </p:nvSpPr>
        <p:spPr>
          <a:xfrm>
            <a:off x="2026800" y="6539040"/>
            <a:ext cx="2041920" cy="272160"/>
          </a:xfrm>
          <a:prstGeom prst="rect">
            <a:avLst/>
          </a:prstGeom>
          <a:noFill/>
          <a:ln w="12700">
            <a:noFill/>
          </a:ln>
        </p:spPr>
        <p:style>
          <a:lnRef idx="0"/>
          <a:fillRef idx="0"/>
          <a:effectRef idx="0"/>
          <a:fontRef idx="minor"/>
        </p:style>
        <p:txBody>
          <a:bodyPr lIns="45720" rIns="45720" tIns="45000" bIns="45000">
            <a:spAutoFit/>
          </a:bodyPr>
          <a:p>
            <a:pPr>
              <a:lnSpc>
                <a:spcPct val="100000"/>
              </a:lnSpc>
              <a:tabLst>
                <a:tab algn="l" pos="0"/>
              </a:tabLst>
            </a:pPr>
            <a:r>
              <a:rPr b="0" lang="en-GB" sz="1200" spc="-1" strike="noStrike">
                <a:solidFill>
                  <a:srgbClr val="888888"/>
                </a:solidFill>
                <a:latin typeface="Calibri"/>
                <a:ea typeface="Calibri"/>
              </a:rPr>
              <a:t> </a:t>
            </a:r>
            <a:endParaRPr b="0" lang="en-GB" sz="1200" spc="-1" strike="noStrike">
              <a:latin typeface="Arial"/>
            </a:endParaRPr>
          </a:p>
        </p:txBody>
      </p:sp>
    </p:spTree>
  </p:cSld>
  <p:transition spd="slow">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LibreOffice/7.0.3.1$Linux_X86_64 LibreOffice_project/00$Build-1</Application>
  <Words>3895</Words>
  <Paragraphs>378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2021-02-03T22:20:54Z</dcterms:modified>
  <cp:revision>2</cp:revision>
  <dc:subject/>
  <dc:title>Chapter 8 – Software Testing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58</vt:i4>
  </property>
</Properties>
</file>