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90" r:id="rId4"/>
    <p:sldId id="281" r:id="rId5"/>
    <p:sldId id="832" r:id="rId6"/>
    <p:sldId id="863" r:id="rId7"/>
    <p:sldId id="839" r:id="rId8"/>
    <p:sldId id="370" r:id="rId9"/>
    <p:sldId id="888" r:id="rId10"/>
    <p:sldId id="923" r:id="rId11"/>
    <p:sldId id="1021" r:id="rId12"/>
    <p:sldId id="1030" r:id="rId13"/>
    <p:sldId id="1049" r:id="rId14"/>
    <p:sldId id="1043" r:id="rId15"/>
    <p:sldId id="1044" r:id="rId16"/>
    <p:sldId id="1045" r:id="rId17"/>
    <p:sldId id="1047" r:id="rId18"/>
    <p:sldId id="1050" r:id="rId19"/>
    <p:sldId id="1070" r:id="rId20"/>
    <p:sldId id="1072" r:id="rId21"/>
    <p:sldId id="1073" r:id="rId22"/>
    <p:sldId id="1074" r:id="rId23"/>
    <p:sldId id="1075" r:id="rId24"/>
    <p:sldId id="1086" r:id="rId25"/>
    <p:sldId id="1089" r:id="rId26"/>
    <p:sldId id="1098" r:id="rId27"/>
    <p:sldId id="1107" r:id="rId28"/>
    <p:sldId id="1177" r:id="rId29"/>
    <p:sldId id="589" r:id="rId30"/>
    <p:sldId id="1178" r:id="rId31"/>
    <p:sldId id="1179" r:id="rId32"/>
    <p:sldId id="1180" r:id="rId33"/>
    <p:sldId id="1188" r:id="rId34"/>
    <p:sldId id="1181" r:id="rId35"/>
    <p:sldId id="1182" r:id="rId36"/>
    <p:sldId id="273" r:id="rId37"/>
    <p:sldId id="275" r:id="rId38"/>
    <p:sldId id="276" r:id="rId39"/>
    <p:sldId id="1183" r:id="rId40"/>
    <p:sldId id="1184" r:id="rId41"/>
    <p:sldId id="1185" r:id="rId42"/>
    <p:sldId id="1186" r:id="rId43"/>
    <p:sldId id="373" r:id="rId44"/>
    <p:sldId id="118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404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CE34-B9C4-4FE3-B79B-40FAD8F90899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B6C23-835E-4AC7-ABDE-D076E6C72B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42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(i.e. web browser) makes a </a:t>
            </a:r>
            <a:r>
              <a:rPr lang="en-GB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</a:t>
            </a: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particular resource. Scripts on the server evaluate the request and return a </a:t>
            </a:r>
            <a:r>
              <a:rPr lang="en-GB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</a:t>
            </a:r>
            <a:r>
              <a:rPr lang="en-GB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(which may or may not include the requested resource, plus some other stuff...) The web browser will evaluate the response and decide what to display and how to display it. 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99E63-5DB3-42B3-A328-E5B9D66C331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376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main HTTP request methods to be aware of are GET and POST.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25AA0-1EEC-43E7-A99D-94ED48300D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5AA0-1EEC-43E7-A99D-94ED48300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3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99E63-5DB3-42B3-A328-E5B9D66C331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19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25AA0-1EEC-43E7-A99D-94ED48300D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3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0DA1-EEAD-49B3-977C-968A9B36A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47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98781-014E-4991-B526-74DE785C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8000"/>
            <a:ext cx="9144000" cy="22098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26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4AAB-0727-4994-B773-A3568FB3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DC933-BBA6-4A7D-ADF9-B286E11A7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6BD4-79FB-40C9-9CA6-B4B4AACA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46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13E5-CFC7-4D48-8C37-01E5B42F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1DAF7-217C-49E6-BB4E-9DA891169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30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9EB92-A69A-483D-A03F-38A9FC6A3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9AF4A-7FC1-40B2-8701-CCD404471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9584-7A56-4F85-BE38-CA22C31C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51F1-EEEB-47F5-B6EC-4D95933C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37B7-5640-4CDD-AFC6-6A8B4A82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5F443-82B6-472E-9B57-6B9D2863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59727"/>
            <a:ext cx="10515600" cy="2729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37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ub-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37B7-5640-4CDD-AFC6-6A8B4A82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5F443-82B6-472E-9B57-6B9D2863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359727"/>
            <a:ext cx="10515600" cy="2729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2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E002-1A93-4820-8946-F9D84CC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8932-06DE-450D-BCEE-472858691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69BC6-4535-4D85-98A0-51F1124E8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89A0-C540-45EA-B88D-754060B8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A93E6-F3F9-4023-B6B6-48E66240B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F0831-EB12-4578-B6C2-51492DD1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BD81E-821B-4062-9D25-D1F77628D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FF76A-5702-4359-9401-2B4DCADB3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7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A728-57BC-4B14-96D4-A8D0393A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47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3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D24-DA11-42CD-A560-0EA2AFC2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1D01-1844-4029-816E-E5D52882A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58865-94B3-47FE-9C32-691C83C0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49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A4B26-4BE3-4434-9217-0AE83138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95348-31A1-4696-BBE5-77ACCC64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9973"/>
            <a:ext cx="10515600" cy="540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46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nodejs/ref_module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7785-37BB-3DB7-37B3-04F809E12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/>
              <a:t>Databases and the Web</a:t>
            </a:r>
            <a:br>
              <a:rPr lang="en-GB" sz="6000" dirty="0"/>
            </a:br>
            <a:r>
              <a:rPr lang="en-GB" sz="3600" dirty="0">
                <a:solidFill>
                  <a:srgbClr val="212529"/>
                </a:solidFill>
                <a:effectLst/>
                <a:latin typeface="-apple-system"/>
              </a:rPr>
              <a:t>IS53064A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342D2-A83C-13A8-8253-28A95BF18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1.1</a:t>
            </a:r>
          </a:p>
          <a:p>
            <a:r>
              <a:rPr lang="en-GB" dirty="0"/>
              <a:t>Module Overview</a:t>
            </a:r>
          </a:p>
        </p:txBody>
      </p:sp>
    </p:spTree>
    <p:extLst>
      <p:ext uri="{BB962C8B-B14F-4D97-AF65-F5344CB8AC3E}">
        <p14:creationId xmlns:p14="http://schemas.microsoft.com/office/powerpoint/2010/main" val="41295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5F40-FF90-477B-8873-95F55FB8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17E30-A2C2-4437-BACD-D91A14A7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376"/>
            <a:ext cx="10515600" cy="1756365"/>
          </a:xfrm>
        </p:spPr>
        <p:txBody>
          <a:bodyPr>
            <a:normAutofit fontScale="92500" lnSpcReduction="20000"/>
          </a:bodyPr>
          <a:lstStyle/>
          <a:p>
            <a:r>
              <a:rPr lang="en-GB"/>
              <a:t>When we think about how to represent the data for a particular business scenario, we are thinking about </a:t>
            </a:r>
            <a:r>
              <a:rPr lang="en-GB" b="1"/>
              <a:t>data modelling</a:t>
            </a:r>
          </a:p>
          <a:p>
            <a:r>
              <a:rPr lang="en-GB"/>
              <a:t>We specify the entities and the relationships between them</a:t>
            </a:r>
          </a:p>
          <a:p>
            <a:r>
              <a:rPr lang="en-GB"/>
              <a:t>For each entity we specify the fields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049A9-5CC3-47D5-A8E7-5426B3833B1D}"/>
              </a:ext>
            </a:extLst>
          </p:cNvPr>
          <p:cNvSpPr/>
          <p:nvPr/>
        </p:nvSpPr>
        <p:spPr>
          <a:xfrm>
            <a:off x="6760275" y="3391515"/>
            <a:ext cx="3091937" cy="242442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chemeClr val="tx1"/>
                </a:solidFill>
              </a:rPr>
              <a:t>Purchases</a:t>
            </a:r>
          </a:p>
          <a:p>
            <a:r>
              <a:rPr lang="en-GB">
                <a:solidFill>
                  <a:schemeClr val="tx1"/>
                </a:solidFill>
              </a:rPr>
              <a:t>Date</a:t>
            </a:r>
          </a:p>
          <a:p>
            <a:r>
              <a:rPr lang="en-GB">
                <a:solidFill>
                  <a:schemeClr val="tx1"/>
                </a:solidFill>
              </a:rPr>
              <a:t>Drink Purchased</a:t>
            </a:r>
          </a:p>
          <a:p>
            <a:r>
              <a:rPr lang="en-GB">
                <a:solidFill>
                  <a:schemeClr val="tx1"/>
                </a:solidFill>
              </a:rPr>
              <a:t>Quantity Purchased</a:t>
            </a:r>
          </a:p>
          <a:p>
            <a:r>
              <a:rPr lang="en-GB">
                <a:solidFill>
                  <a:schemeClr val="tx1"/>
                </a:solidFill>
              </a:rPr>
              <a:t>Price</a:t>
            </a:r>
          </a:p>
          <a:p>
            <a:r>
              <a:rPr lang="en-GB">
                <a:solidFill>
                  <a:schemeClr val="tx1"/>
                </a:solidFill>
              </a:rPr>
              <a:t>Customer ID</a:t>
            </a:r>
          </a:p>
          <a:p>
            <a:r>
              <a:rPr lang="en-GB">
                <a:solidFill>
                  <a:schemeClr val="tx1"/>
                </a:solidFill>
              </a:rPr>
              <a:t>Shop ID</a:t>
            </a:r>
          </a:p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6FFA1F-DF46-4FEC-91C4-B2CE2EDB1A26}"/>
              </a:ext>
            </a:extLst>
          </p:cNvPr>
          <p:cNvGrpSpPr/>
          <p:nvPr/>
        </p:nvGrpSpPr>
        <p:grpSpPr>
          <a:xfrm rot="16200000">
            <a:off x="6139208" y="3311120"/>
            <a:ext cx="376510" cy="848408"/>
            <a:chOff x="7937679" y="4276161"/>
            <a:chExt cx="376510" cy="84840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01020D-9855-4318-A82E-EE50CB749CAB}"/>
                </a:ext>
              </a:extLst>
            </p:cNvPr>
            <p:cNvCxnSpPr>
              <a:cxnSpLocks/>
            </p:cNvCxnSpPr>
            <p:nvPr/>
          </p:nvCxnSpPr>
          <p:spPr>
            <a:xfrm>
              <a:off x="8125933" y="4276161"/>
              <a:ext cx="0" cy="84840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3E27E9-EC23-4ADB-AC27-1BD7E7B4F92F}"/>
                </a:ext>
              </a:extLst>
            </p:cNvPr>
            <p:cNvCxnSpPr>
              <a:cxnSpLocks/>
            </p:cNvCxnSpPr>
            <p:nvPr/>
          </p:nvCxnSpPr>
          <p:spPr>
            <a:xfrm>
              <a:off x="8125933" y="4831975"/>
              <a:ext cx="188256" cy="29259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29F542-A1BC-485A-9E4A-8FB190D1A3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7679" y="4840583"/>
              <a:ext cx="188255" cy="28398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35264B5-BECF-48DA-8099-4BEBF11DA062}"/>
              </a:ext>
            </a:extLst>
          </p:cNvPr>
          <p:cNvSpPr/>
          <p:nvPr/>
        </p:nvSpPr>
        <p:spPr>
          <a:xfrm>
            <a:off x="3151095" y="3030070"/>
            <a:ext cx="2752165" cy="14105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chemeClr val="tx1"/>
                </a:solidFill>
              </a:rPr>
              <a:t>Customers</a:t>
            </a:r>
          </a:p>
          <a:p>
            <a:r>
              <a:rPr lang="en-GB">
                <a:solidFill>
                  <a:schemeClr val="tx1"/>
                </a:solidFill>
              </a:rPr>
              <a:t>ID</a:t>
            </a:r>
          </a:p>
          <a:p>
            <a:r>
              <a:rPr lang="en-GB">
                <a:solidFill>
                  <a:schemeClr val="tx1"/>
                </a:solidFill>
              </a:rPr>
              <a:t>Customer Name</a:t>
            </a:r>
          </a:p>
          <a:p>
            <a:r>
              <a:rPr lang="en-GB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E0EDA6-3FE0-4A70-B714-B45B65D60A14}"/>
              </a:ext>
            </a:extLst>
          </p:cNvPr>
          <p:cNvSpPr/>
          <p:nvPr/>
        </p:nvSpPr>
        <p:spPr>
          <a:xfrm>
            <a:off x="3151094" y="4753435"/>
            <a:ext cx="2752165" cy="141677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chemeClr val="tx1"/>
                </a:solidFill>
              </a:rPr>
              <a:t>Shops</a:t>
            </a:r>
          </a:p>
          <a:p>
            <a:r>
              <a:rPr lang="en-GB">
                <a:solidFill>
                  <a:schemeClr val="tx1"/>
                </a:solidFill>
              </a:rPr>
              <a:t>ID</a:t>
            </a:r>
          </a:p>
          <a:p>
            <a:r>
              <a:rPr lang="en-GB">
                <a:solidFill>
                  <a:schemeClr val="tx1"/>
                </a:solidFill>
              </a:rPr>
              <a:t>Shop Name</a:t>
            </a:r>
          </a:p>
          <a:p>
            <a:r>
              <a:rPr lang="en-GB">
                <a:solidFill>
                  <a:schemeClr val="tx1"/>
                </a:solidFill>
              </a:rPr>
              <a:t>Shop Address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9202AA-6A68-424D-A849-459089D29349}"/>
              </a:ext>
            </a:extLst>
          </p:cNvPr>
          <p:cNvGrpSpPr/>
          <p:nvPr/>
        </p:nvGrpSpPr>
        <p:grpSpPr>
          <a:xfrm rot="16200000">
            <a:off x="6139208" y="5037620"/>
            <a:ext cx="376510" cy="848408"/>
            <a:chOff x="7937679" y="4276161"/>
            <a:chExt cx="376510" cy="84840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B5A612-165F-4644-BEA7-FDE411ACF2EA}"/>
                </a:ext>
              </a:extLst>
            </p:cNvPr>
            <p:cNvCxnSpPr>
              <a:cxnSpLocks/>
            </p:cNvCxnSpPr>
            <p:nvPr/>
          </p:nvCxnSpPr>
          <p:spPr>
            <a:xfrm>
              <a:off x="8125933" y="4276161"/>
              <a:ext cx="0" cy="84840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D17D58-8673-425C-B949-F8CB7BBAEABA}"/>
                </a:ext>
              </a:extLst>
            </p:cNvPr>
            <p:cNvCxnSpPr>
              <a:cxnSpLocks/>
            </p:cNvCxnSpPr>
            <p:nvPr/>
          </p:nvCxnSpPr>
          <p:spPr>
            <a:xfrm>
              <a:off x="8125933" y="4831975"/>
              <a:ext cx="188256" cy="29259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37BDF09-20AC-4159-95F5-7A791536F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7679" y="4840583"/>
              <a:ext cx="188255" cy="28398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62B1E20-21DF-4F71-AC16-8E6712D38196}"/>
              </a:ext>
            </a:extLst>
          </p:cNvPr>
          <p:cNvSpPr txBox="1"/>
          <p:nvPr/>
        </p:nvSpPr>
        <p:spPr>
          <a:xfrm>
            <a:off x="7879977" y="5518107"/>
            <a:ext cx="33617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>
                <a:solidFill>
                  <a:schemeClr val="accent2"/>
                </a:solidFill>
              </a:rPr>
              <a:t>This is called an Entity-Relationship or ER model</a:t>
            </a:r>
          </a:p>
        </p:txBody>
      </p:sp>
    </p:spTree>
    <p:extLst>
      <p:ext uri="{BB962C8B-B14F-4D97-AF65-F5344CB8AC3E}">
        <p14:creationId xmlns:p14="http://schemas.microsoft.com/office/powerpoint/2010/main" val="254410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6557-8218-4038-8940-A269F5BE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Primary and Foreign Keys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9A5D83-B588-430F-9F3E-819145099236}"/>
              </a:ext>
            </a:extLst>
          </p:cNvPr>
          <p:cNvSpPr/>
          <p:nvPr/>
        </p:nvSpPr>
        <p:spPr>
          <a:xfrm>
            <a:off x="6356863" y="2512269"/>
            <a:ext cx="3091937" cy="24244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Purchases</a:t>
            </a:r>
          </a:p>
          <a:p>
            <a:r>
              <a:rPr lang="en-GB" dirty="0">
                <a:solidFill>
                  <a:schemeClr val="tx1"/>
                </a:solidFill>
              </a:rPr>
              <a:t>Date</a:t>
            </a:r>
          </a:p>
          <a:p>
            <a:r>
              <a:rPr lang="en-GB" dirty="0">
                <a:solidFill>
                  <a:schemeClr val="tx1"/>
                </a:solidFill>
              </a:rPr>
              <a:t>Drink Purchased</a:t>
            </a:r>
          </a:p>
          <a:p>
            <a:r>
              <a:rPr lang="en-GB" dirty="0">
                <a:solidFill>
                  <a:schemeClr val="tx1"/>
                </a:solidFill>
              </a:rPr>
              <a:t>Quantity Purchased</a:t>
            </a:r>
          </a:p>
          <a:p>
            <a:r>
              <a:rPr lang="en-GB" dirty="0">
                <a:solidFill>
                  <a:schemeClr val="tx1"/>
                </a:solidFill>
              </a:rPr>
              <a:t>Price</a:t>
            </a:r>
          </a:p>
          <a:p>
            <a:r>
              <a:rPr lang="en-GB" dirty="0">
                <a:solidFill>
                  <a:srgbClr val="FF0000"/>
                </a:solidFill>
              </a:rPr>
              <a:t>Customer ID</a:t>
            </a:r>
          </a:p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Shop ID</a:t>
            </a:r>
          </a:p>
          <a:p>
            <a:pPr algn="ctr"/>
            <a:endParaRPr lang="en-GB" sz="2800" b="1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D1004B-D953-42E0-9E63-A6952ADD60E1}"/>
              </a:ext>
            </a:extLst>
          </p:cNvPr>
          <p:cNvGrpSpPr/>
          <p:nvPr/>
        </p:nvGrpSpPr>
        <p:grpSpPr>
          <a:xfrm rot="16200000">
            <a:off x="5735796" y="2431874"/>
            <a:ext cx="376510" cy="848408"/>
            <a:chOff x="7937679" y="4276161"/>
            <a:chExt cx="376510" cy="84840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DBE82B-E0C6-426B-A59B-B5E6CB41C481}"/>
                </a:ext>
              </a:extLst>
            </p:cNvPr>
            <p:cNvCxnSpPr>
              <a:cxnSpLocks/>
            </p:cNvCxnSpPr>
            <p:nvPr/>
          </p:nvCxnSpPr>
          <p:spPr>
            <a:xfrm>
              <a:off x="8125933" y="4276161"/>
              <a:ext cx="0" cy="848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520ADD-5BAF-4074-9F84-49F15B6A6FD1}"/>
                </a:ext>
              </a:extLst>
            </p:cNvPr>
            <p:cNvCxnSpPr>
              <a:cxnSpLocks/>
            </p:cNvCxnSpPr>
            <p:nvPr/>
          </p:nvCxnSpPr>
          <p:spPr>
            <a:xfrm>
              <a:off x="8125933" y="4831975"/>
              <a:ext cx="188256" cy="2925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E4F1A9-5220-4C82-B4EA-F5D74C2FD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7679" y="4840583"/>
              <a:ext cx="188255" cy="2839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EE709CC-980C-42A6-A221-33A88AB84B23}"/>
              </a:ext>
            </a:extLst>
          </p:cNvPr>
          <p:cNvSpPr/>
          <p:nvPr/>
        </p:nvSpPr>
        <p:spPr>
          <a:xfrm>
            <a:off x="2747683" y="2150824"/>
            <a:ext cx="2752165" cy="14105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chemeClr val="tx1"/>
                </a:solidFill>
              </a:rPr>
              <a:t>Customers</a:t>
            </a:r>
          </a:p>
          <a:p>
            <a:r>
              <a:rPr lang="en-GB">
                <a:solidFill>
                  <a:srgbClr val="FF0000"/>
                </a:solidFill>
              </a:rPr>
              <a:t>ID</a:t>
            </a:r>
          </a:p>
          <a:p>
            <a:r>
              <a:rPr lang="en-GB">
                <a:solidFill>
                  <a:schemeClr val="tx1"/>
                </a:solidFill>
              </a:rPr>
              <a:t>Customer Name</a:t>
            </a:r>
          </a:p>
          <a:p>
            <a:r>
              <a:rPr lang="en-GB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774ADF-B6FE-45B8-9C8F-0F5DB608C6B8}"/>
              </a:ext>
            </a:extLst>
          </p:cNvPr>
          <p:cNvSpPr/>
          <p:nvPr/>
        </p:nvSpPr>
        <p:spPr>
          <a:xfrm>
            <a:off x="2747682" y="3874189"/>
            <a:ext cx="2752165" cy="141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Shops</a:t>
            </a:r>
          </a:p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ID</a:t>
            </a:r>
          </a:p>
          <a:p>
            <a:r>
              <a:rPr lang="en-GB" dirty="0">
                <a:solidFill>
                  <a:schemeClr val="tx1"/>
                </a:solidFill>
              </a:rPr>
              <a:t>Shop Name</a:t>
            </a:r>
          </a:p>
          <a:p>
            <a:r>
              <a:rPr lang="en-GB" dirty="0">
                <a:solidFill>
                  <a:schemeClr val="tx1"/>
                </a:solidFill>
              </a:rPr>
              <a:t>Shop Address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5A1B7B-68EC-4264-9A53-7448646B5D83}"/>
              </a:ext>
            </a:extLst>
          </p:cNvPr>
          <p:cNvGrpSpPr/>
          <p:nvPr/>
        </p:nvGrpSpPr>
        <p:grpSpPr>
          <a:xfrm rot="16200000">
            <a:off x="5735796" y="4158374"/>
            <a:ext cx="376510" cy="848408"/>
            <a:chOff x="7937679" y="4276161"/>
            <a:chExt cx="376510" cy="8484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0557C9-F335-4111-B3CE-A6EED6A210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5933" y="4276161"/>
              <a:ext cx="0" cy="848408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4B62ED-CFEF-4526-9AAC-A0DD101A34CC}"/>
                </a:ext>
              </a:extLst>
            </p:cNvPr>
            <p:cNvCxnSpPr>
              <a:cxnSpLocks/>
            </p:cNvCxnSpPr>
            <p:nvPr/>
          </p:nvCxnSpPr>
          <p:spPr>
            <a:xfrm>
              <a:off x="8125933" y="4831975"/>
              <a:ext cx="188256" cy="292594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64FCA6-F582-4409-899A-96A04391B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7679" y="4840583"/>
              <a:ext cx="188255" cy="283986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9869B87-B932-4392-A8E5-741DBED29638}"/>
              </a:ext>
            </a:extLst>
          </p:cNvPr>
          <p:cNvSpPr txBox="1"/>
          <p:nvPr/>
        </p:nvSpPr>
        <p:spPr>
          <a:xfrm>
            <a:off x="838199" y="1110571"/>
            <a:ext cx="1034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/>
              <a:t>Primary keys </a:t>
            </a:r>
            <a:r>
              <a:rPr lang="en-GB" sz="2400"/>
              <a:t>are unique in each table.  They uniquely identify a row in the table.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1E307-5958-4A15-8E5D-2820EE59E8FC}"/>
              </a:ext>
            </a:extLst>
          </p:cNvPr>
          <p:cNvSpPr txBox="1"/>
          <p:nvPr/>
        </p:nvSpPr>
        <p:spPr>
          <a:xfrm>
            <a:off x="246886" y="2488540"/>
            <a:ext cx="1936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>
                <a:solidFill>
                  <a:srgbClr val="FF0000"/>
                </a:solidFill>
              </a:rPr>
              <a:t>This ID is a unique value for each </a:t>
            </a:r>
            <a:r>
              <a:rPr lang="en-GB" b="1">
                <a:solidFill>
                  <a:srgbClr val="FF0000"/>
                </a:solidFill>
              </a:rPr>
              <a:t>customer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B3D79-6F89-40D1-9453-16C0A88243AB}"/>
              </a:ext>
            </a:extLst>
          </p:cNvPr>
          <p:cNvSpPr txBox="1"/>
          <p:nvPr/>
        </p:nvSpPr>
        <p:spPr>
          <a:xfrm>
            <a:off x="246884" y="4215040"/>
            <a:ext cx="1936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This ID is a unique value for each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shop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B7F989-DD2A-469C-8357-DAE2E1497461}"/>
              </a:ext>
            </a:extLst>
          </p:cNvPr>
          <p:cNvCxnSpPr>
            <a:cxnSpLocks/>
          </p:cNvCxnSpPr>
          <p:nvPr/>
        </p:nvCxnSpPr>
        <p:spPr>
          <a:xfrm flipV="1">
            <a:off x="2196350" y="2788845"/>
            <a:ext cx="627530" cy="94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0659FA-1494-4C12-B815-0CDCE8AA55D1}"/>
              </a:ext>
            </a:extLst>
          </p:cNvPr>
          <p:cNvCxnSpPr>
            <a:cxnSpLocks/>
          </p:cNvCxnSpPr>
          <p:nvPr/>
        </p:nvCxnSpPr>
        <p:spPr>
          <a:xfrm flipV="1">
            <a:off x="2196350" y="4582577"/>
            <a:ext cx="627530" cy="9412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5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05DA-68CC-4497-B263-5A8BBF3D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Normalisation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3CA1-9178-447E-9E74-626FAE21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we use to come up with the optimal relational database design is called normalisation.  The aim is to create tables where:</a:t>
            </a:r>
          </a:p>
          <a:p>
            <a:endParaRPr lang="en-GB" dirty="0"/>
          </a:p>
          <a:p>
            <a:pPr lvl="1"/>
            <a:r>
              <a:rPr lang="en-GB" dirty="0"/>
              <a:t>No data is unnecessarily duplicated (i.e. no data redundancy)</a:t>
            </a:r>
          </a:p>
          <a:p>
            <a:pPr lvl="2"/>
            <a:r>
              <a:rPr lang="en-GB" dirty="0"/>
              <a:t>E.g. we don’t have the same customer name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Data is consistent</a:t>
            </a:r>
          </a:p>
          <a:p>
            <a:pPr lvl="2"/>
            <a:r>
              <a:rPr lang="en-GB" dirty="0"/>
              <a:t>E.g. we don’t have different current addresses for the same shop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Data can be combined in meaningful ways</a:t>
            </a:r>
          </a:p>
          <a:p>
            <a:pPr lvl="2"/>
            <a:r>
              <a:rPr lang="en-GB" dirty="0"/>
              <a:t>E.g. connect shops to purchases to find the total sales for each shop</a:t>
            </a:r>
          </a:p>
        </p:txBody>
      </p:sp>
    </p:spTree>
    <p:extLst>
      <p:ext uri="{BB962C8B-B14F-4D97-AF65-F5344CB8AC3E}">
        <p14:creationId xmlns:p14="http://schemas.microsoft.com/office/powerpoint/2010/main" val="351067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6882-A91E-47F8-9135-4B174629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Crow’s Feet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3E4A-E822-4BEB-A662-5F33FE6B0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376"/>
            <a:ext cx="10515600" cy="716459"/>
          </a:xfrm>
        </p:spPr>
        <p:txBody>
          <a:bodyPr/>
          <a:lstStyle/>
          <a:p>
            <a:r>
              <a:rPr lang="en-GB" dirty="0"/>
              <a:t>A way of expressing the </a:t>
            </a:r>
            <a:r>
              <a:rPr lang="en-GB" b="1" dirty="0"/>
              <a:t>cardinality</a:t>
            </a:r>
            <a:r>
              <a:rPr lang="en-GB" dirty="0"/>
              <a:t> of a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A98A9-285E-4772-BFC1-5128C90F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04" y="2185787"/>
            <a:ext cx="4563191" cy="34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4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7D8B-B63D-4A43-BD84-4E25604E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D8D8-D969-421F-8F90-31CBB1F3A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376"/>
            <a:ext cx="10515600" cy="788177"/>
          </a:xfrm>
        </p:spPr>
        <p:txBody>
          <a:bodyPr/>
          <a:lstStyle/>
          <a:p>
            <a:r>
              <a:rPr lang="en-GB" dirty="0"/>
              <a:t>E.g. students and their contact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941FD-2933-4A99-BBB2-77833C7BE68B}"/>
              </a:ext>
            </a:extLst>
          </p:cNvPr>
          <p:cNvSpPr/>
          <p:nvPr/>
        </p:nvSpPr>
        <p:spPr>
          <a:xfrm>
            <a:off x="2953871" y="1887071"/>
            <a:ext cx="2752165" cy="14105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Students</a:t>
            </a:r>
          </a:p>
          <a:p>
            <a:r>
              <a:rPr lang="en-GB" dirty="0">
                <a:solidFill>
                  <a:srgbClr val="FF0000"/>
                </a:solidFill>
              </a:rPr>
              <a:t>Student ID</a:t>
            </a:r>
          </a:p>
          <a:p>
            <a:r>
              <a:rPr lang="en-GB" dirty="0">
                <a:solidFill>
                  <a:schemeClr val="tx1"/>
                </a:solidFill>
              </a:rPr>
              <a:t>Student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56D00B-1544-4DF2-B858-8206D3450460}"/>
              </a:ext>
            </a:extLst>
          </p:cNvPr>
          <p:cNvSpPr/>
          <p:nvPr/>
        </p:nvSpPr>
        <p:spPr>
          <a:xfrm>
            <a:off x="6572374" y="1878106"/>
            <a:ext cx="2752165" cy="19946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Contact Details</a:t>
            </a:r>
          </a:p>
          <a:p>
            <a:r>
              <a:rPr lang="en-GB" dirty="0">
                <a:solidFill>
                  <a:srgbClr val="FF0000"/>
                </a:solidFill>
              </a:rPr>
              <a:t>Student ID</a:t>
            </a:r>
          </a:p>
          <a:p>
            <a:r>
              <a:rPr lang="en-GB" dirty="0">
                <a:solidFill>
                  <a:schemeClr val="tx1"/>
                </a:solidFill>
              </a:rPr>
              <a:t>Address</a:t>
            </a:r>
          </a:p>
          <a:p>
            <a:r>
              <a:rPr lang="en-GB" dirty="0">
                <a:solidFill>
                  <a:schemeClr val="tx1"/>
                </a:solidFill>
              </a:rPr>
              <a:t>Town</a:t>
            </a:r>
          </a:p>
          <a:p>
            <a:r>
              <a:rPr lang="en-GB" dirty="0" err="1">
                <a:solidFill>
                  <a:schemeClr val="tx1"/>
                </a:solidFill>
              </a:rPr>
              <a:t>PostCode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BFC46-0B67-435A-BEDB-9E0946371927}"/>
              </a:ext>
            </a:extLst>
          </p:cNvPr>
          <p:cNvSpPr txBox="1"/>
          <p:nvPr/>
        </p:nvSpPr>
        <p:spPr>
          <a:xfrm>
            <a:off x="3968143" y="5661878"/>
            <a:ext cx="4640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“One </a:t>
            </a:r>
            <a:r>
              <a:rPr lang="en-GB" b="1" dirty="0">
                <a:solidFill>
                  <a:schemeClr val="accent2"/>
                </a:solidFill>
              </a:rPr>
              <a:t>student</a:t>
            </a:r>
            <a:r>
              <a:rPr lang="en-GB" dirty="0">
                <a:solidFill>
                  <a:schemeClr val="accent2"/>
                </a:solidFill>
              </a:rPr>
              <a:t> will only have </a:t>
            </a:r>
            <a:r>
              <a:rPr lang="en-GB" u="sng" dirty="0">
                <a:solidFill>
                  <a:schemeClr val="accent2"/>
                </a:solidFill>
              </a:rPr>
              <a:t>one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contact details</a:t>
            </a:r>
          </a:p>
          <a:p>
            <a:r>
              <a:rPr lang="en-GB" dirty="0">
                <a:solidFill>
                  <a:schemeClr val="accent2"/>
                </a:solidFill>
              </a:rPr>
              <a:t>and </a:t>
            </a:r>
          </a:p>
          <a:p>
            <a:r>
              <a:rPr lang="en-GB" dirty="0">
                <a:solidFill>
                  <a:schemeClr val="accent2"/>
                </a:solidFill>
              </a:rPr>
              <a:t>one </a:t>
            </a:r>
            <a:r>
              <a:rPr lang="en-GB" b="1" dirty="0">
                <a:solidFill>
                  <a:schemeClr val="accent2"/>
                </a:solidFill>
              </a:rPr>
              <a:t>contact details </a:t>
            </a:r>
            <a:r>
              <a:rPr lang="en-GB" dirty="0">
                <a:solidFill>
                  <a:schemeClr val="accent2"/>
                </a:solidFill>
              </a:rPr>
              <a:t>will only have </a:t>
            </a:r>
            <a:r>
              <a:rPr lang="en-GB" u="sng" dirty="0">
                <a:solidFill>
                  <a:schemeClr val="accent2"/>
                </a:solidFill>
              </a:rPr>
              <a:t>one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student</a:t>
            </a:r>
            <a:r>
              <a:rPr lang="en-GB" dirty="0">
                <a:solidFill>
                  <a:schemeClr val="accent2"/>
                </a:solidFill>
              </a:rPr>
              <a:t>”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E3A118-5BE3-4F4F-B7F3-E6F457470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308" y="4239821"/>
            <a:ext cx="1981477" cy="12098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809ACE-12B7-4684-98FB-262393412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42342"/>
            <a:ext cx="4763165" cy="12574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38E2C7A-A084-49D0-B863-CC23795425E3}"/>
              </a:ext>
            </a:extLst>
          </p:cNvPr>
          <p:cNvGrpSpPr/>
          <p:nvPr/>
        </p:nvGrpSpPr>
        <p:grpSpPr>
          <a:xfrm>
            <a:off x="5706036" y="2475784"/>
            <a:ext cx="848408" cy="225645"/>
            <a:chOff x="5706036" y="2475784"/>
            <a:chExt cx="848408" cy="2256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D52ADD-037E-49E6-BF4E-AE07869CE39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30240" y="2168122"/>
              <a:ext cx="0" cy="848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0DDB69-0F4A-4C51-9B9D-61B403BD2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0506" y="2475784"/>
              <a:ext cx="0" cy="22564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D71C5EF-4773-45EE-A978-A4A10E223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178" y="2475784"/>
              <a:ext cx="0" cy="22564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497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C3EA-E1D0-43B4-9103-52FC0A91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44FA-FAEE-4ABC-A8F9-9A362A16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E.g. students and their assignments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575750-BAD0-4E0B-AFC2-5A422C08F5EB}"/>
              </a:ext>
            </a:extLst>
          </p:cNvPr>
          <p:cNvSpPr/>
          <p:nvPr/>
        </p:nvSpPr>
        <p:spPr>
          <a:xfrm>
            <a:off x="2953871" y="1887071"/>
            <a:ext cx="2752165" cy="14105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Students</a:t>
            </a:r>
          </a:p>
          <a:p>
            <a:r>
              <a:rPr lang="en-GB" dirty="0">
                <a:solidFill>
                  <a:srgbClr val="FF0000"/>
                </a:solidFill>
              </a:rPr>
              <a:t>Student ID</a:t>
            </a:r>
          </a:p>
          <a:p>
            <a:r>
              <a:rPr lang="en-GB" dirty="0">
                <a:solidFill>
                  <a:schemeClr val="tx1"/>
                </a:solidFill>
              </a:rPr>
              <a:t>Student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97C6D-3734-46EF-8DC5-1369B5A998B3}"/>
              </a:ext>
            </a:extLst>
          </p:cNvPr>
          <p:cNvSpPr/>
          <p:nvPr/>
        </p:nvSpPr>
        <p:spPr>
          <a:xfrm>
            <a:off x="6590303" y="1878106"/>
            <a:ext cx="4203387" cy="14105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Assignment Submissions</a:t>
            </a:r>
          </a:p>
          <a:p>
            <a:r>
              <a:rPr lang="en-GB" dirty="0">
                <a:solidFill>
                  <a:srgbClr val="FF0000"/>
                </a:solidFill>
              </a:rPr>
              <a:t>Student ID</a:t>
            </a:r>
          </a:p>
          <a:p>
            <a:r>
              <a:rPr lang="en-GB" dirty="0">
                <a:solidFill>
                  <a:schemeClr val="tx1"/>
                </a:solidFill>
              </a:rPr>
              <a:t>Assignment Code</a:t>
            </a:r>
          </a:p>
          <a:p>
            <a:r>
              <a:rPr lang="en-GB" dirty="0">
                <a:solidFill>
                  <a:schemeClr val="tx1"/>
                </a:solidFill>
              </a:rPr>
              <a:t>Grade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8A0BB4-53E8-409E-A2A0-95D11A3B9018}"/>
              </a:ext>
            </a:extLst>
          </p:cNvPr>
          <p:cNvGrpSpPr/>
          <p:nvPr/>
        </p:nvGrpSpPr>
        <p:grpSpPr>
          <a:xfrm rot="16200000">
            <a:off x="5959914" y="2159156"/>
            <a:ext cx="376510" cy="848408"/>
            <a:chOff x="7937679" y="4276161"/>
            <a:chExt cx="376510" cy="84840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B79B15-35D1-45C1-8CCD-20ACAC140726}"/>
                </a:ext>
              </a:extLst>
            </p:cNvPr>
            <p:cNvCxnSpPr>
              <a:cxnSpLocks/>
            </p:cNvCxnSpPr>
            <p:nvPr/>
          </p:nvCxnSpPr>
          <p:spPr>
            <a:xfrm>
              <a:off x="8125933" y="4276161"/>
              <a:ext cx="0" cy="848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F51D45-844E-4066-BA6D-6A3CE6274A7E}"/>
                </a:ext>
              </a:extLst>
            </p:cNvPr>
            <p:cNvCxnSpPr>
              <a:cxnSpLocks/>
            </p:cNvCxnSpPr>
            <p:nvPr/>
          </p:nvCxnSpPr>
          <p:spPr>
            <a:xfrm>
              <a:off x="8125933" y="4831975"/>
              <a:ext cx="188256" cy="2925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1AA8ECC-DCF4-45BB-A47E-998AB5C819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7679" y="4840583"/>
              <a:ext cx="188255" cy="2839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EB25BC-3172-4156-AD32-362E8C6D9B3C}"/>
              </a:ext>
            </a:extLst>
          </p:cNvPr>
          <p:cNvSpPr txBox="1"/>
          <p:nvPr/>
        </p:nvSpPr>
        <p:spPr>
          <a:xfrm>
            <a:off x="3993605" y="5596422"/>
            <a:ext cx="542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“One </a:t>
            </a:r>
            <a:r>
              <a:rPr lang="en-GB" b="1" dirty="0">
                <a:solidFill>
                  <a:schemeClr val="accent2"/>
                </a:solidFill>
              </a:rPr>
              <a:t>student</a:t>
            </a:r>
            <a:r>
              <a:rPr lang="en-GB" dirty="0">
                <a:solidFill>
                  <a:schemeClr val="accent2"/>
                </a:solidFill>
              </a:rPr>
              <a:t> will have </a:t>
            </a:r>
            <a:r>
              <a:rPr lang="en-GB" u="sng" dirty="0">
                <a:solidFill>
                  <a:schemeClr val="accent2"/>
                </a:solidFill>
              </a:rPr>
              <a:t>many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assignment submissions</a:t>
            </a:r>
            <a:r>
              <a:rPr lang="en-GB" dirty="0">
                <a:solidFill>
                  <a:schemeClr val="accent2"/>
                </a:solidFill>
              </a:rPr>
              <a:t> </a:t>
            </a:r>
          </a:p>
          <a:p>
            <a:r>
              <a:rPr lang="en-GB" dirty="0">
                <a:solidFill>
                  <a:schemeClr val="accent2"/>
                </a:solidFill>
              </a:rPr>
              <a:t>and </a:t>
            </a:r>
          </a:p>
          <a:p>
            <a:r>
              <a:rPr lang="en-GB" dirty="0">
                <a:solidFill>
                  <a:schemeClr val="accent2"/>
                </a:solidFill>
              </a:rPr>
              <a:t>one </a:t>
            </a:r>
            <a:r>
              <a:rPr lang="en-GB" b="1" dirty="0">
                <a:solidFill>
                  <a:schemeClr val="accent2"/>
                </a:solidFill>
              </a:rPr>
              <a:t>assignment submission</a:t>
            </a:r>
            <a:r>
              <a:rPr lang="en-GB" dirty="0">
                <a:solidFill>
                  <a:schemeClr val="accent2"/>
                </a:solidFill>
              </a:rPr>
              <a:t> will only have </a:t>
            </a:r>
            <a:r>
              <a:rPr lang="en-GB" u="sng" dirty="0">
                <a:solidFill>
                  <a:schemeClr val="accent2"/>
                </a:solidFill>
              </a:rPr>
              <a:t>one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student</a:t>
            </a:r>
            <a:r>
              <a:rPr lang="en-GB" dirty="0">
                <a:solidFill>
                  <a:schemeClr val="accent2"/>
                </a:solidFill>
              </a:rPr>
              <a:t>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A0A29D-9690-4780-A283-06799915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69" y="3747229"/>
            <a:ext cx="1981477" cy="120984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823E31-9958-4B29-AAF1-AEF5F4DC67A8}"/>
              </a:ext>
            </a:extLst>
          </p:cNvPr>
          <p:cNvCxnSpPr>
            <a:cxnSpLocks/>
          </p:cNvCxnSpPr>
          <p:nvPr/>
        </p:nvCxnSpPr>
        <p:spPr>
          <a:xfrm flipV="1">
            <a:off x="5840506" y="2475784"/>
            <a:ext cx="0" cy="225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9A962FC-DA41-429F-B711-CED70775C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776" y="3747229"/>
            <a:ext cx="2572109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69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A15C-CBE7-448B-BE6D-6852933F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D039-8EE0-4A66-A611-FEF8C8D28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376"/>
            <a:ext cx="10515600" cy="595441"/>
          </a:xfrm>
        </p:spPr>
        <p:txBody>
          <a:bodyPr/>
          <a:lstStyle/>
          <a:p>
            <a:r>
              <a:rPr lang="en-GB" dirty="0"/>
              <a:t>E.g. students and courses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1EB995-54A6-42FC-A9CF-BADF5AC21275}"/>
              </a:ext>
            </a:extLst>
          </p:cNvPr>
          <p:cNvSpPr/>
          <p:nvPr/>
        </p:nvSpPr>
        <p:spPr>
          <a:xfrm>
            <a:off x="2953871" y="1887071"/>
            <a:ext cx="2752165" cy="11998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Students</a:t>
            </a:r>
          </a:p>
          <a:p>
            <a:r>
              <a:rPr lang="en-GB" dirty="0">
                <a:solidFill>
                  <a:srgbClr val="FF0000"/>
                </a:solidFill>
              </a:rPr>
              <a:t>Student ID</a:t>
            </a:r>
          </a:p>
          <a:p>
            <a:r>
              <a:rPr lang="en-GB" dirty="0">
                <a:solidFill>
                  <a:schemeClr val="tx1"/>
                </a:solidFill>
              </a:rPr>
              <a:t>Student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285C3A-E67B-4CB5-AA81-78860FF4801A}"/>
              </a:ext>
            </a:extLst>
          </p:cNvPr>
          <p:cNvSpPr/>
          <p:nvPr/>
        </p:nvSpPr>
        <p:spPr>
          <a:xfrm>
            <a:off x="6857467" y="1878103"/>
            <a:ext cx="2752165" cy="1199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Modules</a:t>
            </a:r>
          </a:p>
          <a:p>
            <a:r>
              <a:rPr lang="en-GB" dirty="0">
                <a:solidFill>
                  <a:schemeClr val="accent6"/>
                </a:solidFill>
              </a:rPr>
              <a:t>Module ID</a:t>
            </a:r>
          </a:p>
          <a:p>
            <a:r>
              <a:rPr lang="en-GB" dirty="0">
                <a:solidFill>
                  <a:schemeClr val="tx1"/>
                </a:solidFill>
              </a:rPr>
              <a:t>Module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5124B-802E-46C0-A935-FE5A1BF1CD10}"/>
              </a:ext>
            </a:extLst>
          </p:cNvPr>
          <p:cNvGrpSpPr/>
          <p:nvPr/>
        </p:nvGrpSpPr>
        <p:grpSpPr>
          <a:xfrm>
            <a:off x="5723965" y="2395103"/>
            <a:ext cx="1117349" cy="376511"/>
            <a:chOff x="5723965" y="2395103"/>
            <a:chExt cx="1117349" cy="3765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9FE1723-9A0A-4EA0-BCC2-1C93E16A1C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965" y="2583357"/>
              <a:ext cx="1112690" cy="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34E007-E827-42EC-B4D1-105208EC142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00888" y="2342936"/>
              <a:ext cx="188256" cy="29259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187383-F81F-4A7D-B1DF-5879B1ABC28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05193" y="2535494"/>
              <a:ext cx="188255" cy="28398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FDC7FC-4D95-473B-99FE-D1CBFCB143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83681" y="2531188"/>
              <a:ext cx="188256" cy="29259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5D906B-A7F4-4175-9A62-649958B853D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779377" y="2347238"/>
              <a:ext cx="188255" cy="28398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47207682-15E8-4B43-8071-90BE4276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65" y="3722206"/>
            <a:ext cx="2810267" cy="15908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00908E5-70B9-4F9B-8DB7-F1CCDE3E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034" y="3783168"/>
            <a:ext cx="1981477" cy="120984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4E08EB6-4645-42EA-A574-F59C5A79D3D4}"/>
              </a:ext>
            </a:extLst>
          </p:cNvPr>
          <p:cNvSpPr txBox="1"/>
          <p:nvPr/>
        </p:nvSpPr>
        <p:spPr>
          <a:xfrm>
            <a:off x="4379348" y="5689298"/>
            <a:ext cx="3825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“One </a:t>
            </a:r>
            <a:r>
              <a:rPr lang="en-GB" b="1" dirty="0">
                <a:solidFill>
                  <a:schemeClr val="accent2"/>
                </a:solidFill>
              </a:rPr>
              <a:t>student</a:t>
            </a:r>
            <a:r>
              <a:rPr lang="en-GB" dirty="0">
                <a:solidFill>
                  <a:schemeClr val="accent2"/>
                </a:solidFill>
              </a:rPr>
              <a:t> will have </a:t>
            </a:r>
            <a:r>
              <a:rPr lang="en-GB" u="sng" dirty="0">
                <a:solidFill>
                  <a:schemeClr val="accent2"/>
                </a:solidFill>
              </a:rPr>
              <a:t>many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modules</a:t>
            </a:r>
            <a:r>
              <a:rPr lang="en-GB" dirty="0">
                <a:solidFill>
                  <a:schemeClr val="accent2"/>
                </a:solidFill>
              </a:rPr>
              <a:t> </a:t>
            </a:r>
          </a:p>
          <a:p>
            <a:r>
              <a:rPr lang="en-GB" dirty="0">
                <a:solidFill>
                  <a:schemeClr val="accent2"/>
                </a:solidFill>
              </a:rPr>
              <a:t>and </a:t>
            </a:r>
          </a:p>
          <a:p>
            <a:r>
              <a:rPr lang="en-GB" dirty="0">
                <a:solidFill>
                  <a:schemeClr val="accent2"/>
                </a:solidFill>
              </a:rPr>
              <a:t>one </a:t>
            </a:r>
            <a:r>
              <a:rPr lang="en-GB" b="1" dirty="0">
                <a:solidFill>
                  <a:schemeClr val="accent2"/>
                </a:solidFill>
              </a:rPr>
              <a:t>module</a:t>
            </a:r>
            <a:r>
              <a:rPr lang="en-GB" dirty="0">
                <a:solidFill>
                  <a:schemeClr val="accent2"/>
                </a:solidFill>
              </a:rPr>
              <a:t> will have </a:t>
            </a:r>
            <a:r>
              <a:rPr lang="en-GB" u="sng" dirty="0">
                <a:solidFill>
                  <a:schemeClr val="accent2"/>
                </a:solidFill>
              </a:rPr>
              <a:t>many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students</a:t>
            </a:r>
            <a:r>
              <a:rPr lang="en-GB" dirty="0">
                <a:solidFill>
                  <a:schemeClr val="accent2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97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A15C-CBE7-448B-BE6D-6852933F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Many-to-many Join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D039-8EE0-4A66-A611-FEF8C8D28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376"/>
            <a:ext cx="10515600" cy="595441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We need an additional join table to make many-to-many 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59FEB-7D2A-4B57-BE23-CFB9F51272FC}"/>
              </a:ext>
            </a:extLst>
          </p:cNvPr>
          <p:cNvSpPr/>
          <p:nvPr/>
        </p:nvSpPr>
        <p:spPr>
          <a:xfrm>
            <a:off x="1499436" y="3004110"/>
            <a:ext cx="2752165" cy="1199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Students</a:t>
            </a:r>
          </a:p>
          <a:p>
            <a:r>
              <a:rPr lang="en-GB" dirty="0">
                <a:solidFill>
                  <a:srgbClr val="FF0000"/>
                </a:solidFill>
              </a:rPr>
              <a:t>Student ID</a:t>
            </a:r>
          </a:p>
          <a:p>
            <a:r>
              <a:rPr lang="en-GB" dirty="0">
                <a:solidFill>
                  <a:schemeClr val="tx1"/>
                </a:solidFill>
              </a:rPr>
              <a:t>Student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10E202-AEA9-46D7-856B-F622D1FBCB74}"/>
              </a:ext>
            </a:extLst>
          </p:cNvPr>
          <p:cNvSpPr/>
          <p:nvPr/>
        </p:nvSpPr>
        <p:spPr>
          <a:xfrm>
            <a:off x="8745070" y="2981699"/>
            <a:ext cx="2752165" cy="12222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Modules</a:t>
            </a:r>
          </a:p>
          <a:p>
            <a:r>
              <a:rPr lang="en-GB" dirty="0">
                <a:solidFill>
                  <a:schemeClr val="accent6"/>
                </a:solidFill>
              </a:rPr>
              <a:t>Module ID</a:t>
            </a:r>
          </a:p>
          <a:p>
            <a:r>
              <a:rPr lang="en-GB" dirty="0">
                <a:solidFill>
                  <a:schemeClr val="tx1"/>
                </a:solidFill>
              </a:rPr>
              <a:t>Module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429FD6-3EDB-4AF5-8B4C-F533120E9784}"/>
              </a:ext>
            </a:extLst>
          </p:cNvPr>
          <p:cNvSpPr/>
          <p:nvPr/>
        </p:nvSpPr>
        <p:spPr>
          <a:xfrm>
            <a:off x="5108617" y="3004109"/>
            <a:ext cx="2752165" cy="11998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Enrolments</a:t>
            </a:r>
          </a:p>
          <a:p>
            <a:r>
              <a:rPr lang="en-GB" dirty="0">
                <a:solidFill>
                  <a:srgbClr val="FF0000"/>
                </a:solidFill>
              </a:rPr>
              <a:t>Student ID</a:t>
            </a:r>
          </a:p>
          <a:p>
            <a:r>
              <a:rPr lang="en-GB" dirty="0">
                <a:solidFill>
                  <a:schemeClr val="accent6"/>
                </a:solidFill>
              </a:rPr>
              <a:t>Module ID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3D18C1-B39E-45AC-B27D-59A87D4B9BED}"/>
              </a:ext>
            </a:extLst>
          </p:cNvPr>
          <p:cNvGrpSpPr/>
          <p:nvPr/>
        </p:nvGrpSpPr>
        <p:grpSpPr>
          <a:xfrm rot="16200000">
            <a:off x="4487550" y="3262752"/>
            <a:ext cx="376510" cy="848408"/>
            <a:chOff x="7937679" y="4276161"/>
            <a:chExt cx="376510" cy="84840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BB05CB-402D-4B35-9D9E-926B43FA024B}"/>
                </a:ext>
              </a:extLst>
            </p:cNvPr>
            <p:cNvCxnSpPr>
              <a:cxnSpLocks/>
            </p:cNvCxnSpPr>
            <p:nvPr/>
          </p:nvCxnSpPr>
          <p:spPr>
            <a:xfrm>
              <a:off x="8125933" y="4276161"/>
              <a:ext cx="0" cy="84840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911670-B8E0-475F-BAE2-DE7A000C34C0}"/>
                </a:ext>
              </a:extLst>
            </p:cNvPr>
            <p:cNvCxnSpPr>
              <a:cxnSpLocks/>
            </p:cNvCxnSpPr>
            <p:nvPr/>
          </p:nvCxnSpPr>
          <p:spPr>
            <a:xfrm>
              <a:off x="8125933" y="4831975"/>
              <a:ext cx="188256" cy="2925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E89F211-34A0-45D6-8351-852FE44A9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7679" y="4840583"/>
              <a:ext cx="188255" cy="2839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BD5D2B-FA0A-4313-8BEF-5D66224E3DBD}"/>
              </a:ext>
            </a:extLst>
          </p:cNvPr>
          <p:cNvGrpSpPr/>
          <p:nvPr/>
        </p:nvGrpSpPr>
        <p:grpSpPr>
          <a:xfrm rot="5400000">
            <a:off x="8105339" y="3262751"/>
            <a:ext cx="376510" cy="848408"/>
            <a:chOff x="7937679" y="4276161"/>
            <a:chExt cx="376510" cy="84840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454EBC6-C99B-4331-BDBD-7E1F3D46BDB5}"/>
                </a:ext>
              </a:extLst>
            </p:cNvPr>
            <p:cNvCxnSpPr>
              <a:cxnSpLocks/>
            </p:cNvCxnSpPr>
            <p:nvPr/>
          </p:nvCxnSpPr>
          <p:spPr>
            <a:xfrm>
              <a:off x="8125933" y="4276161"/>
              <a:ext cx="0" cy="84840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94B911-8D9A-4273-A536-8429C78709A3}"/>
                </a:ext>
              </a:extLst>
            </p:cNvPr>
            <p:cNvCxnSpPr>
              <a:cxnSpLocks/>
            </p:cNvCxnSpPr>
            <p:nvPr/>
          </p:nvCxnSpPr>
          <p:spPr>
            <a:xfrm>
              <a:off x="8125933" y="4831975"/>
              <a:ext cx="188256" cy="29259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1DAD72-311E-4CA5-BD49-298FB45644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7679" y="4840583"/>
              <a:ext cx="188255" cy="28398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47207682-15E8-4B43-8071-90BE4276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35" y="4353770"/>
            <a:ext cx="2810267" cy="15908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00908E5-70B9-4F9B-8DB7-F1CCDE3E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85" y="4544296"/>
            <a:ext cx="1981477" cy="1209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4B02C-97F5-4911-9B1D-8ACA41AC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572" y="4398830"/>
            <a:ext cx="1609950" cy="16099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FC9A8DA-B64A-4743-943E-1DB7CE7A1A44}"/>
              </a:ext>
            </a:extLst>
          </p:cNvPr>
          <p:cNvSpPr txBox="1"/>
          <p:nvPr/>
        </p:nvSpPr>
        <p:spPr>
          <a:xfrm>
            <a:off x="2240141" y="6164488"/>
            <a:ext cx="791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The enrolments table connects the students and modules tables using foreign keys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70C803-3AF1-4FD9-BFFB-75B9F5DD9B61}"/>
              </a:ext>
            </a:extLst>
          </p:cNvPr>
          <p:cNvCxnSpPr>
            <a:cxnSpLocks/>
          </p:cNvCxnSpPr>
          <p:nvPr/>
        </p:nvCxnSpPr>
        <p:spPr>
          <a:xfrm flipV="1">
            <a:off x="4352365" y="3562973"/>
            <a:ext cx="0" cy="225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161636-1159-41B8-8149-51BE762E6B34}"/>
              </a:ext>
            </a:extLst>
          </p:cNvPr>
          <p:cNvCxnSpPr>
            <a:cxnSpLocks/>
          </p:cNvCxnSpPr>
          <p:nvPr/>
        </p:nvCxnSpPr>
        <p:spPr>
          <a:xfrm flipV="1">
            <a:off x="8610600" y="3580903"/>
            <a:ext cx="0" cy="22564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8BBE4BA-7683-418E-82CA-3EC05F146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906" y="1689516"/>
            <a:ext cx="4757282" cy="10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3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30CE-F2C6-6690-D9C7-DA5D289E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F9C02-C462-6B7C-995A-3FD7F688F27E}"/>
              </a:ext>
            </a:extLst>
          </p:cNvPr>
          <p:cNvSpPr txBox="1"/>
          <p:nvPr/>
        </p:nvSpPr>
        <p:spPr>
          <a:xfrm>
            <a:off x="603268" y="1494794"/>
            <a:ext cx="3227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/>
              <a:t>Create = INSERT</a:t>
            </a:r>
          </a:p>
          <a:p>
            <a:pPr lvl="1"/>
            <a:r>
              <a:rPr lang="en-GB"/>
              <a:t>Read = SELECT</a:t>
            </a:r>
          </a:p>
          <a:p>
            <a:pPr lvl="1"/>
            <a:r>
              <a:rPr lang="en-GB"/>
              <a:t>Update = UPDATE</a:t>
            </a:r>
          </a:p>
          <a:p>
            <a:pPr lvl="1"/>
            <a:r>
              <a:rPr lang="en-GB"/>
              <a:t>Delete = DELETE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A01F5-CDFD-82A4-63A1-A918CDEC1038}"/>
              </a:ext>
            </a:extLst>
          </p:cNvPr>
          <p:cNvSpPr txBox="1"/>
          <p:nvPr/>
        </p:nvSpPr>
        <p:spPr>
          <a:xfrm>
            <a:off x="4703618" y="49884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DELETE FROM shops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WHERE       country = "Belgium"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7E251-1951-1D79-840F-BE21F524F43D}"/>
              </a:ext>
            </a:extLst>
          </p:cNvPr>
          <p:cNvSpPr txBox="1"/>
          <p:nvPr/>
        </p:nvSpPr>
        <p:spPr>
          <a:xfrm>
            <a:off x="4703618" y="34799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UPDATE products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SET    category = "Electronics"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WHERE  category = "Elec"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CC60BE-FC39-DC94-34CC-2F5456F09750}"/>
              </a:ext>
            </a:extLst>
          </p:cNvPr>
          <p:cNvSpPr txBox="1"/>
          <p:nvPr/>
        </p:nvSpPr>
        <p:spPr>
          <a:xfrm>
            <a:off x="4703618" y="24595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SELECT </a:t>
            </a:r>
            <a:r>
              <a:rPr lang="en-GB" dirty="0" err="1">
                <a:latin typeface="Consolas" panose="020B0609020204030204" pitchFamily="49" charset="0"/>
              </a:rPr>
              <a:t>first_name</a:t>
            </a:r>
            <a:r>
              <a:rPr lang="en-GB" dirty="0">
                <a:latin typeface="Consolas" panose="020B0609020204030204" pitchFamily="49" charset="0"/>
              </a:rPr>
              <a:t>, surname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FROM   customers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B3E3A-C0A8-E14D-6C81-D44904B06C40}"/>
              </a:ext>
            </a:extLst>
          </p:cNvPr>
          <p:cNvSpPr txBox="1"/>
          <p:nvPr/>
        </p:nvSpPr>
        <p:spPr>
          <a:xfrm>
            <a:off x="4703618" y="13454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INSERT INTO </a:t>
            </a:r>
            <a:r>
              <a:rPr lang="en-GB" dirty="0" err="1">
                <a:latin typeface="Consolas" panose="020B0609020204030204" pitchFamily="49" charset="0"/>
              </a:rPr>
              <a:t>contact_details</a:t>
            </a:r>
            <a:r>
              <a:rPr lang="en-GB" dirty="0">
                <a:latin typeface="Consolas" panose="020B0609020204030204" pitchFamily="49" charset="0"/>
              </a:rPr>
              <a:t> (address, town)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VALUES ("290 Victoria Road", "London")</a:t>
            </a:r>
          </a:p>
        </p:txBody>
      </p:sp>
    </p:spTree>
    <p:extLst>
      <p:ext uri="{BB962C8B-B14F-4D97-AF65-F5344CB8AC3E}">
        <p14:creationId xmlns:p14="http://schemas.microsoft.com/office/powerpoint/2010/main" val="412511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5035-7822-47B0-80A8-D5187BA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423FF-D55E-4BAC-9093-B9446106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376"/>
            <a:ext cx="10515600" cy="906727"/>
          </a:xfrm>
        </p:spPr>
        <p:txBody>
          <a:bodyPr/>
          <a:lstStyle/>
          <a:p>
            <a:r>
              <a:rPr lang="en-GB" dirty="0"/>
              <a:t>To SELECT from multiple tables we need a JOIN: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ABF259-D7B4-4324-91E2-C799A97491B2}"/>
              </a:ext>
            </a:extLst>
          </p:cNvPr>
          <p:cNvGraphicFramePr>
            <a:graphicFrameLocks noGrp="1"/>
          </p:cNvGraphicFramePr>
          <p:nvPr/>
        </p:nvGraphicFramePr>
        <p:xfrm>
          <a:off x="1492469" y="1726423"/>
          <a:ext cx="3039301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35520">
                  <a:extLst>
                    <a:ext uri="{9D8B030D-6E8A-4147-A177-3AD203B41FA5}">
                      <a16:colId xmlns:a16="http://schemas.microsoft.com/office/drawing/2014/main" val="1729106909"/>
                    </a:ext>
                  </a:extLst>
                </a:gridCol>
                <a:gridCol w="1803781">
                  <a:extLst>
                    <a:ext uri="{9D8B030D-6E8A-4147-A177-3AD203B41FA5}">
                      <a16:colId xmlns:a16="http://schemas.microsoft.com/office/drawing/2014/main" val="1596011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GB" sz="1400" b="1" dirty="0" err="1"/>
                        <a:t>student_id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err="1"/>
                        <a:t>student_name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634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Roasanne</a:t>
                      </a:r>
                      <a:r>
                        <a:rPr lang="en-GB" sz="1400" dirty="0"/>
                        <a:t> Tasker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959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Aron Schulze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68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Baldwin Romano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158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Cate Irvine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9107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E1A97E-6669-4824-9F39-628A1AE8112C}"/>
              </a:ext>
            </a:extLst>
          </p:cNvPr>
          <p:cNvGraphicFramePr>
            <a:graphicFrameLocks noGrp="1"/>
          </p:cNvGraphicFramePr>
          <p:nvPr/>
        </p:nvGraphicFramePr>
        <p:xfrm>
          <a:off x="6190593" y="1726423"/>
          <a:ext cx="5499538" cy="2590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3173">
                  <a:extLst>
                    <a:ext uri="{9D8B030D-6E8A-4147-A177-3AD203B41FA5}">
                      <a16:colId xmlns:a16="http://schemas.microsoft.com/office/drawing/2014/main" val="2798721735"/>
                    </a:ext>
                  </a:extLst>
                </a:gridCol>
                <a:gridCol w="1498346">
                  <a:extLst>
                    <a:ext uri="{9D8B030D-6E8A-4147-A177-3AD203B41FA5}">
                      <a16:colId xmlns:a16="http://schemas.microsoft.com/office/drawing/2014/main" val="170942170"/>
                    </a:ext>
                  </a:extLst>
                </a:gridCol>
                <a:gridCol w="765493">
                  <a:extLst>
                    <a:ext uri="{9D8B030D-6E8A-4147-A177-3AD203B41FA5}">
                      <a16:colId xmlns:a16="http://schemas.microsoft.com/office/drawing/2014/main" val="1053415404"/>
                    </a:ext>
                  </a:extLst>
                </a:gridCol>
                <a:gridCol w="1040829">
                  <a:extLst>
                    <a:ext uri="{9D8B030D-6E8A-4147-A177-3AD203B41FA5}">
                      <a16:colId xmlns:a16="http://schemas.microsoft.com/office/drawing/2014/main" val="3541946858"/>
                    </a:ext>
                  </a:extLst>
                </a:gridCol>
                <a:gridCol w="1191697">
                  <a:extLst>
                    <a:ext uri="{9D8B030D-6E8A-4147-A177-3AD203B41FA5}">
                      <a16:colId xmlns:a16="http://schemas.microsoft.com/office/drawing/2014/main" val="37999956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GB" sz="1400" b="1" dirty="0" err="1"/>
                        <a:t>student_id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address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town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postcode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phone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59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290 Victoria 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London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E04 9EK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07857263742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8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806 Kings 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London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WC92 6AW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02084573874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847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52 Grange 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London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N21 9VO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07932876238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758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 Manor 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London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N12 6GS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07829837982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3974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52C652-D536-4F41-98D5-F5C462DD36C5}"/>
              </a:ext>
            </a:extLst>
          </p:cNvPr>
          <p:cNvSpPr txBox="1"/>
          <p:nvPr/>
        </p:nvSpPr>
        <p:spPr>
          <a:xfrm>
            <a:off x="2646636" y="3407111"/>
            <a:ext cx="74669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SELECT *</a:t>
            </a:r>
          </a:p>
          <a:p>
            <a:r>
              <a:rPr lang="en-GB" dirty="0">
                <a:latin typeface="Consolas" panose="020B0609020204030204" pitchFamily="49" charset="0"/>
              </a:rPr>
              <a:t>FROM   students</a:t>
            </a:r>
          </a:p>
          <a:p>
            <a:r>
              <a:rPr lang="en-GB" dirty="0">
                <a:latin typeface="Consolas" panose="020B0609020204030204" pitchFamily="49" charset="0"/>
              </a:rPr>
              <a:t>JOIN   </a:t>
            </a:r>
            <a:r>
              <a:rPr lang="en-GB" dirty="0" err="1">
                <a:latin typeface="Consolas" panose="020B0609020204030204" pitchFamily="49" charset="0"/>
              </a:rPr>
              <a:t>contact_details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ON     </a:t>
            </a:r>
            <a:r>
              <a:rPr lang="en-GB" dirty="0" err="1">
                <a:latin typeface="Consolas" panose="020B0609020204030204" pitchFamily="49" charset="0"/>
              </a:rPr>
              <a:t>students.student_id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contact_details.student_id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73D0EC-D291-4FBD-872A-B4E0AD5BEC01}"/>
              </a:ext>
            </a:extLst>
          </p:cNvPr>
          <p:cNvGraphicFramePr>
            <a:graphicFrameLocks noGrp="1"/>
          </p:cNvGraphicFramePr>
          <p:nvPr/>
        </p:nvGraphicFramePr>
        <p:xfrm>
          <a:off x="5231524" y="4833314"/>
          <a:ext cx="5499538" cy="2590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3173">
                  <a:extLst>
                    <a:ext uri="{9D8B030D-6E8A-4147-A177-3AD203B41FA5}">
                      <a16:colId xmlns:a16="http://schemas.microsoft.com/office/drawing/2014/main" val="2798721735"/>
                    </a:ext>
                  </a:extLst>
                </a:gridCol>
                <a:gridCol w="1498346">
                  <a:extLst>
                    <a:ext uri="{9D8B030D-6E8A-4147-A177-3AD203B41FA5}">
                      <a16:colId xmlns:a16="http://schemas.microsoft.com/office/drawing/2014/main" val="170942170"/>
                    </a:ext>
                  </a:extLst>
                </a:gridCol>
                <a:gridCol w="765493">
                  <a:extLst>
                    <a:ext uri="{9D8B030D-6E8A-4147-A177-3AD203B41FA5}">
                      <a16:colId xmlns:a16="http://schemas.microsoft.com/office/drawing/2014/main" val="1053415404"/>
                    </a:ext>
                  </a:extLst>
                </a:gridCol>
                <a:gridCol w="1040829">
                  <a:extLst>
                    <a:ext uri="{9D8B030D-6E8A-4147-A177-3AD203B41FA5}">
                      <a16:colId xmlns:a16="http://schemas.microsoft.com/office/drawing/2014/main" val="3541946858"/>
                    </a:ext>
                  </a:extLst>
                </a:gridCol>
                <a:gridCol w="1191697">
                  <a:extLst>
                    <a:ext uri="{9D8B030D-6E8A-4147-A177-3AD203B41FA5}">
                      <a16:colId xmlns:a16="http://schemas.microsoft.com/office/drawing/2014/main" val="37999956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GB" sz="1400" b="1" dirty="0" err="1"/>
                        <a:t>student_id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address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town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postcode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phone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59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290 Victoria 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London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E04 9EK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07857263742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8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806 Kings 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London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WC92 6AW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02084573874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847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52 Grange 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London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N21 9VO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07932876238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758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 Manor 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London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N12 6GS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07829837982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3974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75E5E93-F7F9-4489-8E51-B37D34E5A2ED}"/>
              </a:ext>
            </a:extLst>
          </p:cNvPr>
          <p:cNvGraphicFramePr>
            <a:graphicFrameLocks noGrp="1"/>
          </p:cNvGraphicFramePr>
          <p:nvPr/>
        </p:nvGraphicFramePr>
        <p:xfrm>
          <a:off x="2192223" y="4833314"/>
          <a:ext cx="3039301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35520">
                  <a:extLst>
                    <a:ext uri="{9D8B030D-6E8A-4147-A177-3AD203B41FA5}">
                      <a16:colId xmlns:a16="http://schemas.microsoft.com/office/drawing/2014/main" val="1729106909"/>
                    </a:ext>
                  </a:extLst>
                </a:gridCol>
                <a:gridCol w="1803781">
                  <a:extLst>
                    <a:ext uri="{9D8B030D-6E8A-4147-A177-3AD203B41FA5}">
                      <a16:colId xmlns:a16="http://schemas.microsoft.com/office/drawing/2014/main" val="1596011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GB" sz="1400" b="1" dirty="0" err="1"/>
                        <a:t>student_id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 err="1"/>
                        <a:t>student_name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6346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Roasanne</a:t>
                      </a:r>
                      <a:r>
                        <a:rPr lang="en-GB" sz="1400" dirty="0"/>
                        <a:t> Tasker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959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Aron Schulze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68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Baldwin Romano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158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Cate Irvine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91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87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5F8039-C814-E8CC-A942-D06EAC24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 Dynamic Web Applications…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3BC9A-82D4-B1F1-98E7-C72B4D763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41619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CE09-374C-49FA-9AEB-38A28C3C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ORDER BY 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(order the results of a SELECT)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A133-9A94-4F9A-9F36-BB7E74FA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SELECT   *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FROM     students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ORDER BY </a:t>
            </a:r>
            <a:r>
              <a:rPr lang="en-GB" dirty="0" err="1">
                <a:latin typeface="Consolas" panose="020B0609020204030204" pitchFamily="49" charset="0"/>
              </a:rPr>
              <a:t>student_name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SELECT   *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FROM     students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ORDER BY </a:t>
            </a:r>
            <a:r>
              <a:rPr lang="en-GB" dirty="0" err="1">
                <a:latin typeface="Consolas" panose="020B0609020204030204" pitchFamily="49" charset="0"/>
              </a:rPr>
              <a:t>student_name</a:t>
            </a:r>
            <a:r>
              <a:rPr lang="en-GB" dirty="0">
                <a:latin typeface="Consolas" panose="020B0609020204030204" pitchFamily="49" charset="0"/>
              </a:rPr>
              <a:t> DESC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A4CA1-9C18-4765-846F-9772A935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95" y="2030569"/>
            <a:ext cx="2444739" cy="1319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CD679-C5FF-46B8-BD88-58E30235E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395" y="4406673"/>
            <a:ext cx="2495143" cy="134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49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8F7-FD0C-43BB-A71B-EBD8F0A4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</a:t>
            </a:r>
            <a:r>
              <a:rPr lang="en-GB" sz="2800" dirty="0">
                <a:solidFill>
                  <a:schemeClr val="bg1">
                    <a:lumMod val="75000"/>
                  </a:schemeClr>
                </a:solidFill>
              </a:rPr>
              <a:t>(conditions for a SELECT)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CC52-4603-4E6E-86C9-C224C88F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FROM   modules</a:t>
            </a:r>
          </a:p>
          <a:p>
            <a:pPr marL="0" indent="0">
              <a:buNone/>
            </a:pPr>
            <a:endParaRPr lang="en-GB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FROM   modules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WHERE  </a:t>
            </a:r>
            <a:r>
              <a:rPr lang="en-GB" sz="2000" dirty="0" err="1">
                <a:latin typeface="Consolas" panose="020B0609020204030204" pitchFamily="49" charset="0"/>
              </a:rPr>
              <a:t>module_name</a:t>
            </a:r>
            <a:r>
              <a:rPr lang="en-GB" sz="2000" dirty="0">
                <a:latin typeface="Consolas" panose="020B0609020204030204" pitchFamily="49" charset="0"/>
              </a:rPr>
              <a:t> = "AI"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FROM   modules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WHERE  </a:t>
            </a:r>
            <a:r>
              <a:rPr lang="en-GB" sz="2000" dirty="0" err="1">
                <a:latin typeface="Consolas" panose="020B0609020204030204" pitchFamily="49" charset="0"/>
              </a:rPr>
              <a:t>module_name</a:t>
            </a:r>
            <a:r>
              <a:rPr lang="en-GB" sz="2000" dirty="0">
                <a:latin typeface="Consolas" panose="020B0609020204030204" pitchFamily="49" charset="0"/>
              </a:rPr>
              <a:t> LIKE "%Programming"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FROM   modules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WHERE  </a:t>
            </a:r>
            <a:r>
              <a:rPr lang="en-GB" sz="2200" dirty="0" err="1">
                <a:latin typeface="Consolas" panose="020B0609020204030204" pitchFamily="49" charset="0"/>
              </a:rPr>
              <a:t>module_name</a:t>
            </a:r>
            <a:r>
              <a:rPr lang="en-GB" sz="2200" dirty="0">
                <a:latin typeface="Consolas" panose="020B0609020204030204" pitchFamily="49" charset="0"/>
              </a:rPr>
              <a:t> LIKE "%</a:t>
            </a:r>
            <a:r>
              <a:rPr lang="en-GB" sz="2200" dirty="0" err="1">
                <a:latin typeface="Consolas" panose="020B0609020204030204" pitchFamily="49" charset="0"/>
              </a:rPr>
              <a:t>ti</a:t>
            </a:r>
            <a:r>
              <a:rPr lang="en-GB" sz="2200" dirty="0">
                <a:latin typeface="Consolas" panose="020B0609020204030204" pitchFamily="49" charset="0"/>
              </a:rPr>
              <a:t>%"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AEE86-87E0-4CBB-9BE2-D55AD366D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653" y="1069458"/>
            <a:ext cx="2559574" cy="1227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B56904-5EE1-4D14-9519-635B19AB3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281" y="2703953"/>
            <a:ext cx="1785546" cy="446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F3EBB5-BCB5-4CF8-9DCF-FCFC73550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546" y="3919331"/>
            <a:ext cx="2976383" cy="73390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ADB552-D7F4-4A0F-9530-F63C5D727B8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338112" y="4784834"/>
            <a:ext cx="1051169" cy="457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63083A-7CD6-4618-BC94-4858D97A5DE0}"/>
              </a:ext>
            </a:extLst>
          </p:cNvPr>
          <p:cNvSpPr txBox="1"/>
          <p:nvPr/>
        </p:nvSpPr>
        <p:spPr>
          <a:xfrm>
            <a:off x="5389281" y="5057458"/>
            <a:ext cx="40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% is a wildcard, matches anything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D63CBA-0EC9-4D98-BACD-D04F4008B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751" y="5501336"/>
            <a:ext cx="3039008" cy="74934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689DB5-ED0F-419C-8178-0447D7435EB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37993" y="5242124"/>
            <a:ext cx="951288" cy="697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1DEFAE-D6D5-4083-9BD8-A035B7CAE5EC}"/>
              </a:ext>
            </a:extLst>
          </p:cNvPr>
          <p:cNvCxnSpPr>
            <a:cxnSpLocks/>
          </p:cNvCxnSpPr>
          <p:nvPr/>
        </p:nvCxnSpPr>
        <p:spPr>
          <a:xfrm flipH="1">
            <a:off x="4922548" y="5242124"/>
            <a:ext cx="466733" cy="697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74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2A02-0DBC-421D-B4BB-EDE8D005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AGGREGATIONS </a:t>
            </a:r>
            <a:r>
              <a:rPr lang="en-GB" sz="2700" dirty="0">
                <a:solidFill>
                  <a:schemeClr val="bg1">
                    <a:lumMod val="75000"/>
                  </a:schemeClr>
                </a:solidFill>
              </a:rPr>
              <a:t>(combine values using a function)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A1A9-04B8-47F4-BDEF-085E73A15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FROM </a:t>
            </a:r>
            <a:r>
              <a:rPr lang="en-GB" dirty="0" err="1">
                <a:latin typeface="Consolas" panose="020B0609020204030204" pitchFamily="49" charset="0"/>
              </a:rPr>
              <a:t>assignment_submissions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SELECT SUM(grade)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FROM   </a:t>
            </a:r>
            <a:r>
              <a:rPr lang="en-GB" dirty="0" err="1">
                <a:latin typeface="Consolas" panose="020B0609020204030204" pitchFamily="49" charset="0"/>
              </a:rPr>
              <a:t>assignment_submissions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SELECT AVG(grade)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FROM   </a:t>
            </a:r>
            <a:r>
              <a:rPr lang="en-GB" dirty="0" err="1">
                <a:latin typeface="Consolas" panose="020B0609020204030204" pitchFamily="49" charset="0"/>
              </a:rPr>
              <a:t>assignment_submissions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F4876-A25E-44B8-9C43-F72C0EFA2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755" y="1103375"/>
            <a:ext cx="2255328" cy="1117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6EBDC-7FC8-4F51-9541-5DF42BBA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755" y="2925673"/>
            <a:ext cx="1009852" cy="511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DC715E-34D6-4614-846D-B4B8C18A8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754" y="4157251"/>
            <a:ext cx="971819" cy="5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4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BBB3-4280-4483-B2CF-CF707206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GROUP BY </a:t>
            </a:r>
            <a:r>
              <a:rPr lang="en-GB" sz="2700" dirty="0">
                <a:solidFill>
                  <a:schemeClr val="bg1">
                    <a:lumMod val="75000"/>
                  </a:schemeClr>
                </a:solidFill>
              </a:rPr>
              <a:t>(specify how to group values for aggregations)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2C20-F9B0-4AF6-AF18-E181F3FE2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376"/>
            <a:ext cx="10515600" cy="3657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FROM </a:t>
            </a:r>
            <a:r>
              <a:rPr lang="en-GB" dirty="0" err="1">
                <a:latin typeface="Consolas" panose="020B0609020204030204" pitchFamily="49" charset="0"/>
              </a:rPr>
              <a:t>assignment_submissions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SELECT   </a:t>
            </a:r>
            <a:r>
              <a:rPr lang="en-GB" dirty="0" err="1">
                <a:latin typeface="Consolas" panose="020B0609020204030204" pitchFamily="49" charset="0"/>
              </a:rPr>
              <a:t>assignment_code</a:t>
            </a:r>
            <a:r>
              <a:rPr lang="en-GB" dirty="0">
                <a:latin typeface="Consolas" panose="020B0609020204030204" pitchFamily="49" charset="0"/>
              </a:rPr>
              <a:t>, AVG(grade)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FROM     </a:t>
            </a:r>
            <a:r>
              <a:rPr lang="en-GB" dirty="0" err="1">
                <a:latin typeface="Consolas" panose="020B0609020204030204" pitchFamily="49" charset="0"/>
              </a:rPr>
              <a:t>assignment_submissions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GROUP BY </a:t>
            </a:r>
            <a:r>
              <a:rPr lang="en-GB" dirty="0" err="1">
                <a:latin typeface="Consolas" panose="020B0609020204030204" pitchFamily="49" charset="0"/>
              </a:rPr>
              <a:t>assignment_code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3AAAE-F05A-4905-A434-335075E9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41" y="1197968"/>
            <a:ext cx="2255328" cy="1117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11F44D-2ACD-4E90-93E1-33AA9EB8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653" y="3248553"/>
            <a:ext cx="2266912" cy="9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5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89BB4AC-A468-4737-97B9-096784FCD8C5}"/>
              </a:ext>
            </a:extLst>
          </p:cNvPr>
          <p:cNvSpPr/>
          <p:nvPr/>
        </p:nvSpPr>
        <p:spPr>
          <a:xfrm>
            <a:off x="2929722" y="2094985"/>
            <a:ext cx="5075124" cy="2703145"/>
          </a:xfrm>
          <a:custGeom>
            <a:avLst/>
            <a:gdLst>
              <a:gd name="connsiteX0" fmla="*/ 5075183 w 5075124"/>
              <a:gd name="connsiteY0" fmla="*/ 1266221 h 2703145"/>
              <a:gd name="connsiteX1" fmla="*/ 1880854 w 5075124"/>
              <a:gd name="connsiteY1" fmla="*/ 2702844 h 2703145"/>
              <a:gd name="connsiteX2" fmla="*/ 58 w 5075124"/>
              <a:gd name="connsiteY2" fmla="*/ 1434357 h 2703145"/>
              <a:gd name="connsiteX3" fmla="*/ 3321275 w 5075124"/>
              <a:gd name="connsiteY3" fmla="*/ -301 h 2703145"/>
              <a:gd name="connsiteX4" fmla="*/ 5075183 w 5075124"/>
              <a:gd name="connsiteY4" fmla="*/ 1266221 h 270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124" h="2703145">
                <a:moveTo>
                  <a:pt x="5075183" y="1266221"/>
                </a:moveTo>
                <a:cubicBezTo>
                  <a:pt x="5075183" y="2040381"/>
                  <a:pt x="3657154" y="2671679"/>
                  <a:pt x="1880854" y="2702844"/>
                </a:cubicBezTo>
                <a:cubicBezTo>
                  <a:pt x="761517" y="2460722"/>
                  <a:pt x="58" y="1983419"/>
                  <a:pt x="58" y="1434357"/>
                </a:cubicBezTo>
                <a:cubicBezTo>
                  <a:pt x="58" y="672244"/>
                  <a:pt x="1466668" y="48673"/>
                  <a:pt x="3321275" y="-301"/>
                </a:cubicBezTo>
                <a:cubicBezTo>
                  <a:pt x="4365448" y="242475"/>
                  <a:pt x="5075183" y="718730"/>
                  <a:pt x="5075183" y="126622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7417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E8A9F-DFCA-4A1A-ACCF-EDD61035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Set-Based Thinking – INNER JOIN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1A11A-8286-4C4D-BE7B-866D6FBC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623" y="1339405"/>
            <a:ext cx="896955" cy="950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0CC33-C7C2-47AD-AA0F-E1CDE805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840" y="1339405"/>
            <a:ext cx="1389905" cy="950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AF262-D3D6-4F00-B5EE-63C44FB05CA3}"/>
              </a:ext>
            </a:extLst>
          </p:cNvPr>
          <p:cNvSpPr txBox="1"/>
          <p:nvPr/>
        </p:nvSpPr>
        <p:spPr>
          <a:xfrm>
            <a:off x="8358861" y="91954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people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166D3-7009-4848-9535-949F441AA19C}"/>
              </a:ext>
            </a:extLst>
          </p:cNvPr>
          <p:cNvSpPr txBox="1"/>
          <p:nvPr/>
        </p:nvSpPr>
        <p:spPr>
          <a:xfrm>
            <a:off x="10372840" y="962190"/>
            <a:ext cx="58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pets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36AF42-4774-4042-A7C4-4B7D610F9E95}"/>
              </a:ext>
            </a:extLst>
          </p:cNvPr>
          <p:cNvSpPr/>
          <p:nvPr/>
        </p:nvSpPr>
        <p:spPr>
          <a:xfrm>
            <a:off x="1640928" y="3085885"/>
            <a:ext cx="1111266" cy="32319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1 Bob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DA6D3-6477-44E3-9E75-3F8272384763}"/>
              </a:ext>
            </a:extLst>
          </p:cNvPr>
          <p:cNvSpPr/>
          <p:nvPr/>
        </p:nvSpPr>
        <p:spPr>
          <a:xfrm>
            <a:off x="3920563" y="2744786"/>
            <a:ext cx="1111265" cy="32319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2 Sally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23245-6699-4791-9EBC-41CE25BFDCCD}"/>
              </a:ext>
            </a:extLst>
          </p:cNvPr>
          <p:cNvSpPr/>
          <p:nvPr/>
        </p:nvSpPr>
        <p:spPr>
          <a:xfrm>
            <a:off x="3781501" y="3409078"/>
            <a:ext cx="1111266" cy="32319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3 Fred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B115B7-EF2E-44CA-BFE7-60782CC0D708}"/>
              </a:ext>
            </a:extLst>
          </p:cNvPr>
          <p:cNvSpPr/>
          <p:nvPr/>
        </p:nvSpPr>
        <p:spPr>
          <a:xfrm>
            <a:off x="3669624" y="3954379"/>
            <a:ext cx="1111266" cy="32319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4 Meryl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54E9D-3B0F-46C6-907B-218A300824F4}"/>
              </a:ext>
            </a:extLst>
          </p:cNvPr>
          <p:cNvSpPr/>
          <p:nvPr/>
        </p:nvSpPr>
        <p:spPr>
          <a:xfrm>
            <a:off x="5265673" y="2571466"/>
            <a:ext cx="1621221" cy="32319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1 Tiddles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4DFF4F-D227-448C-BEED-EF811B4D002A}"/>
              </a:ext>
            </a:extLst>
          </p:cNvPr>
          <p:cNvSpPr/>
          <p:nvPr/>
        </p:nvSpPr>
        <p:spPr>
          <a:xfrm>
            <a:off x="5265673" y="3116462"/>
            <a:ext cx="1621221" cy="32319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2 Rover  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11903-CF09-4EAF-9513-2D2D0A164E73}"/>
              </a:ext>
            </a:extLst>
          </p:cNvPr>
          <p:cNvSpPr/>
          <p:nvPr/>
        </p:nvSpPr>
        <p:spPr>
          <a:xfrm>
            <a:off x="5265673" y="3458383"/>
            <a:ext cx="1621221" cy="32319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3 Tiger  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8EA54F-2E0C-46BD-A8CE-7044C02A0F42}"/>
              </a:ext>
            </a:extLst>
          </p:cNvPr>
          <p:cNvSpPr/>
          <p:nvPr/>
        </p:nvSpPr>
        <p:spPr>
          <a:xfrm>
            <a:off x="5199993" y="3954379"/>
            <a:ext cx="1621221" cy="32319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4 Fluffy 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DFB3DE-4D46-4D43-80CE-64D39F26089F}"/>
              </a:ext>
            </a:extLst>
          </p:cNvPr>
          <p:cNvSpPr/>
          <p:nvPr/>
        </p:nvSpPr>
        <p:spPr>
          <a:xfrm>
            <a:off x="8206114" y="3322325"/>
            <a:ext cx="1621221" cy="32319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</a:rPr>
              <a:t>5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Shep</a:t>
            </a:r>
            <a:endParaRPr lang="en-GB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99E4E-9152-4ED7-BE06-8E0A42F5390C}"/>
              </a:ext>
            </a:extLst>
          </p:cNvPr>
          <p:cNvSpPr txBox="1"/>
          <p:nvPr/>
        </p:nvSpPr>
        <p:spPr>
          <a:xfrm>
            <a:off x="1621877" y="5104646"/>
            <a:ext cx="6097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SELECT * </a:t>
            </a:r>
          </a:p>
          <a:p>
            <a:r>
              <a:rPr lang="en-GB" dirty="0">
                <a:latin typeface="Consolas" panose="020B0609020204030204" pitchFamily="49" charset="0"/>
              </a:rPr>
              <a:t>FROM   people </a:t>
            </a:r>
          </a:p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JOIN</a:t>
            </a:r>
            <a:r>
              <a:rPr lang="en-GB" dirty="0">
                <a:latin typeface="Consolas" panose="020B0609020204030204" pitchFamily="49" charset="0"/>
              </a:rPr>
              <a:t>   pets </a:t>
            </a:r>
          </a:p>
          <a:p>
            <a:r>
              <a:rPr lang="en-GB" dirty="0">
                <a:latin typeface="Consolas" panose="020B0609020204030204" pitchFamily="49" charset="0"/>
              </a:rPr>
              <a:t>ON     people.id=</a:t>
            </a:r>
            <a:r>
              <a:rPr lang="en-GB" dirty="0" err="1">
                <a:latin typeface="Consolas" panose="020B0609020204030204" pitchFamily="49" charset="0"/>
              </a:rPr>
              <a:t>pets.people_id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409F6A-14E9-49EF-87BB-3532DBE1C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081" y="5087738"/>
            <a:ext cx="2977326" cy="1110189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4883867-B665-4516-8ABC-54AC67D5F750}"/>
              </a:ext>
            </a:extLst>
          </p:cNvPr>
          <p:cNvSpPr/>
          <p:nvPr/>
        </p:nvSpPr>
        <p:spPr>
          <a:xfrm>
            <a:off x="1326370" y="1917212"/>
            <a:ext cx="4910261" cy="2875733"/>
          </a:xfrm>
          <a:custGeom>
            <a:avLst/>
            <a:gdLst>
              <a:gd name="connsiteX0" fmla="*/ 3469900 w 4910261"/>
              <a:gd name="connsiteY0" fmla="*/ 2874123 h 2875733"/>
              <a:gd name="connsiteX1" fmla="*/ 3332143 w 4910261"/>
              <a:gd name="connsiteY1" fmla="*/ 2875432 h 2875733"/>
              <a:gd name="connsiteX2" fmla="*/ 58 w 4910261"/>
              <a:gd name="connsiteY2" fmla="*/ 1437500 h 2875733"/>
              <a:gd name="connsiteX3" fmla="*/ 3332143 w 4910261"/>
              <a:gd name="connsiteY3" fmla="*/ -301 h 2875733"/>
              <a:gd name="connsiteX4" fmla="*/ 4910320 w 4910261"/>
              <a:gd name="connsiteY4" fmla="*/ 171109 h 2875733"/>
              <a:gd name="connsiteX5" fmla="*/ 1589104 w 4910261"/>
              <a:gd name="connsiteY5" fmla="*/ 1605768 h 2875733"/>
              <a:gd name="connsiteX6" fmla="*/ 3469900 w 4910261"/>
              <a:gd name="connsiteY6" fmla="*/ 2874123 h 28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0261" h="2875733">
                <a:moveTo>
                  <a:pt x="3469900" y="2874123"/>
                </a:moveTo>
                <a:cubicBezTo>
                  <a:pt x="3424199" y="2874909"/>
                  <a:pt x="3378236" y="2875432"/>
                  <a:pt x="3332143" y="2875432"/>
                </a:cubicBezTo>
                <a:cubicBezTo>
                  <a:pt x="1491941" y="2875432"/>
                  <a:pt x="58" y="2231565"/>
                  <a:pt x="58" y="1437500"/>
                </a:cubicBezTo>
                <a:cubicBezTo>
                  <a:pt x="58" y="643436"/>
                  <a:pt x="1491941" y="-301"/>
                  <a:pt x="3332143" y="-301"/>
                </a:cubicBezTo>
                <a:cubicBezTo>
                  <a:pt x="3903073" y="-301"/>
                  <a:pt x="4440612" y="61768"/>
                  <a:pt x="4910320" y="171109"/>
                </a:cubicBezTo>
                <a:cubicBezTo>
                  <a:pt x="3055844" y="219952"/>
                  <a:pt x="1589104" y="843523"/>
                  <a:pt x="1589104" y="1605768"/>
                </a:cubicBezTo>
                <a:cubicBezTo>
                  <a:pt x="1589104" y="2154699"/>
                  <a:pt x="2350562" y="2632133"/>
                  <a:pt x="3469900" y="2874123"/>
                </a:cubicBezTo>
                <a:close/>
              </a:path>
            </a:pathLst>
          </a:custGeom>
          <a:noFill/>
          <a:ln w="7417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4FF1BF9-74C7-4B9D-8C7D-4F37AAC917B1}"/>
              </a:ext>
            </a:extLst>
          </p:cNvPr>
          <p:cNvSpPr/>
          <p:nvPr/>
        </p:nvSpPr>
        <p:spPr>
          <a:xfrm>
            <a:off x="4795818" y="2089801"/>
            <a:ext cx="5232785" cy="2875602"/>
          </a:xfrm>
          <a:custGeom>
            <a:avLst/>
            <a:gdLst>
              <a:gd name="connsiteX0" fmla="*/ 5232844 w 5232785"/>
              <a:gd name="connsiteY0" fmla="*/ 1437500 h 2875602"/>
              <a:gd name="connsiteX1" fmla="*/ 1676184 w 5232785"/>
              <a:gd name="connsiteY1" fmla="*/ 2875302 h 2875602"/>
              <a:gd name="connsiteX2" fmla="*/ 58 w 5232785"/>
              <a:gd name="connsiteY2" fmla="*/ 2705987 h 2875602"/>
              <a:gd name="connsiteX3" fmla="*/ 3194386 w 5232785"/>
              <a:gd name="connsiteY3" fmla="*/ 1269233 h 2875602"/>
              <a:gd name="connsiteX4" fmla="*/ 1440479 w 5232785"/>
              <a:gd name="connsiteY4" fmla="*/ 2841 h 2875602"/>
              <a:gd name="connsiteX5" fmla="*/ 1676184 w 5232785"/>
              <a:gd name="connsiteY5" fmla="*/ -301 h 2875602"/>
              <a:gd name="connsiteX6" fmla="*/ 5232844 w 5232785"/>
              <a:gd name="connsiteY6" fmla="*/ 1437500 h 287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2785" h="2875602">
                <a:moveTo>
                  <a:pt x="5232844" y="1437500"/>
                </a:moveTo>
                <a:cubicBezTo>
                  <a:pt x="5232844" y="2231565"/>
                  <a:pt x="3640524" y="2875302"/>
                  <a:pt x="1676184" y="2875302"/>
                </a:cubicBezTo>
                <a:cubicBezTo>
                  <a:pt x="1070290" y="2875302"/>
                  <a:pt x="499753" y="2814018"/>
                  <a:pt x="58" y="2705987"/>
                </a:cubicBezTo>
                <a:cubicBezTo>
                  <a:pt x="1776358" y="2674821"/>
                  <a:pt x="3194386" y="2043524"/>
                  <a:pt x="3194386" y="1269233"/>
                </a:cubicBezTo>
                <a:cubicBezTo>
                  <a:pt x="3194386" y="721742"/>
                  <a:pt x="2484652" y="245487"/>
                  <a:pt x="1440479" y="2841"/>
                </a:cubicBezTo>
                <a:cubicBezTo>
                  <a:pt x="1518261" y="746"/>
                  <a:pt x="1596829" y="-301"/>
                  <a:pt x="1676184" y="-301"/>
                </a:cubicBezTo>
                <a:cubicBezTo>
                  <a:pt x="3640524" y="-301"/>
                  <a:pt x="5232844" y="643436"/>
                  <a:pt x="5232844" y="1437500"/>
                </a:cubicBezTo>
                <a:close/>
              </a:path>
            </a:pathLst>
          </a:custGeom>
          <a:noFill/>
          <a:ln w="7417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949EA3-CEB2-4B15-AEEE-642672E1B254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5031828" y="2733063"/>
            <a:ext cx="233845" cy="173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316799-201A-473F-A950-795DA878F7DD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4892767" y="3278059"/>
            <a:ext cx="372906" cy="292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66871E-A606-4F41-8F95-159F0EAA8724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4892767" y="3570675"/>
            <a:ext cx="372906" cy="4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D3A198-7A6F-4D4D-AEAC-EEA19EF4EDAB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4780890" y="4115976"/>
            <a:ext cx="419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49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4883867-B665-4516-8ABC-54AC67D5F750}"/>
              </a:ext>
            </a:extLst>
          </p:cNvPr>
          <p:cNvSpPr/>
          <p:nvPr/>
        </p:nvSpPr>
        <p:spPr>
          <a:xfrm>
            <a:off x="1326370" y="1917212"/>
            <a:ext cx="4910261" cy="2875733"/>
          </a:xfrm>
          <a:custGeom>
            <a:avLst/>
            <a:gdLst>
              <a:gd name="connsiteX0" fmla="*/ 3469900 w 4910261"/>
              <a:gd name="connsiteY0" fmla="*/ 2874123 h 2875733"/>
              <a:gd name="connsiteX1" fmla="*/ 3332143 w 4910261"/>
              <a:gd name="connsiteY1" fmla="*/ 2875432 h 2875733"/>
              <a:gd name="connsiteX2" fmla="*/ 58 w 4910261"/>
              <a:gd name="connsiteY2" fmla="*/ 1437500 h 2875733"/>
              <a:gd name="connsiteX3" fmla="*/ 3332143 w 4910261"/>
              <a:gd name="connsiteY3" fmla="*/ -301 h 2875733"/>
              <a:gd name="connsiteX4" fmla="*/ 4910320 w 4910261"/>
              <a:gd name="connsiteY4" fmla="*/ 171109 h 2875733"/>
              <a:gd name="connsiteX5" fmla="*/ 1589104 w 4910261"/>
              <a:gd name="connsiteY5" fmla="*/ 1605768 h 2875733"/>
              <a:gd name="connsiteX6" fmla="*/ 3469900 w 4910261"/>
              <a:gd name="connsiteY6" fmla="*/ 2874123 h 2875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10261" h="2875733">
                <a:moveTo>
                  <a:pt x="3469900" y="2874123"/>
                </a:moveTo>
                <a:cubicBezTo>
                  <a:pt x="3424199" y="2874909"/>
                  <a:pt x="3378236" y="2875432"/>
                  <a:pt x="3332143" y="2875432"/>
                </a:cubicBezTo>
                <a:cubicBezTo>
                  <a:pt x="1491941" y="2875432"/>
                  <a:pt x="58" y="2231565"/>
                  <a:pt x="58" y="1437500"/>
                </a:cubicBezTo>
                <a:cubicBezTo>
                  <a:pt x="58" y="643436"/>
                  <a:pt x="1491941" y="-301"/>
                  <a:pt x="3332143" y="-301"/>
                </a:cubicBezTo>
                <a:cubicBezTo>
                  <a:pt x="3903073" y="-301"/>
                  <a:pt x="4440612" y="61768"/>
                  <a:pt x="4910320" y="171109"/>
                </a:cubicBezTo>
                <a:cubicBezTo>
                  <a:pt x="3055844" y="219952"/>
                  <a:pt x="1589104" y="843523"/>
                  <a:pt x="1589104" y="1605768"/>
                </a:cubicBezTo>
                <a:cubicBezTo>
                  <a:pt x="1589104" y="2154699"/>
                  <a:pt x="2350562" y="2632133"/>
                  <a:pt x="3469900" y="287412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7417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89BB4AC-A468-4737-97B9-096784FCD8C5}"/>
              </a:ext>
            </a:extLst>
          </p:cNvPr>
          <p:cNvSpPr/>
          <p:nvPr/>
        </p:nvSpPr>
        <p:spPr>
          <a:xfrm>
            <a:off x="2929722" y="2094985"/>
            <a:ext cx="5075124" cy="2703145"/>
          </a:xfrm>
          <a:custGeom>
            <a:avLst/>
            <a:gdLst>
              <a:gd name="connsiteX0" fmla="*/ 5075183 w 5075124"/>
              <a:gd name="connsiteY0" fmla="*/ 1266221 h 2703145"/>
              <a:gd name="connsiteX1" fmla="*/ 1880854 w 5075124"/>
              <a:gd name="connsiteY1" fmla="*/ 2702844 h 2703145"/>
              <a:gd name="connsiteX2" fmla="*/ 58 w 5075124"/>
              <a:gd name="connsiteY2" fmla="*/ 1434357 h 2703145"/>
              <a:gd name="connsiteX3" fmla="*/ 3321275 w 5075124"/>
              <a:gd name="connsiteY3" fmla="*/ -301 h 2703145"/>
              <a:gd name="connsiteX4" fmla="*/ 5075183 w 5075124"/>
              <a:gd name="connsiteY4" fmla="*/ 1266221 h 270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124" h="2703145">
                <a:moveTo>
                  <a:pt x="5075183" y="1266221"/>
                </a:moveTo>
                <a:cubicBezTo>
                  <a:pt x="5075183" y="2040381"/>
                  <a:pt x="3657154" y="2671679"/>
                  <a:pt x="1880854" y="2702844"/>
                </a:cubicBezTo>
                <a:cubicBezTo>
                  <a:pt x="761517" y="2460722"/>
                  <a:pt x="58" y="1983419"/>
                  <a:pt x="58" y="1434357"/>
                </a:cubicBezTo>
                <a:cubicBezTo>
                  <a:pt x="58" y="672244"/>
                  <a:pt x="1466668" y="48673"/>
                  <a:pt x="3321275" y="-301"/>
                </a:cubicBezTo>
                <a:cubicBezTo>
                  <a:pt x="4365448" y="242475"/>
                  <a:pt x="5075183" y="718730"/>
                  <a:pt x="5075183" y="126622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7417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E8A9F-DFCA-4A1A-ACCF-EDD61035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Set-Based Thinking – LEFT JOIN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1A11A-8286-4C4D-BE7B-866D6FBC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603" y="1367885"/>
            <a:ext cx="896955" cy="950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0CC33-C7C2-47AD-AA0F-E1CDE805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820" y="1367885"/>
            <a:ext cx="1389905" cy="950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AF262-D3D6-4F00-B5EE-63C44FB05CA3}"/>
              </a:ext>
            </a:extLst>
          </p:cNvPr>
          <p:cNvSpPr txBox="1"/>
          <p:nvPr/>
        </p:nvSpPr>
        <p:spPr>
          <a:xfrm>
            <a:off x="8590541" y="97182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people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166D3-7009-4848-9535-949F441AA19C}"/>
              </a:ext>
            </a:extLst>
          </p:cNvPr>
          <p:cNvSpPr txBox="1"/>
          <p:nvPr/>
        </p:nvSpPr>
        <p:spPr>
          <a:xfrm>
            <a:off x="10594820" y="990670"/>
            <a:ext cx="58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pets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36AF42-4774-4042-A7C4-4B7D610F9E95}"/>
              </a:ext>
            </a:extLst>
          </p:cNvPr>
          <p:cNvSpPr/>
          <p:nvPr/>
        </p:nvSpPr>
        <p:spPr>
          <a:xfrm>
            <a:off x="1640928" y="3085885"/>
            <a:ext cx="1111266" cy="32319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1 Bob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DA6D3-6477-44E3-9E75-3F8272384763}"/>
              </a:ext>
            </a:extLst>
          </p:cNvPr>
          <p:cNvSpPr/>
          <p:nvPr/>
        </p:nvSpPr>
        <p:spPr>
          <a:xfrm>
            <a:off x="3920563" y="2744786"/>
            <a:ext cx="1111265" cy="32319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2 Sally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23245-6699-4791-9EBC-41CE25BFDCCD}"/>
              </a:ext>
            </a:extLst>
          </p:cNvPr>
          <p:cNvSpPr/>
          <p:nvPr/>
        </p:nvSpPr>
        <p:spPr>
          <a:xfrm>
            <a:off x="3781501" y="3409078"/>
            <a:ext cx="1111266" cy="32319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3 Fred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B115B7-EF2E-44CA-BFE7-60782CC0D708}"/>
              </a:ext>
            </a:extLst>
          </p:cNvPr>
          <p:cNvSpPr/>
          <p:nvPr/>
        </p:nvSpPr>
        <p:spPr>
          <a:xfrm>
            <a:off x="3669624" y="3954379"/>
            <a:ext cx="1111266" cy="32319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4 Meryl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54E9D-3B0F-46C6-907B-218A300824F4}"/>
              </a:ext>
            </a:extLst>
          </p:cNvPr>
          <p:cNvSpPr/>
          <p:nvPr/>
        </p:nvSpPr>
        <p:spPr>
          <a:xfrm>
            <a:off x="5265673" y="2571466"/>
            <a:ext cx="1621221" cy="32319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1 Tiddles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4DFF4F-D227-448C-BEED-EF811B4D002A}"/>
              </a:ext>
            </a:extLst>
          </p:cNvPr>
          <p:cNvSpPr/>
          <p:nvPr/>
        </p:nvSpPr>
        <p:spPr>
          <a:xfrm>
            <a:off x="5265673" y="3116462"/>
            <a:ext cx="1621221" cy="32319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2 Rover  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11903-CF09-4EAF-9513-2D2D0A164E73}"/>
              </a:ext>
            </a:extLst>
          </p:cNvPr>
          <p:cNvSpPr/>
          <p:nvPr/>
        </p:nvSpPr>
        <p:spPr>
          <a:xfrm>
            <a:off x="5265673" y="3458383"/>
            <a:ext cx="1621221" cy="32319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3 Tiger  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8EA54F-2E0C-46BD-A8CE-7044C02A0F42}"/>
              </a:ext>
            </a:extLst>
          </p:cNvPr>
          <p:cNvSpPr/>
          <p:nvPr/>
        </p:nvSpPr>
        <p:spPr>
          <a:xfrm>
            <a:off x="5199993" y="3954379"/>
            <a:ext cx="1621221" cy="32319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4 Fluffy  </a:t>
            </a:r>
            <a:r>
              <a:rPr lang="en-GB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DFB3DE-4D46-4D43-80CE-64D39F26089F}"/>
              </a:ext>
            </a:extLst>
          </p:cNvPr>
          <p:cNvSpPr/>
          <p:nvPr/>
        </p:nvSpPr>
        <p:spPr>
          <a:xfrm>
            <a:off x="8206114" y="3322325"/>
            <a:ext cx="1621221" cy="32319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</a:rPr>
              <a:t>5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Shep</a:t>
            </a:r>
            <a:endParaRPr lang="en-GB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4FF1BF9-74C7-4B9D-8C7D-4F37AAC917B1}"/>
              </a:ext>
            </a:extLst>
          </p:cNvPr>
          <p:cNvSpPr/>
          <p:nvPr/>
        </p:nvSpPr>
        <p:spPr>
          <a:xfrm>
            <a:off x="4795818" y="2089801"/>
            <a:ext cx="5232785" cy="2875602"/>
          </a:xfrm>
          <a:custGeom>
            <a:avLst/>
            <a:gdLst>
              <a:gd name="connsiteX0" fmla="*/ 5232844 w 5232785"/>
              <a:gd name="connsiteY0" fmla="*/ 1437500 h 2875602"/>
              <a:gd name="connsiteX1" fmla="*/ 1676184 w 5232785"/>
              <a:gd name="connsiteY1" fmla="*/ 2875302 h 2875602"/>
              <a:gd name="connsiteX2" fmla="*/ 58 w 5232785"/>
              <a:gd name="connsiteY2" fmla="*/ 2705987 h 2875602"/>
              <a:gd name="connsiteX3" fmla="*/ 3194386 w 5232785"/>
              <a:gd name="connsiteY3" fmla="*/ 1269233 h 2875602"/>
              <a:gd name="connsiteX4" fmla="*/ 1440479 w 5232785"/>
              <a:gd name="connsiteY4" fmla="*/ 2841 h 2875602"/>
              <a:gd name="connsiteX5" fmla="*/ 1676184 w 5232785"/>
              <a:gd name="connsiteY5" fmla="*/ -301 h 2875602"/>
              <a:gd name="connsiteX6" fmla="*/ 5232844 w 5232785"/>
              <a:gd name="connsiteY6" fmla="*/ 1437500 h 287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2785" h="2875602">
                <a:moveTo>
                  <a:pt x="5232844" y="1437500"/>
                </a:moveTo>
                <a:cubicBezTo>
                  <a:pt x="5232844" y="2231565"/>
                  <a:pt x="3640524" y="2875302"/>
                  <a:pt x="1676184" y="2875302"/>
                </a:cubicBezTo>
                <a:cubicBezTo>
                  <a:pt x="1070290" y="2875302"/>
                  <a:pt x="499753" y="2814018"/>
                  <a:pt x="58" y="2705987"/>
                </a:cubicBezTo>
                <a:cubicBezTo>
                  <a:pt x="1776358" y="2674821"/>
                  <a:pt x="3194386" y="2043524"/>
                  <a:pt x="3194386" y="1269233"/>
                </a:cubicBezTo>
                <a:cubicBezTo>
                  <a:pt x="3194386" y="721742"/>
                  <a:pt x="2484652" y="245487"/>
                  <a:pt x="1440479" y="2841"/>
                </a:cubicBezTo>
                <a:cubicBezTo>
                  <a:pt x="1518261" y="746"/>
                  <a:pt x="1596829" y="-301"/>
                  <a:pt x="1676184" y="-301"/>
                </a:cubicBezTo>
                <a:cubicBezTo>
                  <a:pt x="3640524" y="-301"/>
                  <a:pt x="5232844" y="643436"/>
                  <a:pt x="5232844" y="1437500"/>
                </a:cubicBezTo>
                <a:close/>
              </a:path>
            </a:pathLst>
          </a:custGeom>
          <a:noFill/>
          <a:ln w="7417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949EA3-CEB2-4B15-AEEE-642672E1B254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5031828" y="2733063"/>
            <a:ext cx="233845" cy="173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316799-201A-473F-A950-795DA878F7DD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4892767" y="3278059"/>
            <a:ext cx="372906" cy="292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66871E-A606-4F41-8F95-159F0EAA8724}"/>
              </a:ext>
            </a:extLst>
          </p:cNvPr>
          <p:cNvCxnSpPr>
            <a:cxnSpLocks/>
            <a:stCxn id="18" idx="1"/>
            <a:endCxn id="14" idx="3"/>
          </p:cNvCxnSpPr>
          <p:nvPr/>
        </p:nvCxnSpPr>
        <p:spPr>
          <a:xfrm flipH="1" flipV="1">
            <a:off x="4892767" y="3570675"/>
            <a:ext cx="372906" cy="49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D3A198-7A6F-4D4D-AEAC-EEA19EF4EDAB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4780890" y="4115976"/>
            <a:ext cx="419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C9C7E0F-A225-424A-BE40-79FE65843750}"/>
              </a:ext>
            </a:extLst>
          </p:cNvPr>
          <p:cNvSpPr txBox="1"/>
          <p:nvPr/>
        </p:nvSpPr>
        <p:spPr>
          <a:xfrm>
            <a:off x="1776429" y="4997459"/>
            <a:ext cx="6097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SELECT    * </a:t>
            </a:r>
          </a:p>
          <a:p>
            <a:r>
              <a:rPr lang="en-GB" dirty="0">
                <a:latin typeface="Consolas" panose="020B0609020204030204" pitchFamily="49" charset="0"/>
              </a:rPr>
              <a:t>FROM      people </a:t>
            </a:r>
          </a:p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LEFT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JOIN</a:t>
            </a:r>
            <a:r>
              <a:rPr lang="en-GB" dirty="0">
                <a:latin typeface="Consolas" panose="020B0609020204030204" pitchFamily="49" charset="0"/>
              </a:rPr>
              <a:t> pets </a:t>
            </a:r>
          </a:p>
          <a:p>
            <a:r>
              <a:rPr lang="en-GB" dirty="0">
                <a:latin typeface="Consolas" panose="020B0609020204030204" pitchFamily="49" charset="0"/>
              </a:rPr>
              <a:t>ON        people.id=</a:t>
            </a:r>
            <a:r>
              <a:rPr lang="en-GB" dirty="0" err="1">
                <a:latin typeface="Consolas" panose="020B0609020204030204" pitchFamily="49" charset="0"/>
              </a:rPr>
              <a:t>pets.people_id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4EDF286-6621-423F-85AE-63FABBF23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254" y="5077695"/>
            <a:ext cx="2464317" cy="109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35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A331-7F45-49E1-9550-5218D302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View in MySQL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7512F-3D8A-4078-90A4-3E360E94DAD4}"/>
              </a:ext>
            </a:extLst>
          </p:cNvPr>
          <p:cNvSpPr txBox="1"/>
          <p:nvPr/>
        </p:nvSpPr>
        <p:spPr>
          <a:xfrm>
            <a:off x="2001371" y="2367230"/>
            <a:ext cx="89997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SELECT   </a:t>
            </a:r>
            <a:r>
              <a:rPr lang="en-GB" sz="1600" b="0" dirty="0" err="1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post_id</a:t>
            </a:r>
            <a:r>
              <a:rPr lang="en-GB" sz="1600" b="0" dirty="0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p.post_date</a:t>
            </a:r>
            <a:r>
              <a:rPr lang="en-GB" sz="1600" b="0" dirty="0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t.topic_title</a:t>
            </a:r>
            <a:r>
              <a:rPr lang="en-GB" sz="1600" b="0" dirty="0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p.post_title</a:t>
            </a:r>
            <a:r>
              <a:rPr lang="en-GB" sz="1600" b="0" dirty="0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p.post_content</a:t>
            </a:r>
            <a:endParaRPr lang="en-GB" sz="1600" b="0" dirty="0">
              <a:solidFill>
                <a:srgbClr val="1A1A1A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FROM     posts p</a:t>
            </a:r>
            <a:endParaRPr lang="en-GB" sz="1600" b="0" dirty="0">
              <a:solidFill>
                <a:srgbClr val="1A1A1A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JOIN     topics t</a:t>
            </a:r>
            <a:endParaRPr lang="en-GB" sz="1600" b="0" dirty="0">
              <a:solidFill>
                <a:srgbClr val="1A1A1A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ON       </a:t>
            </a:r>
            <a:r>
              <a:rPr lang="en-GB" sz="1600" b="0" dirty="0" err="1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t.topic_id</a:t>
            </a:r>
            <a:r>
              <a:rPr lang="en-GB" sz="1600" b="0" dirty="0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 err="1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p.topic_id</a:t>
            </a:r>
            <a:endParaRPr lang="en-GB" sz="1600" b="0" dirty="0">
              <a:solidFill>
                <a:srgbClr val="1A1A1A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lang="en-GB" sz="1600" b="0" dirty="0" err="1">
                <a:solidFill>
                  <a:srgbClr val="428226"/>
                </a:solidFill>
                <a:effectLst/>
                <a:latin typeface="Consolas" panose="020B0609020204030204" pitchFamily="49" charset="0"/>
              </a:rPr>
              <a:t>post_date</a:t>
            </a:r>
            <a:endParaRPr lang="en-GB" sz="1600" b="0" dirty="0">
              <a:solidFill>
                <a:srgbClr val="1A1A1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6B852-F028-4FBF-8E1A-6B26A0FD3748}"/>
              </a:ext>
            </a:extLst>
          </p:cNvPr>
          <p:cNvSpPr txBox="1"/>
          <p:nvPr/>
        </p:nvSpPr>
        <p:spPr>
          <a:xfrm>
            <a:off x="838200" y="1281793"/>
            <a:ext cx="232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Take a working query…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C08B92-04B7-4014-9C32-BA90CAC4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542" y="4454566"/>
            <a:ext cx="5982535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00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C0E4-CF79-427E-8554-56B65E55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Stored Proc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8A683-7EC5-4519-B38B-09732CDE8A35}"/>
              </a:ext>
            </a:extLst>
          </p:cNvPr>
          <p:cNvSpPr txBox="1"/>
          <p:nvPr/>
        </p:nvSpPr>
        <p:spPr>
          <a:xfrm>
            <a:off x="1681843" y="2168116"/>
            <a:ext cx="72723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DELIMITER </a:t>
            </a:r>
            <a:r>
              <a:rPr lang="en-GB" b="0" dirty="0">
                <a:solidFill>
                  <a:srgbClr val="A56416"/>
                </a:solidFill>
                <a:effectLst/>
                <a:latin typeface="Consolas" panose="020B0609020204030204" pitchFamily="49" charset="0"/>
              </a:rPr>
              <a:t>//</a:t>
            </a:r>
            <a:endParaRPr lang="en-GB" b="0" dirty="0">
              <a:solidFill>
                <a:srgbClr val="1A1A1A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052A1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052A1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GB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sp_insert_post</a:t>
            </a:r>
            <a:r>
              <a:rPr lang="en-GB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b="0" dirty="0">
                <a:solidFill>
                  <a:srgbClr val="B052A1"/>
                </a:solidFill>
                <a:effectLst/>
                <a:latin typeface="Consolas" panose="020B0609020204030204" pitchFamily="49" charset="0"/>
              </a:rPr>
              <a:t>BEGIN</a:t>
            </a:r>
          </a:p>
          <a:p>
            <a:r>
              <a:rPr lang="en-GB" dirty="0">
                <a:solidFill>
                  <a:srgbClr val="B052A1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# TODO</a:t>
            </a:r>
            <a:endParaRPr lang="en-GB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052A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56416"/>
                </a:solidFill>
                <a:effectLst/>
                <a:latin typeface="Consolas" panose="020B0609020204030204" pitchFamily="49" charset="0"/>
              </a:rPr>
              <a:t>//</a:t>
            </a:r>
            <a:endParaRPr lang="en-GB" b="0" dirty="0">
              <a:solidFill>
                <a:srgbClr val="1A1A1A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1A1A1A"/>
                </a:solidFill>
                <a:effectLst/>
                <a:latin typeface="Consolas" panose="020B0609020204030204" pitchFamily="49" charset="0"/>
              </a:rPr>
              <a:t>DELIMITER ;</a:t>
            </a:r>
          </a:p>
          <a:p>
            <a:endParaRPr lang="en-GB" b="0" dirty="0">
              <a:solidFill>
                <a:srgbClr val="1A1A1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2D397-5C9F-486C-95BB-DD24443A7CEB}"/>
              </a:ext>
            </a:extLst>
          </p:cNvPr>
          <p:cNvSpPr txBox="1"/>
          <p:nvPr/>
        </p:nvSpPr>
        <p:spPr>
          <a:xfrm>
            <a:off x="914400" y="1289957"/>
            <a:ext cx="5731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Stored procedures are a bit like functions.</a:t>
            </a:r>
          </a:p>
        </p:txBody>
      </p:sp>
    </p:spTree>
    <p:extLst>
      <p:ext uri="{BB962C8B-B14F-4D97-AF65-F5344CB8AC3E}">
        <p14:creationId xmlns:p14="http://schemas.microsoft.com/office/powerpoint/2010/main" val="3436894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MongoDB: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‘objects’ represented by </a:t>
            </a:r>
            <a:r>
              <a:rPr lang="en-US" dirty="0">
                <a:solidFill>
                  <a:srgbClr val="FF0000"/>
                </a:solidFill>
              </a:rPr>
              <a:t>documents</a:t>
            </a:r>
          </a:p>
          <a:p>
            <a:r>
              <a:rPr lang="en-US" dirty="0"/>
              <a:t>Related documents form </a:t>
            </a:r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collection</a:t>
            </a:r>
          </a:p>
          <a:p>
            <a:r>
              <a:rPr lang="en-US" dirty="0">
                <a:solidFill>
                  <a:srgbClr val="FF0000"/>
                </a:solidFill>
              </a:rPr>
              <a:t>Databases</a:t>
            </a:r>
            <a:r>
              <a:rPr lang="en-US" dirty="0"/>
              <a:t> house collections</a:t>
            </a:r>
          </a:p>
          <a:p>
            <a:r>
              <a:rPr lang="en-US" dirty="0"/>
              <a:t>There is no fixed structure to the data in documents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 b="13065"/>
          <a:stretch>
            <a:fillRect/>
          </a:stretch>
        </p:blipFill>
        <p:spPr>
          <a:xfrm>
            <a:off x="2793858" y="3529927"/>
            <a:ext cx="5714640" cy="2483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2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D33A14-B89D-4B0B-BA2F-3008AD603F8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Horizontal Scaling vs. Vertical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3376"/>
            <a:ext cx="10515600" cy="3901331"/>
          </a:xfrm>
        </p:spPr>
        <p:txBody>
          <a:bodyPr>
            <a:normAutofit/>
          </a:bodyPr>
          <a:lstStyle/>
          <a:p>
            <a:r>
              <a:rPr lang="en-US" sz="2400" b="1" dirty="0"/>
              <a:t>Horizontal scaling</a:t>
            </a:r>
            <a:r>
              <a:rPr lang="en-US" sz="2400" dirty="0"/>
              <a:t> (or scale-out) means that you </a:t>
            </a:r>
            <a:r>
              <a:rPr lang="en-US" sz="2400" b="1" dirty="0"/>
              <a:t>scale</a:t>
            </a:r>
            <a:r>
              <a:rPr lang="en-US" sz="2400" dirty="0"/>
              <a:t> by adding </a:t>
            </a:r>
            <a:r>
              <a:rPr lang="en-US" sz="2400" dirty="0">
                <a:solidFill>
                  <a:srgbClr val="FF0000"/>
                </a:solidFill>
              </a:rPr>
              <a:t>more machines </a:t>
            </a:r>
            <a:r>
              <a:rPr lang="en-US" sz="2400" dirty="0"/>
              <a:t>into your pool of resources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Vertical scaling </a:t>
            </a:r>
            <a:r>
              <a:rPr lang="en-US" sz="2400" dirty="0"/>
              <a:t>(or scale-up) means that you </a:t>
            </a:r>
            <a:r>
              <a:rPr lang="en-US" sz="2400" b="1" dirty="0"/>
              <a:t>scale</a:t>
            </a:r>
            <a:r>
              <a:rPr lang="en-US" sz="2400" dirty="0"/>
              <a:t> by adding </a:t>
            </a:r>
            <a:r>
              <a:rPr lang="en-US" sz="2400" dirty="0">
                <a:solidFill>
                  <a:srgbClr val="FF0000"/>
                </a:solidFill>
              </a:rPr>
              <a:t>more power </a:t>
            </a:r>
            <a:r>
              <a:rPr lang="en-US" sz="2400" dirty="0"/>
              <a:t>(CPU, RAM) to an existing machine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DF129-E469-4E52-BDB4-5018415C923E}"/>
              </a:ext>
            </a:extLst>
          </p:cNvPr>
          <p:cNvSpPr txBox="1"/>
          <p:nvPr/>
        </p:nvSpPr>
        <p:spPr>
          <a:xfrm>
            <a:off x="838200" y="5569545"/>
            <a:ext cx="1059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both relational and non-relational databases, vertical scaling is easy but offers limited ability to scale to really big databases.</a:t>
            </a:r>
          </a:p>
          <a:p>
            <a:r>
              <a:rPr lang="en-GB" dirty="0"/>
              <a:t>Horizontal scaling is the to solution to scale to really big databases, but it’s not easy with relational databases.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D066A-9CD6-4F18-BA39-4CAE5F52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3" y="2015671"/>
            <a:ext cx="6458851" cy="1038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567B13-4591-429B-8BE4-0C8FDBE7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525" y="3966336"/>
            <a:ext cx="3823918" cy="14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9">
            <a:extLst>
              <a:ext uri="{FF2B5EF4-FFF2-40B4-BE49-F238E27FC236}">
                <a16:creationId xmlns:a16="http://schemas.microsoft.com/office/drawing/2014/main" id="{C6E6E9EB-8935-4ADF-A394-DD33F952D210}"/>
              </a:ext>
            </a:extLst>
          </p:cNvPr>
          <p:cNvSpPr/>
          <p:nvPr/>
        </p:nvSpPr>
        <p:spPr>
          <a:xfrm>
            <a:off x="7387534" y="2521450"/>
            <a:ext cx="1555228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60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>
              <a:ln>
                <a:noFill/>
              </a:ln>
              <a:latin typeface="LM Sans Demi Cond 10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97D4E7CD-CED1-4974-BE8E-A88FA9325087}"/>
              </a:ext>
            </a:extLst>
          </p:cNvPr>
          <p:cNvSpPr/>
          <p:nvPr/>
        </p:nvSpPr>
        <p:spPr>
          <a:xfrm>
            <a:off x="7235134" y="2369050"/>
            <a:ext cx="1555228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60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>
              <a:ln>
                <a:noFill/>
              </a:ln>
              <a:latin typeface="LM Sans Demi Cond 10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0A8A0-46EA-4374-B1CA-CC01EED6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HTTP (Hyper Text Transfer Protocol)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E8B2E-0818-42FF-878A-63C3232B8440}"/>
              </a:ext>
            </a:extLst>
          </p:cNvPr>
          <p:cNvSpPr txBox="1"/>
          <p:nvPr/>
        </p:nvSpPr>
        <p:spPr>
          <a:xfrm>
            <a:off x="2261369" y="1168383"/>
            <a:ext cx="1230891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3200" b="0" i="0" u="none" strike="noStrike" kern="1200">
                <a:ln>
                  <a:noFill/>
                </a:ln>
                <a:latin typeface="LM Sans Demi Cond 10" pitchFamily="34"/>
                <a:ea typeface="WenQuanYi Micro Hei" pitchFamily="2"/>
                <a:cs typeface="Lohit Hindi" pitchFamily="2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323BF-E33F-4CAA-A539-7E36E260E637}"/>
              </a:ext>
            </a:extLst>
          </p:cNvPr>
          <p:cNvSpPr txBox="1"/>
          <p:nvPr/>
        </p:nvSpPr>
        <p:spPr>
          <a:xfrm>
            <a:off x="6841184" y="1092688"/>
            <a:ext cx="2101578" cy="59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3200" b="0" i="0" u="none" strike="noStrike" kern="1200">
                <a:ln>
                  <a:noFill/>
                </a:ln>
                <a:latin typeface="LM Sans Demi Cond 10" pitchFamily="34"/>
                <a:ea typeface="WenQuanYi Micro Hei" pitchFamily="2"/>
                <a:cs typeface="Lohit Hindi" pitchFamily="2"/>
              </a:rPr>
              <a:t>Web Server</a:t>
            </a: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86EEAF1B-E72D-40B6-AEB7-9AE3A7BBA389}"/>
              </a:ext>
            </a:extLst>
          </p:cNvPr>
          <p:cNvSpPr/>
          <p:nvPr/>
        </p:nvSpPr>
        <p:spPr>
          <a:xfrm>
            <a:off x="7069133" y="2236373"/>
            <a:ext cx="1584000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60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>
                <a:ln>
                  <a:noFill/>
                </a:ln>
                <a:latin typeface="LM Sans Demi Cond 10" pitchFamily="34"/>
                <a:ea typeface="WenQuanYi Micro Hei" pitchFamily="2"/>
                <a:cs typeface="Lohit Hindi" pitchFamily="2"/>
              </a:rPr>
              <a:t>Resources</a:t>
            </a:r>
            <a:endParaRPr lang="en-GB" sz="2200" b="0" i="0" u="none" strike="noStrike" kern="1200" dirty="0">
              <a:ln>
                <a:noFill/>
              </a:ln>
              <a:latin typeface="LM Sans Demi Cond 10" pitchFamily="34"/>
              <a:ea typeface="WenQuanYi Micro Hei" pitchFamily="2"/>
              <a:cs typeface="Lohit Hindi" pitchFamily="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1E9308-BB14-4B12-9CAC-5E55FE0482D1}"/>
              </a:ext>
            </a:extLst>
          </p:cNvPr>
          <p:cNvCxnSpPr>
            <a:cxnSpLocks/>
          </p:cNvCxnSpPr>
          <p:nvPr/>
        </p:nvCxnSpPr>
        <p:spPr>
          <a:xfrm>
            <a:off x="5207000" y="1274482"/>
            <a:ext cx="0" cy="4940487"/>
          </a:xfrm>
          <a:prstGeom prst="line">
            <a:avLst/>
          </a:prstGeom>
          <a:ln cmpd="sng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4">
            <a:extLst>
              <a:ext uri="{FF2B5EF4-FFF2-40B4-BE49-F238E27FC236}">
                <a16:creationId xmlns:a16="http://schemas.microsoft.com/office/drawing/2014/main" id="{FF65A2D4-2E9C-4B41-9BFE-1A14F1F21769}"/>
              </a:ext>
            </a:extLst>
          </p:cNvPr>
          <p:cNvSpPr/>
          <p:nvPr/>
        </p:nvSpPr>
        <p:spPr>
          <a:xfrm>
            <a:off x="4336799" y="1947102"/>
            <a:ext cx="2232000" cy="1152000"/>
          </a:xfrm>
          <a:custGeom>
            <a:avLst>
              <a:gd name="f0" fmla="val 16594"/>
              <a:gd name="f1" fmla="val 4095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>
                <a:ln>
                  <a:noFill/>
                </a:ln>
                <a:latin typeface="LM Sans Demi Cond 10" pitchFamily="34"/>
                <a:ea typeface="WenQuanYi Micro Hei" pitchFamily="2"/>
                <a:cs typeface="Lohit Hindi" pitchFamily="2"/>
              </a:rPr>
              <a:t>REQUEST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A9CAC42-3BB2-476D-A268-0332E162CE59}"/>
              </a:ext>
            </a:extLst>
          </p:cNvPr>
          <p:cNvSpPr/>
          <p:nvPr/>
        </p:nvSpPr>
        <p:spPr>
          <a:xfrm flipH="1">
            <a:off x="4120800" y="2933005"/>
            <a:ext cx="2232000" cy="1152000"/>
          </a:xfrm>
          <a:custGeom>
            <a:avLst>
              <a:gd name="f0" fmla="val 15880"/>
              <a:gd name="f1" fmla="val 4318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 dirty="0">
                <a:ln>
                  <a:noFill/>
                </a:ln>
                <a:latin typeface="LM Sans Demi Cond 10" pitchFamily="34"/>
                <a:ea typeface="WenQuanYi Micro Hei" pitchFamily="2"/>
                <a:cs typeface="Lohit Hindi" pitchFamily="2"/>
              </a:rPr>
              <a:t>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E0D41-D504-4F87-B365-6424C78459C8}"/>
              </a:ext>
            </a:extLst>
          </p:cNvPr>
          <p:cNvSpPr txBox="1"/>
          <p:nvPr/>
        </p:nvSpPr>
        <p:spPr>
          <a:xfrm>
            <a:off x="883027" y="909775"/>
            <a:ext cx="1074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Examining the HTTP request in more detail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15BB0-C8FA-47AF-80E9-685A113244E0}"/>
              </a:ext>
            </a:extLst>
          </p:cNvPr>
          <p:cNvSpPr txBox="1"/>
          <p:nvPr/>
        </p:nvSpPr>
        <p:spPr>
          <a:xfrm>
            <a:off x="368201" y="5436219"/>
            <a:ext cx="2837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2"/>
                </a:solidFill>
              </a:rPr>
              <a:t>Understanding how this conversation works is the key thing for this module! </a:t>
            </a:r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959642C3-D125-4E07-9E3E-1694EE4B10FE}"/>
              </a:ext>
            </a:extLst>
          </p:cNvPr>
          <p:cNvSpPr/>
          <p:nvPr/>
        </p:nvSpPr>
        <p:spPr>
          <a:xfrm>
            <a:off x="4346063" y="4130855"/>
            <a:ext cx="2232000" cy="1152000"/>
          </a:xfrm>
          <a:custGeom>
            <a:avLst>
              <a:gd name="f0" fmla="val 16594"/>
              <a:gd name="f1" fmla="val 4095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>
                <a:ln>
                  <a:noFill/>
                </a:ln>
                <a:latin typeface="LM Sans Demi Cond 10" pitchFamily="34"/>
                <a:ea typeface="WenQuanYi Micro Hei" pitchFamily="2"/>
                <a:cs typeface="Lohit Hindi" pitchFamily="2"/>
              </a:rPr>
              <a:t>REQUEST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98676D9-92EF-4C3E-ACB2-299B89DCAABA}"/>
              </a:ext>
            </a:extLst>
          </p:cNvPr>
          <p:cNvSpPr/>
          <p:nvPr/>
        </p:nvSpPr>
        <p:spPr>
          <a:xfrm flipH="1">
            <a:off x="4130064" y="5107794"/>
            <a:ext cx="2232000" cy="1152000"/>
          </a:xfrm>
          <a:custGeom>
            <a:avLst>
              <a:gd name="f0" fmla="val 15880"/>
              <a:gd name="f1" fmla="val 4318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 dirty="0">
                <a:ln>
                  <a:noFill/>
                </a:ln>
                <a:latin typeface="LM Sans Demi Cond 10" pitchFamily="34"/>
                <a:ea typeface="WenQuanYi Micro Hei" pitchFamily="2"/>
                <a:cs typeface="Lohit Hindi" pitchFamily="2"/>
              </a:rPr>
              <a:t>RESPONSE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7A7287F3-73FB-4DC3-9C8E-A0D1A2150DDC}"/>
              </a:ext>
            </a:extLst>
          </p:cNvPr>
          <p:cNvSpPr/>
          <p:nvPr/>
        </p:nvSpPr>
        <p:spPr>
          <a:xfrm>
            <a:off x="7439000" y="4457299"/>
            <a:ext cx="1555228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60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>
              <a:ln>
                <a:noFill/>
              </a:ln>
              <a:latin typeface="LM Sans Demi Cond 10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7D40AFFE-CFB7-49D6-8FAA-6240E31145F8}"/>
              </a:ext>
            </a:extLst>
          </p:cNvPr>
          <p:cNvSpPr/>
          <p:nvPr/>
        </p:nvSpPr>
        <p:spPr>
          <a:xfrm>
            <a:off x="7286600" y="4304899"/>
            <a:ext cx="1555228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60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>
              <a:ln>
                <a:noFill/>
              </a:ln>
              <a:latin typeface="LM Sans Demi Cond 10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51713BEB-005D-4371-B234-BD18277FD37F}"/>
              </a:ext>
            </a:extLst>
          </p:cNvPr>
          <p:cNvSpPr/>
          <p:nvPr/>
        </p:nvSpPr>
        <p:spPr>
          <a:xfrm>
            <a:off x="7120599" y="4172222"/>
            <a:ext cx="1584000" cy="151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60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>
                <a:ln>
                  <a:noFill/>
                </a:ln>
                <a:latin typeface="LM Sans Demi Cond 10" pitchFamily="34"/>
                <a:ea typeface="WenQuanYi Micro Hei" pitchFamily="2"/>
                <a:cs typeface="Lohit Hindi" pitchFamily="2"/>
              </a:rPr>
              <a:t>Other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>
                <a:ln>
                  <a:noFill/>
                </a:ln>
                <a:latin typeface="LM Sans Demi Cond 10" pitchFamily="34"/>
                <a:ea typeface="WenQuanYi Micro Hei" pitchFamily="2"/>
                <a:cs typeface="Lohit Hindi" pitchFamily="2"/>
              </a:rPr>
              <a:t>Resources</a:t>
            </a:r>
            <a:endParaRPr lang="en-GB" sz="2200" b="0" i="0" u="none" strike="noStrike" kern="1200" dirty="0">
              <a:ln>
                <a:noFill/>
              </a:ln>
              <a:latin typeface="LM Sans Demi Cond 10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DF1B3-0D2A-4008-8259-77C76DB8177A}"/>
              </a:ext>
            </a:extLst>
          </p:cNvPr>
          <p:cNvSpPr txBox="1"/>
          <p:nvPr/>
        </p:nvSpPr>
        <p:spPr>
          <a:xfrm>
            <a:off x="4932069" y="5897884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707934-0E85-4375-AFBB-A7E69B3148A2}"/>
              </a:ext>
            </a:extLst>
          </p:cNvPr>
          <p:cNvSpPr txBox="1"/>
          <p:nvPr/>
        </p:nvSpPr>
        <p:spPr>
          <a:xfrm>
            <a:off x="9535467" y="2992373"/>
            <a:ext cx="2475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2"/>
                </a:solidFill>
              </a:rPr>
              <a:t>Building a few of these is what you will do in the labs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2DCB85-58AF-444B-A3AD-59D299ED4E2B}"/>
              </a:ext>
            </a:extLst>
          </p:cNvPr>
          <p:cNvCxnSpPr>
            <a:cxnSpLocks/>
          </p:cNvCxnSpPr>
          <p:nvPr/>
        </p:nvCxnSpPr>
        <p:spPr>
          <a:xfrm flipH="1" flipV="1">
            <a:off x="9144000" y="2079812"/>
            <a:ext cx="1219200" cy="7351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4D18615-1C2E-42AE-978A-8A88F9528997}"/>
              </a:ext>
            </a:extLst>
          </p:cNvPr>
          <p:cNvSpPr/>
          <p:nvPr/>
        </p:nvSpPr>
        <p:spPr>
          <a:xfrm>
            <a:off x="6306875" y="1730187"/>
            <a:ext cx="3216628" cy="483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>
                <a:solidFill>
                  <a:sysClr val="windowText" lastClr="000000"/>
                </a:solidFill>
              </a:rPr>
              <a:t>Web Site or Web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D7643-5792-4327-A9E8-ED5AA3B3D89D}"/>
              </a:ext>
            </a:extLst>
          </p:cNvPr>
          <p:cNvSpPr txBox="1"/>
          <p:nvPr/>
        </p:nvSpPr>
        <p:spPr>
          <a:xfrm>
            <a:off x="401073" y="3684510"/>
            <a:ext cx="2837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accent2"/>
                </a:solidFill>
              </a:rPr>
              <a:t>It’s a conversation between the client, running your browser, and the web server, running your web site or web app.</a:t>
            </a:r>
          </a:p>
        </p:txBody>
      </p:sp>
    </p:spTree>
    <p:extLst>
      <p:ext uri="{BB962C8B-B14F-4D97-AF65-F5344CB8AC3E}">
        <p14:creationId xmlns:p14="http://schemas.microsoft.com/office/powerpoint/2010/main" val="4204387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ADBC9D-8878-C86E-4230-45871673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 Databases and the Web…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95FDE-5C68-FE70-3CD2-DDFAB9933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Module Overview</a:t>
            </a:r>
          </a:p>
        </p:txBody>
      </p:sp>
    </p:spTree>
    <p:extLst>
      <p:ext uri="{BB962C8B-B14F-4D97-AF65-F5344CB8AC3E}">
        <p14:creationId xmlns:p14="http://schemas.microsoft.com/office/powerpoint/2010/main" val="3343183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67CE6-7BC0-772C-38F0-568FAA50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503D8-A2CB-CFAF-B5C8-CFC2FC36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Origins of relational database</a:t>
            </a:r>
          </a:p>
          <a:p>
            <a:r>
              <a:rPr lang="en-GB" dirty="0"/>
              <a:t>NoSQL database variations</a:t>
            </a:r>
          </a:p>
          <a:p>
            <a:r>
              <a:rPr lang="en-GB" dirty="0"/>
              <a:t>Advanced SQL</a:t>
            </a:r>
          </a:p>
          <a:p>
            <a:r>
              <a:rPr lang="en-GB" dirty="0"/>
              <a:t>Security of data in storage and transit</a:t>
            </a:r>
          </a:p>
          <a:p>
            <a:r>
              <a:rPr lang="en-GB" dirty="0"/>
              <a:t>Authentication and authorisation in web apps</a:t>
            </a:r>
          </a:p>
          <a:p>
            <a:r>
              <a:rPr lang="en-GB" dirty="0"/>
              <a:t>Validation and sanitisation in web apps</a:t>
            </a:r>
          </a:p>
          <a:p>
            <a:r>
              <a:rPr lang="en-GB" dirty="0"/>
              <a:t>Password hashing</a:t>
            </a:r>
          </a:p>
          <a:p>
            <a:r>
              <a:rPr lang="en-GB" dirty="0"/>
              <a:t>APIs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2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F1BA2-A62E-2698-AA9A-DC367EE4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module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6C14F-B933-2CF5-B0A3-AD925DDC0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699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91C5-DA26-A5C0-D9DC-66708E20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Because we missed a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F771-CB97-8295-DCC3-51436AB4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propose</a:t>
            </a:r>
          </a:p>
          <a:p>
            <a:pPr lvl="1"/>
            <a:r>
              <a:rPr lang="en-GB" dirty="0"/>
              <a:t>We cover lecture content over 9 lectures</a:t>
            </a:r>
          </a:p>
          <a:p>
            <a:pPr lvl="1"/>
            <a:r>
              <a:rPr lang="en-GB" dirty="0"/>
              <a:t>You do lab 1.1 (which is just SQL revision) in your own time</a:t>
            </a:r>
          </a:p>
          <a:p>
            <a:pPr lvl="2"/>
            <a:r>
              <a:rPr lang="en-GB" dirty="0"/>
              <a:t>Book time with me if you need help with it</a:t>
            </a:r>
          </a:p>
          <a:p>
            <a:pPr lvl="1"/>
            <a:r>
              <a:rPr lang="en-GB" dirty="0"/>
              <a:t>Lab 1 will be zero-weighted </a:t>
            </a:r>
          </a:p>
          <a:p>
            <a:pPr lvl="2"/>
            <a:r>
              <a:rPr lang="en-GB" dirty="0"/>
              <a:t>so you don’t have an assessed submission deadline next week</a:t>
            </a:r>
          </a:p>
        </p:txBody>
      </p:sp>
    </p:spTree>
    <p:extLst>
      <p:ext uri="{BB962C8B-B14F-4D97-AF65-F5344CB8AC3E}">
        <p14:creationId xmlns:p14="http://schemas.microsoft.com/office/powerpoint/2010/main" val="2211083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1CF845-30B6-4278-2175-53C3DCCE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74B9F-C5F2-F018-F425-96A631B8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Lectures, </a:t>
            </a:r>
          </a:p>
          <a:p>
            <a:pPr lvl="1"/>
            <a:r>
              <a:rPr lang="en-GB" dirty="0"/>
              <a:t>Mondays 4pm in RHB342</a:t>
            </a:r>
          </a:p>
          <a:p>
            <a:pPr lvl="1"/>
            <a:r>
              <a:rPr lang="en-GB" dirty="0"/>
              <a:t>Recorded, available on the VLE by the end of Monday</a:t>
            </a:r>
          </a:p>
          <a:p>
            <a:pPr lvl="1"/>
            <a:r>
              <a:rPr lang="en-GB" dirty="0"/>
              <a:t>Theoretical content</a:t>
            </a:r>
          </a:p>
          <a:p>
            <a:r>
              <a:rPr lang="en-GB" dirty="0"/>
              <a:t>Labs</a:t>
            </a:r>
          </a:p>
          <a:p>
            <a:pPr lvl="1"/>
            <a:r>
              <a:rPr lang="en-GB" dirty="0"/>
              <a:t>Hands-on building web applications</a:t>
            </a:r>
          </a:p>
          <a:p>
            <a:pPr lvl="1"/>
            <a:r>
              <a:rPr lang="en-GB" dirty="0"/>
              <a:t>Labs are compulsory and will be assessed</a:t>
            </a:r>
          </a:p>
          <a:p>
            <a:pPr lvl="1"/>
            <a:r>
              <a:rPr lang="en-GB" dirty="0"/>
              <a:t>Either Mondays 2pm or Tuesdays 11am</a:t>
            </a:r>
          </a:p>
          <a:p>
            <a:r>
              <a:rPr lang="en-GB" dirty="0"/>
              <a:t>Self-learning</a:t>
            </a:r>
          </a:p>
          <a:p>
            <a:pPr lvl="1"/>
            <a:r>
              <a:rPr lang="en-GB" dirty="0"/>
              <a:t>Reading, watching videos</a:t>
            </a:r>
          </a:p>
          <a:p>
            <a:pPr lvl="1"/>
            <a:r>
              <a:rPr lang="en-GB" dirty="0"/>
              <a:t>Most importantly: do some coding yourself</a:t>
            </a:r>
          </a:p>
        </p:txBody>
      </p:sp>
    </p:spTree>
    <p:extLst>
      <p:ext uri="{BB962C8B-B14F-4D97-AF65-F5344CB8AC3E}">
        <p14:creationId xmlns:p14="http://schemas.microsoft.com/office/powerpoint/2010/main" val="1943222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62DC-F0BC-59AE-5C46-E1F0576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884C-F43E-D02F-93D2-D8EE5FCD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be your one-stop shop for the module</a:t>
            </a:r>
          </a:p>
          <a:p>
            <a:r>
              <a:rPr lang="en-GB" dirty="0"/>
              <a:t>https://learn.gold.ac.uk/course/view.php?id=24790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6B5DC-1E9A-DDD6-C497-EC721F0FF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3" y="2387915"/>
            <a:ext cx="6675266" cy="37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90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1421-45EE-46E9-ABDB-1FB81C0B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39C7-C20F-4725-BAB7-8C351BDB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Labs are 2 hours each</a:t>
            </a:r>
          </a:p>
          <a:p>
            <a:r>
              <a:rPr lang="en-GB"/>
              <a:t>One per week (10 labs)</a:t>
            </a:r>
          </a:p>
          <a:p>
            <a:r>
              <a:rPr lang="en-GB"/>
              <a:t>Compulsory</a:t>
            </a:r>
          </a:p>
          <a:p>
            <a:r>
              <a:rPr lang="en-GB"/>
              <a:t>Assessed</a:t>
            </a:r>
          </a:p>
          <a:p>
            <a:r>
              <a:rPr lang="en-GB"/>
              <a:t>Give you hands-on experience</a:t>
            </a:r>
          </a:p>
        </p:txBody>
      </p:sp>
    </p:spTree>
    <p:extLst>
      <p:ext uri="{BB962C8B-B14F-4D97-AF65-F5344CB8AC3E}">
        <p14:creationId xmlns:p14="http://schemas.microsoft.com/office/powerpoint/2010/main" val="2683884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1F0D-215F-41A2-8241-BEEA4581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68C3-A1DD-4C87-BD22-CFE6500E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Speak to me, one-2-one</a:t>
            </a:r>
          </a:p>
          <a:p>
            <a:pPr lvl="1"/>
            <a:r>
              <a:rPr lang="en-GB" dirty="0"/>
              <a:t>Mondays 11:15 on campus  (book on VLE)</a:t>
            </a:r>
          </a:p>
          <a:p>
            <a:pPr lvl="1"/>
            <a:r>
              <a:rPr lang="en-GB" dirty="0"/>
              <a:t>By arrangement on Teams (email me to arrange)</a:t>
            </a:r>
          </a:p>
          <a:p>
            <a:r>
              <a:rPr lang="en-GB" dirty="0"/>
              <a:t>Use the forums</a:t>
            </a:r>
          </a:p>
          <a:p>
            <a:endParaRPr lang="en-GB" dirty="0"/>
          </a:p>
          <a:p>
            <a:r>
              <a:rPr lang="en-GB" dirty="0"/>
              <a:t>Let me know if something isn’t making sense!</a:t>
            </a:r>
          </a:p>
          <a:p>
            <a:pPr lvl="1"/>
            <a:r>
              <a:rPr lang="en-GB" dirty="0"/>
              <a:t>I can explain another way, give examples, etc either in the forums or in the next lecture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6CD32B-C308-497D-BDE0-C3E00722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57" y="2990789"/>
            <a:ext cx="148610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23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7549-8C8B-4866-827B-58F50323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Module Learning Outcomes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DA30A8-A847-88BE-F66D-8E634501B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65053"/>
              </p:ext>
            </p:extLst>
          </p:nvPr>
        </p:nvGraphicFramePr>
        <p:xfrm>
          <a:off x="2020397" y="1868777"/>
          <a:ext cx="8252748" cy="3651504"/>
        </p:xfrm>
        <a:graphic>
          <a:graphicData uri="http://schemas.openxmlformats.org/drawingml/2006/table">
            <a:tbl>
              <a:tblPr firstCol="1" bandRow="1">
                <a:tableStyleId>{616DA210-FB5B-4158-B5E0-FEB733F419BA}</a:tableStyleId>
              </a:tblPr>
              <a:tblGrid>
                <a:gridCol w="334762">
                  <a:extLst>
                    <a:ext uri="{9D8B030D-6E8A-4147-A177-3AD203B41FA5}">
                      <a16:colId xmlns:a16="http://schemas.microsoft.com/office/drawing/2014/main" val="2762388790"/>
                    </a:ext>
                  </a:extLst>
                </a:gridCol>
                <a:gridCol w="7917986">
                  <a:extLst>
                    <a:ext uri="{9D8B030D-6E8A-4147-A177-3AD203B41FA5}">
                      <a16:colId xmlns:a16="http://schemas.microsoft.com/office/drawing/2014/main" val="1184378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Explain the context behind the relational model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60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Explain and apply domain attribute tables and enterprise constraints in databases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769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Devise and explain advanced representation of data in SQL and no SQL DBMS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97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Explain the steps required to assure database security and integrity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7557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Understand the requirements placed on data aggregators to assure confidentiality and access to</a:t>
                      </a:r>
                      <a:endParaRPr lang="en-GB" sz="16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personal information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515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Construct dynamic web applications to perform advanced querying on relational and non-relational databases. 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540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GB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Appraise legal social and ethical considerations of gathering and processing data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39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221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34C-B095-A16A-5761-9C803289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5539-4003-F129-724C-27308D3D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Database System Concepts, Mc Graw Hill, 2019 </a:t>
            </a:r>
          </a:p>
          <a:p>
            <a:pPr marL="0" indent="0" algn="l">
              <a:buNone/>
            </a:pPr>
            <a:r>
              <a:rPr lang="en-GB" sz="2400" b="0" i="0" u="none" strike="noStrike" baseline="0" dirty="0">
                <a:solidFill>
                  <a:srgbClr val="0563C2"/>
                </a:solidFill>
                <a:latin typeface="Calibri" panose="020F0502020204030204" pitchFamily="34" charset="0"/>
              </a:rPr>
              <a:t>https://www.mheducation.com/highered/product/database-systemconcepts-silberschatz-korth/M9780078022159.html</a:t>
            </a:r>
          </a:p>
          <a:p>
            <a:pPr algn="l"/>
            <a:r>
              <a:rPr lang="en-GB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Fundamental of Databases Systems 7th edition, 2016</a:t>
            </a:r>
          </a:p>
          <a:p>
            <a:pPr marL="0" indent="0" algn="l">
              <a:buNone/>
            </a:pPr>
            <a:r>
              <a:rPr lang="en-GB" sz="2400" b="0" i="0" u="none" strike="noStrike" baseline="0" dirty="0">
                <a:solidFill>
                  <a:srgbClr val="0563C2"/>
                </a:solidFill>
                <a:latin typeface="Calibri" panose="020F0502020204030204" pitchFamily="34" charset="0"/>
              </a:rPr>
              <a:t>https://www.amazon.com/Fundamentals-Database-Systems-Ramez-Elmasri/dp/0133970779</a:t>
            </a:r>
          </a:p>
          <a:p>
            <a:pPr algn="l"/>
            <a:r>
              <a:rPr lang="en-GB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Web development with Node.js and Express</a:t>
            </a:r>
          </a:p>
          <a:p>
            <a:pPr marL="0" indent="0" algn="l">
              <a:buNone/>
            </a:pPr>
            <a:r>
              <a:rPr lang="en-GB" sz="2400" b="0" i="0" u="none" strike="noStrike" baseline="0" dirty="0">
                <a:solidFill>
                  <a:srgbClr val="0563C2"/>
                </a:solidFill>
                <a:latin typeface="Calibri" panose="020F0502020204030204" pitchFamily="34" charset="0"/>
              </a:rPr>
              <a:t>https://www.amazon.co.uk/Web-Development-Node-Express-Leveraging/dp/1491949309</a:t>
            </a:r>
          </a:p>
          <a:p>
            <a:pPr algn="l"/>
            <a:r>
              <a:rPr lang="en-GB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Express in Action</a:t>
            </a:r>
          </a:p>
          <a:p>
            <a:pPr marL="0" indent="0" algn="l">
              <a:buNone/>
            </a:pPr>
            <a:r>
              <a:rPr lang="en-GB" sz="2400" b="0" i="0" u="none" strike="noStrike" baseline="0" dirty="0">
                <a:solidFill>
                  <a:srgbClr val="0563C2"/>
                </a:solidFill>
                <a:latin typeface="Calibri" panose="020F0502020204030204" pitchFamily="34" charset="0"/>
              </a:rPr>
              <a:t>https://www.amazon.co.uk/Express-Action-applications-companiontools/dp/1617292427/ref=pd_lpo_sbs_14_t_0?_encoding=UTF8&amp;psc=1&amp;refRID=XKTXPYPXF1FKGSVG54J3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6410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70" y="311335"/>
            <a:ext cx="10515600" cy="134937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3-Tier web architecture</a:t>
            </a:r>
            <a:br>
              <a:rPr lang="en-US"/>
            </a:br>
            <a:br>
              <a:rPr lang="en-US"/>
            </a:br>
            <a:r>
              <a:rPr lang="en-GB" sz="2700" b="0">
                <a:solidFill>
                  <a:schemeClr val="accent2"/>
                </a:solidFill>
              </a:rPr>
              <a:t>Alternative Terminology</a:t>
            </a:r>
            <a:endParaRPr lang="en-US" b="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37" y="1714497"/>
            <a:ext cx="7505564" cy="44454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B812CE-7051-4FE2-9000-B6C039CA523A}"/>
              </a:ext>
            </a:extLst>
          </p:cNvPr>
          <p:cNvSpPr txBox="1"/>
          <p:nvPr/>
        </p:nvSpPr>
        <p:spPr>
          <a:xfrm>
            <a:off x="2958353" y="5244353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Front-End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9DA18-9430-40D6-89B7-F7B8EE143CB6}"/>
              </a:ext>
            </a:extLst>
          </p:cNvPr>
          <p:cNvSpPr txBox="1"/>
          <p:nvPr/>
        </p:nvSpPr>
        <p:spPr>
          <a:xfrm>
            <a:off x="5217458" y="5262872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Middleware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7DEFD-39B1-4964-BB41-CF07716DD046}"/>
              </a:ext>
            </a:extLst>
          </p:cNvPr>
          <p:cNvSpPr txBox="1"/>
          <p:nvPr/>
        </p:nvSpPr>
        <p:spPr>
          <a:xfrm>
            <a:off x="7709647" y="524435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1306261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8A35-4C09-5617-A2B2-0AAE7778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CD63-F887-D2E5-E174-9C957A77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50% coursework</a:t>
            </a:r>
          </a:p>
          <a:p>
            <a:pPr lvl="1"/>
            <a:r>
              <a:rPr lang="en-GB" dirty="0"/>
              <a:t>4 lab assignments</a:t>
            </a:r>
          </a:p>
          <a:p>
            <a:pPr lvl="1"/>
            <a:r>
              <a:rPr lang="en-GB" dirty="0"/>
              <a:t>2 quizzes</a:t>
            </a:r>
          </a:p>
          <a:p>
            <a:pPr lvl="1"/>
            <a:r>
              <a:rPr lang="en-GB" dirty="0"/>
              <a:t>1 project</a:t>
            </a:r>
          </a:p>
          <a:p>
            <a:r>
              <a:rPr lang="en-GB" dirty="0"/>
              <a:t>50% exam</a:t>
            </a:r>
          </a:p>
        </p:txBody>
      </p:sp>
    </p:spTree>
    <p:extLst>
      <p:ext uri="{BB962C8B-B14F-4D97-AF65-F5344CB8AC3E}">
        <p14:creationId xmlns:p14="http://schemas.microsoft.com/office/powerpoint/2010/main" val="3430079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6347-7552-8800-90F1-EF22AD39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3DD9-37C0-164A-E858-14208B52D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973"/>
            <a:ext cx="5382491" cy="5404980"/>
          </a:xfrm>
        </p:spPr>
        <p:txBody>
          <a:bodyPr/>
          <a:lstStyle/>
          <a:p>
            <a:r>
              <a:rPr lang="en-GB" dirty="0"/>
              <a:t>Due dates are Fridays</a:t>
            </a:r>
          </a:p>
          <a:p>
            <a:r>
              <a:rPr lang="en-GB" dirty="0"/>
              <a:t>Missing a deadline will make the next week really hard!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9478B-2604-56A7-25AE-0A8C3C6AE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243" y="1887008"/>
            <a:ext cx="5296639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28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B72C-4332-4DDF-80B7-DEA3042B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0964-1D33-B330-791A-01D4C39E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Labs</a:t>
            </a:r>
          </a:p>
          <a:p>
            <a:r>
              <a:rPr lang="en-GB" dirty="0"/>
              <a:t>Due dates are Fridays 4pm</a:t>
            </a:r>
          </a:p>
          <a:p>
            <a:r>
              <a:rPr lang="en-GB" dirty="0"/>
              <a:t>Extensions to Sundays 4pm (email me, unless RASA)</a:t>
            </a:r>
          </a:p>
          <a:p>
            <a:r>
              <a:rPr lang="en-GB" dirty="0"/>
              <a:t>Further extensions need extenuating circumstances approval</a:t>
            </a:r>
          </a:p>
        </p:txBody>
      </p:sp>
    </p:spTree>
    <p:extLst>
      <p:ext uri="{BB962C8B-B14F-4D97-AF65-F5344CB8AC3E}">
        <p14:creationId xmlns:p14="http://schemas.microsoft.com/office/powerpoint/2010/main" val="2360488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34B2-E9DA-CF0E-D97E-06E38A79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6E65-483C-099F-DCE2-4CCC71FD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Quizzes</a:t>
            </a:r>
          </a:p>
          <a:p>
            <a:r>
              <a:rPr lang="en-GB" dirty="0"/>
              <a:t>15 mins, 2 attempts</a:t>
            </a:r>
          </a:p>
          <a:p>
            <a:r>
              <a:rPr lang="en-GB" dirty="0"/>
              <a:t>Submit your quizzes by the Wednesdays</a:t>
            </a:r>
          </a:p>
          <a:p>
            <a:r>
              <a:rPr lang="en-GB" dirty="0"/>
              <a:t>No extensions will be given</a:t>
            </a:r>
          </a:p>
        </p:txBody>
      </p:sp>
    </p:spTree>
    <p:extLst>
      <p:ext uri="{BB962C8B-B14F-4D97-AF65-F5344CB8AC3E}">
        <p14:creationId xmlns:p14="http://schemas.microsoft.com/office/powerpoint/2010/main" val="2113058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14AABA-87EC-E8D1-879B-B50757307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B110-D2B7-7E67-6132-87BE31A55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END OF SLIDES</a:t>
            </a:r>
          </a:p>
        </p:txBody>
      </p:sp>
    </p:spTree>
    <p:extLst>
      <p:ext uri="{BB962C8B-B14F-4D97-AF65-F5344CB8AC3E}">
        <p14:creationId xmlns:p14="http://schemas.microsoft.com/office/powerpoint/2010/main" val="215647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2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D33A14-B89D-4B0B-BA2F-3008AD603F8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4183148" y="1793577"/>
            <a:ext cx="2304000" cy="1007999"/>
          </a:xfrm>
          <a:custGeom>
            <a:avLst>
              <a:gd name="f0" fmla="val 24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6000">
            <a:solidFill>
              <a:srgbClr val="FFFF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3200" b="0" i="0" u="none" strike="noStrike" kern="1200" dirty="0">
                <a:ln>
                  <a:noFill/>
                </a:ln>
                <a:latin typeface="HelveticaNeueLT Std Cn" pitchFamily="18"/>
                <a:ea typeface="WenQuanYi Micro Hei" pitchFamily="2"/>
                <a:cs typeface="Lohit Hindi" pitchFamily="2"/>
              </a:rPr>
              <a:t>GET</a:t>
            </a:r>
          </a:p>
        </p:txBody>
      </p:sp>
      <p:sp>
        <p:nvSpPr>
          <p:cNvPr id="6" name="Freeform 5"/>
          <p:cNvSpPr/>
          <p:nvPr/>
        </p:nvSpPr>
        <p:spPr>
          <a:xfrm>
            <a:off x="4183148" y="3017578"/>
            <a:ext cx="2304000" cy="1007999"/>
          </a:xfrm>
          <a:custGeom>
            <a:avLst>
              <a:gd name="f0" fmla="val 24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6000">
            <a:solidFill>
              <a:srgbClr val="FFFF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3200" b="0" i="0" u="none" strike="noStrike" kern="1200">
                <a:ln>
                  <a:noFill/>
                </a:ln>
                <a:latin typeface="HelveticaNeueLT Std Cn" pitchFamily="18"/>
                <a:ea typeface="WenQuanYi Micro Hei" pitchFamily="2"/>
                <a:cs typeface="Lohit Hindi" pitchFamily="2"/>
              </a:rPr>
              <a:t>POST</a:t>
            </a:r>
          </a:p>
        </p:txBody>
      </p:sp>
      <p:sp>
        <p:nvSpPr>
          <p:cNvPr id="7" name="Freeform 6"/>
          <p:cNvSpPr/>
          <p:nvPr/>
        </p:nvSpPr>
        <p:spPr>
          <a:xfrm>
            <a:off x="4183148" y="4241578"/>
            <a:ext cx="2304000" cy="1007999"/>
          </a:xfrm>
          <a:custGeom>
            <a:avLst>
              <a:gd name="f0" fmla="val 24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66FF"/>
          </a:solidFill>
          <a:ln w="36000">
            <a:solidFill>
              <a:srgbClr val="FFFF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3200" b="0" i="0" u="none" strike="noStrike" kern="1200">
                <a:ln>
                  <a:noFill/>
                </a:ln>
                <a:latin typeface="HelveticaNeueLT Std Cn" pitchFamily="18"/>
                <a:ea typeface="WenQuanYi Micro Hei" pitchFamily="2"/>
                <a:cs typeface="Lohit Hindi" pitchFamily="2"/>
              </a:rPr>
              <a:t>PUT</a:t>
            </a:r>
          </a:p>
        </p:txBody>
      </p:sp>
      <p:sp>
        <p:nvSpPr>
          <p:cNvPr id="8" name="Freeform 7"/>
          <p:cNvSpPr/>
          <p:nvPr/>
        </p:nvSpPr>
        <p:spPr>
          <a:xfrm>
            <a:off x="4183148" y="5465578"/>
            <a:ext cx="2304000" cy="1007999"/>
          </a:xfrm>
          <a:custGeom>
            <a:avLst>
              <a:gd name="f0" fmla="val 24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66FF"/>
          </a:solidFill>
          <a:ln w="36000">
            <a:solidFill>
              <a:srgbClr val="FFFF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3200" b="0" i="0" u="none" strike="noStrike" kern="1200">
                <a:ln>
                  <a:noFill/>
                </a:ln>
                <a:latin typeface="HelveticaNeueLT Std Cn" pitchFamily="18"/>
                <a:ea typeface="WenQuanYi Micro Hei" pitchFamily="2"/>
                <a:cs typeface="Lohit Hindi" pitchFamily="2"/>
              </a:rPr>
              <a:t>DELETE</a:t>
            </a:r>
          </a:p>
        </p:txBody>
      </p:sp>
      <p:sp>
        <p:nvSpPr>
          <p:cNvPr id="9" name="Freeform 8"/>
          <p:cNvSpPr/>
          <p:nvPr/>
        </p:nvSpPr>
        <p:spPr>
          <a:xfrm>
            <a:off x="7248654" y="1793577"/>
            <a:ext cx="2304000" cy="1007999"/>
          </a:xfrm>
          <a:custGeom>
            <a:avLst>
              <a:gd name="f0" fmla="val 24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66FF"/>
          </a:solidFill>
          <a:ln w="36000">
            <a:solidFill>
              <a:srgbClr val="FFFF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3200" b="0" i="0" u="none" strike="noStrike" kern="1200">
                <a:ln>
                  <a:noFill/>
                </a:ln>
                <a:latin typeface="HelveticaNeueLT Std Cn" pitchFamily="18"/>
                <a:ea typeface="WenQuanYi Micro Hei" pitchFamily="2"/>
                <a:cs typeface="Lohit Hindi" pitchFamily="2"/>
              </a:rPr>
              <a:t>HEAD</a:t>
            </a:r>
          </a:p>
        </p:txBody>
      </p:sp>
      <p:sp>
        <p:nvSpPr>
          <p:cNvPr id="10" name="Freeform 9"/>
          <p:cNvSpPr/>
          <p:nvPr/>
        </p:nvSpPr>
        <p:spPr>
          <a:xfrm>
            <a:off x="7248654" y="3017578"/>
            <a:ext cx="2304000" cy="1007999"/>
          </a:xfrm>
          <a:custGeom>
            <a:avLst>
              <a:gd name="f0" fmla="val 24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66FF"/>
          </a:solidFill>
          <a:ln w="36000">
            <a:solidFill>
              <a:srgbClr val="FFFF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3200" b="0" i="0" u="none" strike="noStrike" kern="1200">
                <a:ln>
                  <a:noFill/>
                </a:ln>
                <a:latin typeface="HelveticaNeueLT Std Cn" pitchFamily="18"/>
                <a:ea typeface="WenQuanYi Micro Hei" pitchFamily="2"/>
                <a:cs typeface="Lohit Hindi" pitchFamily="2"/>
              </a:rPr>
              <a:t>CONNECT</a:t>
            </a:r>
          </a:p>
        </p:txBody>
      </p:sp>
      <p:sp>
        <p:nvSpPr>
          <p:cNvPr id="11" name="Freeform 10"/>
          <p:cNvSpPr/>
          <p:nvPr/>
        </p:nvSpPr>
        <p:spPr>
          <a:xfrm>
            <a:off x="7248654" y="4241578"/>
            <a:ext cx="2304000" cy="1007999"/>
          </a:xfrm>
          <a:custGeom>
            <a:avLst>
              <a:gd name="f0" fmla="val 24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66FF"/>
          </a:solidFill>
          <a:ln w="36000">
            <a:solidFill>
              <a:srgbClr val="FFFF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3200" b="0" i="0" u="none" strike="noStrike" kern="1200">
                <a:ln>
                  <a:noFill/>
                </a:ln>
                <a:latin typeface="HelveticaNeueLT Std Cn" pitchFamily="18"/>
                <a:ea typeface="WenQuanYi Micro Hei" pitchFamily="2"/>
                <a:cs typeface="Lohit Hindi" pitchFamily="2"/>
              </a:rPr>
              <a:t>OPTIONS</a:t>
            </a:r>
          </a:p>
        </p:txBody>
      </p:sp>
      <p:sp>
        <p:nvSpPr>
          <p:cNvPr id="12" name="Freeform 11"/>
          <p:cNvSpPr/>
          <p:nvPr/>
        </p:nvSpPr>
        <p:spPr>
          <a:xfrm>
            <a:off x="7248654" y="5465578"/>
            <a:ext cx="2304000" cy="1007999"/>
          </a:xfrm>
          <a:custGeom>
            <a:avLst>
              <a:gd name="f0" fmla="val 24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6666FF"/>
          </a:solidFill>
          <a:ln w="36000">
            <a:solidFill>
              <a:srgbClr val="FFFF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3200" b="0" i="0" u="none" strike="noStrike" kern="1200">
                <a:ln>
                  <a:noFill/>
                </a:ln>
                <a:latin typeface="HelveticaNeueLT Std Cn" pitchFamily="18"/>
                <a:ea typeface="WenQuanYi Micro Hei" pitchFamily="2"/>
                <a:cs typeface="Lohit Hindi" pitchFamily="2"/>
              </a:rPr>
              <a:t>TRACE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2593" y="2913912"/>
            <a:ext cx="3379802" cy="1030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000" b="1" i="0" u="none" strike="noStrike" kern="1200" dirty="0">
                <a:ln>
                  <a:noFill/>
                </a:ln>
                <a:latin typeface="LM Sans Demi Cond 10" pitchFamily="34"/>
                <a:ea typeface="WenQuanYi Micro Hei" pitchFamily="2"/>
                <a:cs typeface="Lohit Hindi" pitchFamily="2"/>
              </a:rPr>
              <a:t>Submits </a:t>
            </a:r>
            <a:r>
              <a:rPr lang="en-GB" sz="2000" b="1" i="0" u="none" strike="noStrike" kern="1200">
                <a:ln>
                  <a:noFill/>
                </a:ln>
                <a:latin typeface="LM Sans Demi Cond 10" pitchFamily="34"/>
                <a:ea typeface="WenQuanYi Micro Hei" pitchFamily="2"/>
                <a:cs typeface="Lohit Hindi" pitchFamily="2"/>
              </a:rPr>
              <a:t>data to the server (</a:t>
            </a:r>
            <a:r>
              <a:rPr lang="en-GB" sz="2000" b="1" i="0" u="none" strike="noStrike" kern="1200" dirty="0">
                <a:ln>
                  <a:noFill/>
                </a:ln>
                <a:latin typeface="LM Sans Demi Cond 10" pitchFamily="34"/>
                <a:ea typeface="WenQuanYi Micro Hei" pitchFamily="2"/>
                <a:cs typeface="Lohit Hindi" pitchFamily="2"/>
              </a:rPr>
              <a:t>often from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000" b="1" i="0" u="none" strike="noStrike" kern="1200" dirty="0">
                <a:ln>
                  <a:noFill/>
                </a:ln>
                <a:latin typeface="LM Sans Demi Cond 10" pitchFamily="34"/>
                <a:ea typeface="WenQuanYi Micro Hei" pitchFamily="2"/>
                <a:cs typeface="Lohit Hindi" pitchFamily="2"/>
              </a:rPr>
              <a:t> an HTML form)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19764" y="1909849"/>
            <a:ext cx="2582631" cy="7170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000" b="1" i="0" u="none" strike="noStrike" kern="1200">
                <a:ln>
                  <a:noFill/>
                </a:ln>
                <a:latin typeface="LM Sans Demi Cond 10" pitchFamily="34"/>
                <a:ea typeface="WenQuanYi Micro Hei" pitchFamily="2"/>
                <a:cs typeface="Lohit Hindi" pitchFamily="2"/>
              </a:rPr>
              <a:t>Requests data from the server</a:t>
            </a:r>
            <a:endParaRPr lang="en-GB" sz="2000" b="1" i="0" u="none" strike="noStrike" kern="1200" dirty="0">
              <a:ln>
                <a:noFill/>
              </a:ln>
              <a:latin typeface="LM Sans Demi Cond 10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1BCAF-1658-4E68-B6B5-35636A7D95A3}"/>
              </a:ext>
            </a:extLst>
          </p:cNvPr>
          <p:cNvSpPr txBox="1"/>
          <p:nvPr/>
        </p:nvSpPr>
        <p:spPr>
          <a:xfrm>
            <a:off x="838200" y="949249"/>
            <a:ext cx="258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Sometimes called “verbs”</a:t>
            </a:r>
          </a:p>
        </p:txBody>
      </p:sp>
    </p:spTree>
    <p:extLst>
      <p:ext uri="{BB962C8B-B14F-4D97-AF65-F5344CB8AC3E}">
        <p14:creationId xmlns:p14="http://schemas.microsoft.com/office/powerpoint/2010/main" val="24490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08E0-A0C2-4702-95FB-6EB49693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Drilling into a REQUEST and RESPONSE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0060B-B8C7-4FCA-B62D-87D13D931A49}"/>
              </a:ext>
            </a:extLst>
          </p:cNvPr>
          <p:cNvSpPr/>
          <p:nvPr/>
        </p:nvSpPr>
        <p:spPr>
          <a:xfrm>
            <a:off x="1210235" y="2986855"/>
            <a:ext cx="1183341" cy="466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38367F-9D26-45EE-BA23-F0881D43BB85}"/>
              </a:ext>
            </a:extLst>
          </p:cNvPr>
          <p:cNvSpPr/>
          <p:nvPr/>
        </p:nvSpPr>
        <p:spPr>
          <a:xfrm>
            <a:off x="1210234" y="3453020"/>
            <a:ext cx="1183341" cy="824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607F11-3C63-49BA-A567-59EDED9DAE67}"/>
              </a:ext>
            </a:extLst>
          </p:cNvPr>
          <p:cNvSpPr/>
          <p:nvPr/>
        </p:nvSpPr>
        <p:spPr>
          <a:xfrm>
            <a:off x="1210234" y="4277773"/>
            <a:ext cx="1183341" cy="466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Body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56303E-A89B-4D3F-8ADD-D9EDC4FA9248}"/>
              </a:ext>
            </a:extLst>
          </p:cNvPr>
          <p:cNvSpPr/>
          <p:nvPr/>
        </p:nvSpPr>
        <p:spPr>
          <a:xfrm>
            <a:off x="2393576" y="2986855"/>
            <a:ext cx="2590801" cy="466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GET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B4A5D-A39B-4F2C-9544-F60BC042963C}"/>
              </a:ext>
            </a:extLst>
          </p:cNvPr>
          <p:cNvSpPr/>
          <p:nvPr/>
        </p:nvSpPr>
        <p:spPr>
          <a:xfrm>
            <a:off x="2393575" y="3453020"/>
            <a:ext cx="2590802" cy="824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URL: www.mysite/about</a:t>
            </a:r>
          </a:p>
          <a:p>
            <a:r>
              <a:rPr lang="en-GB" i="1" dirty="0"/>
              <a:t>+ other stuff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93CC1-66EC-4715-803B-955C84681372}"/>
              </a:ext>
            </a:extLst>
          </p:cNvPr>
          <p:cNvSpPr/>
          <p:nvPr/>
        </p:nvSpPr>
        <p:spPr>
          <a:xfrm>
            <a:off x="2393574" y="4277774"/>
            <a:ext cx="2590801" cy="466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219361-C452-4434-B041-AE8A56370D6E}"/>
              </a:ext>
            </a:extLst>
          </p:cNvPr>
          <p:cNvSpPr/>
          <p:nvPr/>
        </p:nvSpPr>
        <p:spPr>
          <a:xfrm>
            <a:off x="5876364" y="3811607"/>
            <a:ext cx="1541929" cy="4661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Status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DDD5DD-E966-4ABA-AC22-6D2127D9B28D}"/>
              </a:ext>
            </a:extLst>
          </p:cNvPr>
          <p:cNvSpPr/>
          <p:nvPr/>
        </p:nvSpPr>
        <p:spPr>
          <a:xfrm>
            <a:off x="5876365" y="4277772"/>
            <a:ext cx="1541927" cy="8247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E304A4-5CDB-429E-852F-5E3147A83D5E}"/>
              </a:ext>
            </a:extLst>
          </p:cNvPr>
          <p:cNvSpPr/>
          <p:nvPr/>
        </p:nvSpPr>
        <p:spPr>
          <a:xfrm>
            <a:off x="5876362" y="5102524"/>
            <a:ext cx="1541928" cy="4661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Body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17B49-96E4-4354-B5AF-C90700378022}"/>
              </a:ext>
            </a:extLst>
          </p:cNvPr>
          <p:cNvSpPr/>
          <p:nvPr/>
        </p:nvSpPr>
        <p:spPr>
          <a:xfrm>
            <a:off x="7418293" y="3811607"/>
            <a:ext cx="3935507" cy="466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200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DCA3D-4BBF-4538-87FB-7846C8452BCB}"/>
              </a:ext>
            </a:extLst>
          </p:cNvPr>
          <p:cNvSpPr/>
          <p:nvPr/>
        </p:nvSpPr>
        <p:spPr>
          <a:xfrm>
            <a:off x="7418291" y="4277772"/>
            <a:ext cx="3935509" cy="8247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Content-Type: text/html; charset=utf-8</a:t>
            </a:r>
          </a:p>
          <a:p>
            <a:r>
              <a:rPr lang="en-GB" i="1"/>
              <a:t>+ other stuff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002489-FBBF-4F21-AA64-D8BAE702DA6E}"/>
              </a:ext>
            </a:extLst>
          </p:cNvPr>
          <p:cNvSpPr/>
          <p:nvPr/>
        </p:nvSpPr>
        <p:spPr>
          <a:xfrm>
            <a:off x="7418292" y="5102524"/>
            <a:ext cx="3935508" cy="4661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&lt;h1&gt;About page&lt;/h1&gt;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DD51766-C1A6-4D90-A465-BC1D34E72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4810"/>
            <a:ext cx="65" cy="39237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853E18-3A51-4BF2-A94F-CCBEB9BEEB13}"/>
              </a:ext>
            </a:extLst>
          </p:cNvPr>
          <p:cNvSpPr txBox="1"/>
          <p:nvPr/>
        </p:nvSpPr>
        <p:spPr>
          <a:xfrm>
            <a:off x="2279386" y="2573966"/>
            <a:ext cx="95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8E078F-F1A1-4252-A336-85F644E12285}"/>
              </a:ext>
            </a:extLst>
          </p:cNvPr>
          <p:cNvSpPr txBox="1"/>
          <p:nvPr/>
        </p:nvSpPr>
        <p:spPr>
          <a:xfrm>
            <a:off x="7418291" y="3388659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Response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282C7FE-D278-4390-9A9E-A59FCB0B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436"/>
            <a:ext cx="10515600" cy="1460530"/>
          </a:xfrm>
        </p:spPr>
        <p:txBody>
          <a:bodyPr/>
          <a:lstStyle/>
          <a:p>
            <a:r>
              <a:rPr lang="en-GB"/>
              <a:t>The request and response are made up of a number of parts</a:t>
            </a:r>
          </a:p>
          <a:p>
            <a:pPr marL="457200" lvl="1" indent="0">
              <a:buNone/>
            </a:pPr>
            <a:endParaRPr lang="en-GB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5F45253C-3333-4294-8E10-06221B6ED2E9}"/>
              </a:ext>
            </a:extLst>
          </p:cNvPr>
          <p:cNvSpPr/>
          <p:nvPr/>
        </p:nvSpPr>
        <p:spPr>
          <a:xfrm>
            <a:off x="4514466" y="1808047"/>
            <a:ext cx="2232000" cy="1152000"/>
          </a:xfrm>
          <a:custGeom>
            <a:avLst>
              <a:gd name="f0" fmla="val 16594"/>
              <a:gd name="f1" fmla="val 4095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>
                <a:ln>
                  <a:noFill/>
                </a:ln>
                <a:latin typeface="LM Sans Demi Cond 10" pitchFamily="34"/>
                <a:ea typeface="WenQuanYi Micro Hei" pitchFamily="2"/>
                <a:cs typeface="Lohit Hindi" pitchFamily="2"/>
              </a:rPr>
              <a:t>REQUEST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2AB7166-EAC9-4B89-8070-0F215258657D}"/>
              </a:ext>
            </a:extLst>
          </p:cNvPr>
          <p:cNvSpPr/>
          <p:nvPr/>
        </p:nvSpPr>
        <p:spPr>
          <a:xfrm flipH="1">
            <a:off x="4289927" y="5525472"/>
            <a:ext cx="2232000" cy="1152000"/>
          </a:xfrm>
          <a:custGeom>
            <a:avLst>
              <a:gd name="f0" fmla="val 15880"/>
              <a:gd name="f1" fmla="val 4318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kern="1200" dirty="0">
                <a:ln>
                  <a:noFill/>
                </a:ln>
                <a:latin typeface="LM Sans Demi Cond 10" pitchFamily="34"/>
                <a:ea typeface="WenQuanYi Micro Hei" pitchFamily="2"/>
                <a:cs typeface="Lohit Hindi" pitchFamily="2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15611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89BB-0E26-4D4A-926B-951F9315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2388-118C-204C-82D6-E69AC2CF3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376"/>
            <a:ext cx="9559834" cy="5389499"/>
          </a:xfrm>
        </p:spPr>
        <p:txBody>
          <a:bodyPr>
            <a:normAutofit/>
          </a:bodyPr>
          <a:lstStyle/>
          <a:p>
            <a:r>
              <a:rPr lang="en-GB" dirty="0"/>
              <a:t>Node.js has a set of built-in modules which you can use without any further installation.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hlinkClick r:id="rId2"/>
              </a:rPr>
              <a:t>https://www.w3schools.com/nodejs/ref_modules.asp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To include a module, use the require() function with the name of the module:                       </a:t>
            </a:r>
          </a:p>
          <a:p>
            <a:pPr marL="0" indent="0">
              <a:buNone/>
            </a:pPr>
            <a:r>
              <a:rPr lang="en-GB" i="1" dirty="0"/>
              <a:t>	var http = require('http');</a:t>
            </a:r>
          </a:p>
          <a:p>
            <a:endParaRPr lang="en-GB" i="1" dirty="0"/>
          </a:p>
          <a:p>
            <a:r>
              <a:rPr lang="en-GB" dirty="0"/>
              <a:t>There are also third-party extension modules that can be added: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var express = require('express');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5CCB7-C5DA-E94D-B594-BEA648F9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2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D33A14-B89D-4B0B-BA2F-3008AD603F8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A407B-77D9-0F45-9744-7EBDB9FF9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859" y="365125"/>
            <a:ext cx="1816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4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3CFC-9FAB-8647-B2D8-C306B797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Express?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4620-0E5C-E34D-8973-A875EDDF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376"/>
            <a:ext cx="8279674" cy="5389499"/>
          </a:xfrm>
        </p:spPr>
        <p:txBody>
          <a:bodyPr/>
          <a:lstStyle/>
          <a:p>
            <a:r>
              <a:rPr lang="en-GB" dirty="0"/>
              <a:t>Express is </a:t>
            </a:r>
            <a:r>
              <a:rPr lang="en-GB"/>
              <a:t>a Node</a:t>
            </a:r>
            <a:r>
              <a:rPr lang="en-GB" dirty="0"/>
              <a:t>.js </a:t>
            </a:r>
            <a:r>
              <a:rPr lang="en-GB" b="1" dirty="0"/>
              <a:t>web application framework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/>
              <a:t>It is </a:t>
            </a:r>
            <a:r>
              <a:rPr lang="en-GB" b="1"/>
              <a:t>lightweight</a:t>
            </a:r>
            <a:r>
              <a:rPr lang="en-GB"/>
              <a:t>.  It doesn’t enforce a strict way of working.</a:t>
            </a:r>
            <a:endParaRPr lang="en-GB" dirty="0"/>
          </a:p>
          <a:p>
            <a:endParaRPr lang="en-GB" dirty="0"/>
          </a:p>
          <a:p>
            <a:r>
              <a:rPr lang="en-GB"/>
              <a:t>It is extendable.  We can plug in extensions.</a:t>
            </a:r>
          </a:p>
          <a:p>
            <a:endParaRPr lang="en-GB"/>
          </a:p>
          <a:p>
            <a:r>
              <a:rPr lang="en-GB"/>
              <a:t>It makes coding our node.js applications simpler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3A3F1-4751-1444-B27D-3DE2F517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2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D33A14-B89D-4B0B-BA2F-3008AD603F8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3680F-A269-9E4D-99A6-B2662948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3" y="250821"/>
            <a:ext cx="2819475" cy="154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5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6347-C502-6642-AA41-AD1018D1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Filling in an EJS template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D5933-5519-4E8D-BFCF-9B336F31B64F}"/>
              </a:ext>
            </a:extLst>
          </p:cNvPr>
          <p:cNvSpPr txBox="1"/>
          <p:nvPr/>
        </p:nvSpPr>
        <p:spPr>
          <a:xfrm>
            <a:off x="7844116" y="1760514"/>
            <a:ext cx="3659976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customer=Bill</a:t>
            </a:r>
          </a:p>
          <a:p>
            <a:r>
              <a:rPr lang="en-GB" sz="1400" dirty="0"/>
              <a:t>products = [‘</a:t>
            </a:r>
            <a:r>
              <a:rPr lang="en-GB" sz="1400" dirty="0" err="1"/>
              <a:t>Cheese’,’Cornflakes’,’Beer</a:t>
            </a:r>
            <a:r>
              <a:rPr lang="en-GB" sz="1400" dirty="0"/>
              <a:t>’]</a:t>
            </a:r>
          </a:p>
          <a:p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95F704-0B0B-4AD1-83C0-675CF7314253}"/>
              </a:ext>
            </a:extLst>
          </p:cNvPr>
          <p:cNvSpPr/>
          <p:nvPr/>
        </p:nvSpPr>
        <p:spPr>
          <a:xfrm>
            <a:off x="901208" y="1032873"/>
            <a:ext cx="5876109" cy="3566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cart.html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4F015B-547C-4A57-BF56-0C378C35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942" y="4174157"/>
            <a:ext cx="3030788" cy="22311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7D93F46-B048-4B91-8C9A-5C28C0F61FF6}"/>
              </a:ext>
            </a:extLst>
          </p:cNvPr>
          <p:cNvSpPr/>
          <p:nvPr/>
        </p:nvSpPr>
        <p:spPr>
          <a:xfrm>
            <a:off x="7844117" y="1403858"/>
            <a:ext cx="3659976" cy="3566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35877B-06CC-4BA5-9AA2-6DF4082C7349}"/>
              </a:ext>
            </a:extLst>
          </p:cNvPr>
          <p:cNvSpPr txBox="1"/>
          <p:nvPr/>
        </p:nvSpPr>
        <p:spPr>
          <a:xfrm>
            <a:off x="7030741" y="176770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B55255-B162-4F82-967D-BEAC87D3D71D}"/>
              </a:ext>
            </a:extLst>
          </p:cNvPr>
          <p:cNvSpPr txBox="1"/>
          <p:nvPr/>
        </p:nvSpPr>
        <p:spPr>
          <a:xfrm>
            <a:off x="3982741" y="4670337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FFCE3-37DF-45FA-AAB8-1CF40B82A0C5}"/>
              </a:ext>
            </a:extLst>
          </p:cNvPr>
          <p:cNvSpPr txBox="1"/>
          <p:nvPr/>
        </p:nvSpPr>
        <p:spPr>
          <a:xfrm>
            <a:off x="901209" y="1400086"/>
            <a:ext cx="58539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0" i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GB" b="0" i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&lt;%=customer%&gt; </a:t>
            </a:r>
            <a:r>
              <a:rPr lang="en-GB" b="0" i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shopping cart&lt;/h1&gt;</a:t>
            </a:r>
            <a:br>
              <a:rPr lang="en-GB">
                <a:latin typeface="Consolas" panose="020B0609020204030204" pitchFamily="49" charset="0"/>
              </a:rPr>
            </a:br>
            <a:r>
              <a:rPr lang="en-GB" b="0" i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&lt;ul&gt;</a:t>
            </a:r>
            <a:br>
              <a:rPr lang="en-GB">
                <a:latin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</a:rPr>
              <a:t>   </a:t>
            </a:r>
            <a:r>
              <a:rPr lang="en-GB" b="0" i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&lt;%for (var i=0;i&lt;products.length; i++){%&gt;</a:t>
            </a:r>
            <a:br>
              <a:rPr lang="en-GB">
                <a:latin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</a:rPr>
              <a:t>      </a:t>
            </a:r>
            <a:r>
              <a:rPr lang="en-GB" b="0" i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&lt;li&gt;</a:t>
            </a:r>
            <a:br>
              <a:rPr lang="en-GB">
                <a:latin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</a:rPr>
              <a:t>         </a:t>
            </a:r>
            <a:r>
              <a:rPr lang="en-GB" b="0" i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&lt;%=products[i]%&gt;</a:t>
            </a:r>
            <a:br>
              <a:rPr lang="en-GB">
                <a:latin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</a:rPr>
              <a:t>      </a:t>
            </a:r>
            <a:r>
              <a:rPr lang="en-GB" b="0" i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&lt;/li&gt;</a:t>
            </a:r>
            <a:br>
              <a:rPr lang="en-GB">
                <a:latin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</a:rPr>
              <a:t>   </a:t>
            </a:r>
            <a:r>
              <a:rPr lang="en-GB" b="0" i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&lt;%}%&gt;</a:t>
            </a:r>
            <a:br>
              <a:rPr lang="en-GB">
                <a:latin typeface="Consolas" panose="020B0609020204030204" pitchFamily="49" charset="0"/>
              </a:rPr>
            </a:br>
            <a:r>
              <a:rPr lang="en-GB" b="0" i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GB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6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ntserrat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1F637D9-EAD1-40DF-8DEB-1CEB0EC79C77}" vid="{477FA0D5-6ED6-471F-A28C-2A2C272C3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Goldsmiths Red</Template>
  <TotalTime>52</TotalTime>
  <Words>2089</Words>
  <Application>Microsoft Office PowerPoint</Application>
  <PresentationFormat>Widescreen</PresentationFormat>
  <Paragraphs>480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-apple-system</vt:lpstr>
      <vt:lpstr>Arial</vt:lpstr>
      <vt:lpstr>Calibri</vt:lpstr>
      <vt:lpstr>Consolas</vt:lpstr>
      <vt:lpstr>HelveticaNeueLT Std Cn</vt:lpstr>
      <vt:lpstr>LM Sans Demi Cond 10</vt:lpstr>
      <vt:lpstr>Montserrat</vt:lpstr>
      <vt:lpstr>Montserrat SemiBold</vt:lpstr>
      <vt:lpstr>Office Theme</vt:lpstr>
      <vt:lpstr>Databases and the Web IS53064A</vt:lpstr>
      <vt:lpstr>In Dynamic Web Applications…</vt:lpstr>
      <vt:lpstr>HTTP (Hyper Text Transfer Protocol)</vt:lpstr>
      <vt:lpstr>3-Tier web architecture  Alternative Terminology</vt:lpstr>
      <vt:lpstr>HTTP Request Methods</vt:lpstr>
      <vt:lpstr>Drilling into a REQUEST and RESPONSE</vt:lpstr>
      <vt:lpstr>Node.js modules </vt:lpstr>
      <vt:lpstr>What is Express?</vt:lpstr>
      <vt:lpstr>Filling in an EJS template</vt:lpstr>
      <vt:lpstr>Data Models</vt:lpstr>
      <vt:lpstr>Primary and Foreign Keys</vt:lpstr>
      <vt:lpstr>Normalisation</vt:lpstr>
      <vt:lpstr>Crow’s Feet Notation</vt:lpstr>
      <vt:lpstr>One-to-one</vt:lpstr>
      <vt:lpstr>One-to-many</vt:lpstr>
      <vt:lpstr>Many-to-many</vt:lpstr>
      <vt:lpstr>Many-to-many Join Table</vt:lpstr>
      <vt:lpstr>SQL </vt:lpstr>
      <vt:lpstr>SQL JOINS</vt:lpstr>
      <vt:lpstr>ORDER BY (order the results of a SELECT)</vt:lpstr>
      <vt:lpstr>WHERE (conditions for a SELECT)</vt:lpstr>
      <vt:lpstr>AGGREGATIONS (combine values using a function)</vt:lpstr>
      <vt:lpstr>GROUP BY (specify how to group values for aggregations)</vt:lpstr>
      <vt:lpstr>Set-Based Thinking – INNER JOIN </vt:lpstr>
      <vt:lpstr>Set-Based Thinking – LEFT JOIN </vt:lpstr>
      <vt:lpstr>Create a View in MySQL</vt:lpstr>
      <vt:lpstr>Create a Stored Proc</vt:lpstr>
      <vt:lpstr>MongoDB: Terminology</vt:lpstr>
      <vt:lpstr>Horizontal Scaling vs. Vertical Scaling</vt:lpstr>
      <vt:lpstr>In Databases and the Web…</vt:lpstr>
      <vt:lpstr>Overview</vt:lpstr>
      <vt:lpstr>Format of the module</vt:lpstr>
      <vt:lpstr>Because we missed a week…</vt:lpstr>
      <vt:lpstr>Format of the Module</vt:lpstr>
      <vt:lpstr>VLE</vt:lpstr>
      <vt:lpstr>Labs</vt:lpstr>
      <vt:lpstr>Communication</vt:lpstr>
      <vt:lpstr>Module Learning Outcomes</vt:lpstr>
      <vt:lpstr>Reading List</vt:lpstr>
      <vt:lpstr>Assessments</vt:lpstr>
      <vt:lpstr>Assessment Schedule</vt:lpstr>
      <vt:lpstr>Assessment Rules</vt:lpstr>
      <vt:lpstr>Assessment Rules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the Web IS53064A</dc:title>
  <dc:creator>Llewelyn Fernandes</dc:creator>
  <cp:lastModifiedBy>Llewelyn Fernandes</cp:lastModifiedBy>
  <cp:revision>6</cp:revision>
  <dcterms:created xsi:type="dcterms:W3CDTF">2022-10-06T15:51:08Z</dcterms:created>
  <dcterms:modified xsi:type="dcterms:W3CDTF">2022-10-07T17:54:03Z</dcterms:modified>
</cp:coreProperties>
</file>