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21" r:id="rId4"/>
    <p:sldId id="292" r:id="rId5"/>
    <p:sldId id="311" r:id="rId6"/>
    <p:sldId id="309" r:id="rId7"/>
    <p:sldId id="316" r:id="rId8"/>
    <p:sldId id="312" r:id="rId9"/>
    <p:sldId id="313" r:id="rId10"/>
    <p:sldId id="319" r:id="rId11"/>
    <p:sldId id="314" r:id="rId12"/>
    <p:sldId id="315" r:id="rId13"/>
    <p:sldId id="317" r:id="rId14"/>
    <p:sldId id="318" r:id="rId15"/>
    <p:sldId id="320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CE34-B9C4-4FE3-B79B-40FAD8F90899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C23-835E-4AC7-ABDE-D076E6C72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DA1-EEAD-49B3-977C-968A9B36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8781-014E-4991-B526-74DE785C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4AAB-0727-4994-B773-A3568FB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DC933-BBA6-4A7D-ADF9-B286E11A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D4-79FB-40C9-9CA6-B4B4AACA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3E5-CFC7-4D48-8C37-01E5B42F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1DAF7-217C-49E6-BB4E-9DA89116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9EB92-A69A-483D-A03F-38A9FC6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AF4A-7FC1-40B2-8701-CCD40447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584-7A56-4F85-BE38-CA22C31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1F1-EEEB-47F5-B6EC-4D95933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ub-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002-1A93-4820-8946-F9D84CC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932-06DE-450D-BCEE-472858691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BC6-4535-4D85-98A0-51F1124E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A0-C540-45EA-B88D-754060B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93E6-F3F9-4023-B6B6-48E66240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831-EB12-4578-B6C2-51492DD1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D81E-821B-4062-9D25-D1F77628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F76A-5702-4359-9401-2B4DCADB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728-57BC-4B14-96D4-A8D0393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D24-DA11-42CD-A560-0EA2AFC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D01-1844-4029-816E-E5D5288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8865-94B3-47FE-9C32-691C83C0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4B26-4BE3-4434-9217-0AE83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348-31A1-4696-BBE5-77ACCC64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540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dpr.eu/what-does-it-stand-f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hs.gov/hipaa/for-professionals/security/laws-regulation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785-37BB-3DB7-37B3-04F809E1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Databases and the Web</a:t>
            </a:r>
            <a:br>
              <a:rPr lang="en-GB" sz="7200" dirty="0"/>
            </a:br>
            <a:r>
              <a:rPr lang="en-GB" sz="4400" dirty="0">
                <a:solidFill>
                  <a:srgbClr val="212529"/>
                </a:solidFill>
                <a:effectLst/>
                <a:latin typeface="-apple-system"/>
              </a:rPr>
              <a:t>IS53064A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42D2-A83C-13A8-8253-28A95BF1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2.1</a:t>
            </a:r>
          </a:p>
          <a:p>
            <a:r>
              <a:rPr lang="en-GB" dirty="0"/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41295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06CE-FD16-37ED-F899-3A25E6C7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protect against risks?</a:t>
            </a:r>
          </a:p>
        </p:txBody>
      </p:sp>
      <p:pic>
        <p:nvPicPr>
          <p:cNvPr id="5126" name="Picture 6" descr="Locked padlock - Free security icons">
            <a:extLst>
              <a:ext uri="{FF2B5EF4-FFF2-40B4-BE49-F238E27FC236}">
                <a16:creationId xmlns:a16="http://schemas.microsoft.com/office/drawing/2014/main" id="{048526E2-F4AE-EA93-50B6-FA354F0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67" y="2603634"/>
            <a:ext cx="560497" cy="5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48BF5-993E-5F85-9E16-D074C6FE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97" y="2601005"/>
            <a:ext cx="705397" cy="585097"/>
          </a:xfrm>
          <a:prstGeom prst="rect">
            <a:avLst/>
          </a:prstGeom>
        </p:spPr>
      </p:pic>
      <p:pic>
        <p:nvPicPr>
          <p:cNvPr id="5128" name="Picture 8" descr="Security-guard Icons - Free SVG &amp; PNG Security-guard Images - Noun Project">
            <a:extLst>
              <a:ext uri="{FF2B5EF4-FFF2-40B4-BE49-F238E27FC236}">
                <a16:creationId xmlns:a16="http://schemas.microsoft.com/office/drawing/2014/main" id="{A6A5E86D-0E73-59E8-69D6-1621EF97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62" y="2621869"/>
            <a:ext cx="793268" cy="7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C7F43-88E4-79EA-2BB6-922D3450A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506" y="2147508"/>
            <a:ext cx="1919085" cy="1366521"/>
          </a:xfrm>
          <a:prstGeom prst="rect">
            <a:avLst/>
          </a:prstGeom>
        </p:spPr>
      </p:pic>
      <p:pic>
        <p:nvPicPr>
          <p:cNvPr id="5132" name="Picture 12" descr="Encryption - icon by Adioma">
            <a:extLst>
              <a:ext uri="{FF2B5EF4-FFF2-40B4-BE49-F238E27FC236}">
                <a16:creationId xmlns:a16="http://schemas.microsoft.com/office/drawing/2014/main" id="{126DB455-DC43-ADB1-2EBB-6F490056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2" y="4719134"/>
            <a:ext cx="119297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Patch Management Services - Escope Solutions">
            <a:extLst>
              <a:ext uri="{FF2B5EF4-FFF2-40B4-BE49-F238E27FC236}">
                <a16:creationId xmlns:a16="http://schemas.microsoft.com/office/drawing/2014/main" id="{902D5BE8-3F3E-630C-3B32-5128BCE9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5" y="4457986"/>
            <a:ext cx="1014511" cy="10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isaster recovery Icon - Free PNG &amp; SVG 3683430 - Noun Project">
            <a:extLst>
              <a:ext uri="{FF2B5EF4-FFF2-40B4-BE49-F238E27FC236}">
                <a16:creationId xmlns:a16="http://schemas.microsoft.com/office/drawing/2014/main" id="{E74A7123-3B97-FB0B-8D36-BB3C3E75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98" y="5214445"/>
            <a:ext cx="1014512" cy="10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DE4DA7-4807-D69E-6A45-891AC0749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708" y="1966279"/>
            <a:ext cx="2067213" cy="695422"/>
          </a:xfrm>
          <a:prstGeom prst="rect">
            <a:avLst/>
          </a:prstGeom>
        </p:spPr>
      </p:pic>
      <p:pic>
        <p:nvPicPr>
          <p:cNvPr id="16" name="Picture 2" descr="Authorization Icons - Free SVG &amp; PNG Authorization Images - Noun Project">
            <a:extLst>
              <a:ext uri="{FF2B5EF4-FFF2-40B4-BE49-F238E27FC236}">
                <a16:creationId xmlns:a16="http://schemas.microsoft.com/office/drawing/2014/main" id="{3E4A0245-679B-2985-AE2E-D0C9EA7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9" y="1919362"/>
            <a:ext cx="763972" cy="7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714C7-EACE-162A-CC93-564D4069BD54}"/>
              </a:ext>
            </a:extLst>
          </p:cNvPr>
          <p:cNvSpPr txBox="1"/>
          <p:nvPr/>
        </p:nvSpPr>
        <p:spPr>
          <a:xfrm>
            <a:off x="838200" y="1482892"/>
            <a:ext cx="362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Access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F8B16-0B2A-E771-B0C2-9DAD622CD5C1}"/>
              </a:ext>
            </a:extLst>
          </p:cNvPr>
          <p:cNvSpPr txBox="1"/>
          <p:nvPr/>
        </p:nvSpPr>
        <p:spPr>
          <a:xfrm>
            <a:off x="5337729" y="1981293"/>
            <a:ext cx="314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Physical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FB00A-A3D3-6217-D4D7-71AE8D685C08}"/>
              </a:ext>
            </a:extLst>
          </p:cNvPr>
          <p:cNvSpPr txBox="1"/>
          <p:nvPr/>
        </p:nvSpPr>
        <p:spPr>
          <a:xfrm>
            <a:off x="8614530" y="1643555"/>
            <a:ext cx="323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Separation of duties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998DB-89D6-CFD3-F4B3-BC1C7C6B4BB3}"/>
              </a:ext>
            </a:extLst>
          </p:cNvPr>
          <p:cNvSpPr txBox="1"/>
          <p:nvPr/>
        </p:nvSpPr>
        <p:spPr>
          <a:xfrm>
            <a:off x="4192988" y="4239341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Encryption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319F5-C51C-5817-096E-2312C95EE6D4}"/>
              </a:ext>
            </a:extLst>
          </p:cNvPr>
          <p:cNvSpPr txBox="1"/>
          <p:nvPr/>
        </p:nvSpPr>
        <p:spPr>
          <a:xfrm>
            <a:off x="77978" y="3187001"/>
            <a:ext cx="2487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Regularly apply security patches and updates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D4EC8-959B-9B46-0130-E38EDCE583D1}"/>
              </a:ext>
            </a:extLst>
          </p:cNvPr>
          <p:cNvSpPr txBox="1"/>
          <p:nvPr/>
        </p:nvSpPr>
        <p:spPr>
          <a:xfrm>
            <a:off x="8016066" y="4457986"/>
            <a:ext cx="2697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Have a disaster recovery plan</a:t>
            </a:r>
          </a:p>
        </p:txBody>
      </p:sp>
      <p:pic>
        <p:nvPicPr>
          <p:cNvPr id="5144" name="Picture 24" descr="Database, backup Icon in Iconoir Vol.1">
            <a:extLst>
              <a:ext uri="{FF2B5EF4-FFF2-40B4-BE49-F238E27FC236}">
                <a16:creationId xmlns:a16="http://schemas.microsoft.com/office/drawing/2014/main" id="{CAE5F3D6-09DC-E10A-7067-46E9D807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40" y="5230410"/>
            <a:ext cx="916756" cy="9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97B297-FD17-3E94-2AF6-680B08E7BCE5}"/>
              </a:ext>
            </a:extLst>
          </p:cNvPr>
          <p:cNvSpPr txBox="1"/>
          <p:nvPr/>
        </p:nvSpPr>
        <p:spPr>
          <a:xfrm>
            <a:off x="6288254" y="4830746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Backup</a:t>
            </a:r>
          </a:p>
        </p:txBody>
      </p:sp>
      <p:pic>
        <p:nvPicPr>
          <p:cNvPr id="5148" name="Picture 28" descr="Review: OWC Thunderbay 4 Mini SSD RAID - postPerspective">
            <a:extLst>
              <a:ext uri="{FF2B5EF4-FFF2-40B4-BE49-F238E27FC236}">
                <a16:creationId xmlns:a16="http://schemas.microsoft.com/office/drawing/2014/main" id="{C80A8FA7-213D-3777-7AE8-5A5F8F0A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0" y="5312968"/>
            <a:ext cx="1328838" cy="10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09FA43-888C-520F-21F5-22438333CC1A}"/>
              </a:ext>
            </a:extLst>
          </p:cNvPr>
          <p:cNvSpPr txBox="1"/>
          <p:nvPr/>
        </p:nvSpPr>
        <p:spPr>
          <a:xfrm>
            <a:off x="2045990" y="4940089"/>
            <a:ext cx="221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Redundancy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DFE45-165C-9721-E953-819F02DF6D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91591" y="381940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A03C-2A06-55D6-D506-5F5616B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responsible?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A0EB-CDFD-6345-74C1-6D9F90FA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966750"/>
          </a:xfrm>
        </p:spPr>
        <p:txBody>
          <a:bodyPr/>
          <a:lstStyle/>
          <a:p>
            <a:r>
              <a:rPr lang="en-GB" dirty="0"/>
              <a:t>Every organisation and individual handling the data</a:t>
            </a:r>
          </a:p>
        </p:txBody>
      </p:sp>
      <p:pic>
        <p:nvPicPr>
          <p:cNvPr id="3074" name="Picture 2" descr="Server Cartoon Isolated Network Data Center Computer Stock Illustration -  Download Image Now - iStock">
            <a:extLst>
              <a:ext uri="{FF2B5EF4-FFF2-40B4-BE49-F238E27FC236}">
                <a16:creationId xmlns:a16="http://schemas.microsoft.com/office/drawing/2014/main" id="{FCE46F39-BC02-9FDF-BA58-22843A31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016" y="1673348"/>
            <a:ext cx="2648081" cy="26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EE2F2-8CBE-C116-E5A9-A9C2DED858F0}"/>
              </a:ext>
            </a:extLst>
          </p:cNvPr>
          <p:cNvSpPr txBox="1"/>
          <p:nvPr/>
        </p:nvSpPr>
        <p:spPr>
          <a:xfrm>
            <a:off x="9106163" y="395209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Centre</a:t>
            </a:r>
          </a:p>
        </p:txBody>
      </p:sp>
      <p:pic>
        <p:nvPicPr>
          <p:cNvPr id="3076" name="Picture 4" descr="5,718 Woman Developer Illustrations &amp; Clip Art - iStock">
            <a:extLst>
              <a:ext uri="{FF2B5EF4-FFF2-40B4-BE49-F238E27FC236}">
                <a16:creationId xmlns:a16="http://schemas.microsoft.com/office/drawing/2014/main" id="{F3AF5587-784E-00FA-D251-B32D641E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75" y="2002319"/>
            <a:ext cx="1660489" cy="20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7FACA-D4AD-5D59-419F-8975409D7B30}"/>
              </a:ext>
            </a:extLst>
          </p:cNvPr>
          <p:cNvSpPr txBox="1"/>
          <p:nvPr/>
        </p:nvSpPr>
        <p:spPr>
          <a:xfrm>
            <a:off x="1951870" y="400777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Developer</a:t>
            </a:r>
          </a:p>
        </p:txBody>
      </p:sp>
      <p:pic>
        <p:nvPicPr>
          <p:cNvPr id="3078" name="Picture 6" descr="Cloud Computing Png">
            <a:extLst>
              <a:ext uri="{FF2B5EF4-FFF2-40B4-BE49-F238E27FC236}">
                <a16:creationId xmlns:a16="http://schemas.microsoft.com/office/drawing/2014/main" id="{ECC8FA6A-C310-0206-09BD-3069E9C6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81" y="2085975"/>
            <a:ext cx="2139578" cy="12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D36A6-FDB3-AAEB-382E-13C8B28EF172}"/>
              </a:ext>
            </a:extLst>
          </p:cNvPr>
          <p:cNvSpPr txBox="1"/>
          <p:nvPr/>
        </p:nvSpPr>
        <p:spPr>
          <a:xfrm>
            <a:off x="5109821" y="348827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</a:t>
            </a:r>
            <a:r>
              <a:rPr lang="en-GB" dirty="0" err="1"/>
              <a:t>Hoster</a:t>
            </a:r>
            <a:endParaRPr lang="en-GB" dirty="0"/>
          </a:p>
        </p:txBody>
      </p:sp>
      <p:pic>
        <p:nvPicPr>
          <p:cNvPr id="3080" name="Picture 8" descr="lg-icon-it-infrastructure-db-admin - Venturetech Solutions">
            <a:extLst>
              <a:ext uri="{FF2B5EF4-FFF2-40B4-BE49-F238E27FC236}">
                <a16:creationId xmlns:a16="http://schemas.microsoft.com/office/drawing/2014/main" id="{78CCDABF-1A20-FAD2-57C0-42B94081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83" y="4444781"/>
            <a:ext cx="1104031" cy="12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9AE81-E813-32AB-836A-752196141DDB}"/>
              </a:ext>
            </a:extLst>
          </p:cNvPr>
          <p:cNvSpPr txBox="1"/>
          <p:nvPr/>
        </p:nvSpPr>
        <p:spPr>
          <a:xfrm>
            <a:off x="4197775" y="581307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Database Administrator</a:t>
            </a:r>
          </a:p>
        </p:txBody>
      </p:sp>
      <p:pic>
        <p:nvPicPr>
          <p:cNvPr id="3082" name="Picture 10" descr="Create meme &quot;the group administrator, programmer illustration, system  administrator&quot; - Pictures - Meme-arsenal.com">
            <a:extLst>
              <a:ext uri="{FF2B5EF4-FFF2-40B4-BE49-F238E27FC236}">
                <a16:creationId xmlns:a16="http://schemas.microsoft.com/office/drawing/2014/main" id="{FF194032-6144-0904-5371-D37B3F8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76" y="4723820"/>
            <a:ext cx="1623412" cy="1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4F1B4-B66D-7274-37C3-2BD1175ADE1F}"/>
              </a:ext>
            </a:extLst>
          </p:cNvPr>
          <p:cNvSpPr txBox="1"/>
          <p:nvPr/>
        </p:nvSpPr>
        <p:spPr>
          <a:xfrm>
            <a:off x="7383460" y="6006362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Administrator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FA11B-7753-63A3-C368-7DBC87249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579" y="4321429"/>
            <a:ext cx="895475" cy="1714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70CD5-2582-89D4-0DA2-BE8407F2C641}"/>
              </a:ext>
            </a:extLst>
          </p:cNvPr>
          <p:cNvSpPr txBox="1"/>
          <p:nvPr/>
        </p:nvSpPr>
        <p:spPr>
          <a:xfrm>
            <a:off x="281437" y="601413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Organisational Security Team</a:t>
            </a:r>
          </a:p>
        </p:txBody>
      </p:sp>
    </p:spTree>
    <p:extLst>
      <p:ext uri="{BB962C8B-B14F-4D97-AF65-F5344CB8AC3E}">
        <p14:creationId xmlns:p14="http://schemas.microsoft.com/office/powerpoint/2010/main" val="312507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262-3355-CE3A-3C98-916B00D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4A9A-C244-EFD2-ED6B-61E6C87D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role responsible for</a:t>
            </a:r>
          </a:p>
          <a:p>
            <a:pPr lvl="1"/>
            <a:r>
              <a:rPr lang="en-GB" dirty="0"/>
              <a:t>Security of data</a:t>
            </a:r>
          </a:p>
          <a:p>
            <a:pPr lvl="1"/>
            <a:r>
              <a:rPr lang="en-GB" dirty="0"/>
              <a:t>Integrity of data</a:t>
            </a:r>
          </a:p>
          <a:p>
            <a:pPr lvl="1"/>
            <a:r>
              <a:rPr lang="en-GB" dirty="0"/>
              <a:t>Design and development</a:t>
            </a:r>
          </a:p>
          <a:p>
            <a:pPr lvl="1"/>
            <a:r>
              <a:rPr lang="en-GB" dirty="0"/>
              <a:t>Maintenance procedures</a:t>
            </a:r>
          </a:p>
          <a:p>
            <a:pPr lvl="1"/>
            <a:r>
              <a:rPr lang="en-GB" dirty="0"/>
              <a:t>Access control</a:t>
            </a:r>
          </a:p>
          <a:p>
            <a:pPr lvl="1"/>
            <a:r>
              <a:rPr lang="en-GB" dirty="0"/>
              <a:t>Backup and recovery</a:t>
            </a:r>
          </a:p>
          <a:p>
            <a:pPr lvl="1"/>
            <a:r>
              <a:rPr lang="en-GB" dirty="0"/>
              <a:t>Disaster recover planning / implementing</a:t>
            </a:r>
          </a:p>
          <a:p>
            <a:pPr lvl="1"/>
            <a:r>
              <a:rPr lang="en-GB" dirty="0"/>
              <a:t>Patching and updating</a:t>
            </a:r>
          </a:p>
          <a:p>
            <a:pPr lvl="1"/>
            <a:r>
              <a:rPr lang="en-GB" dirty="0"/>
              <a:t>Performance tuning</a:t>
            </a:r>
          </a:p>
          <a:p>
            <a:pPr lvl="1"/>
            <a:r>
              <a:rPr lang="en-GB" dirty="0"/>
              <a:t>Deployment</a:t>
            </a:r>
          </a:p>
          <a:p>
            <a:pPr lvl="1"/>
            <a:r>
              <a:rPr lang="en-GB" dirty="0"/>
              <a:t>Hardware/software evaluation and installation</a:t>
            </a:r>
          </a:p>
        </p:txBody>
      </p:sp>
    </p:spTree>
    <p:extLst>
      <p:ext uri="{BB962C8B-B14F-4D97-AF65-F5344CB8AC3E}">
        <p14:creationId xmlns:p14="http://schemas.microsoft.com/office/powerpoint/2010/main" val="124049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0D58-9CBE-D0E6-C648-DB7E5877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Legislation – GDPR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49C-DC05-BD61-B9EE-772C792B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Legal basis for processing 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sz="1800" dirty="0"/>
              <a:t>Organisation must have user’s unambiguous and explicit consent.</a:t>
            </a:r>
          </a:p>
          <a:p>
            <a:r>
              <a:rPr lang="en-GB" b="1" dirty="0"/>
              <a:t>The right to be forgotten</a:t>
            </a:r>
          </a:p>
          <a:p>
            <a:pPr marL="457200" lvl="1" indent="0">
              <a:buNone/>
            </a:pPr>
            <a:r>
              <a:rPr lang="en-GB" sz="1800" dirty="0"/>
              <a:t>Organisation must delete date on user’s request.</a:t>
            </a:r>
            <a:endParaRPr lang="en-GB" dirty="0"/>
          </a:p>
          <a:p>
            <a:r>
              <a:rPr lang="en-GB" b="1" dirty="0"/>
              <a:t>The right to access</a:t>
            </a:r>
          </a:p>
          <a:p>
            <a:pPr marL="457200" lvl="1" indent="0">
              <a:buNone/>
            </a:pPr>
            <a:r>
              <a:rPr lang="en-GB" sz="1800" dirty="0"/>
              <a:t>Organization must supply users with a copy of all the data you have collected from them on request.</a:t>
            </a:r>
          </a:p>
          <a:p>
            <a:r>
              <a:rPr lang="en-GB" b="1" dirty="0"/>
              <a:t>The right to rectification </a:t>
            </a:r>
          </a:p>
          <a:p>
            <a:pPr marL="457200" lvl="1" indent="0">
              <a:buNone/>
            </a:pPr>
            <a:r>
              <a:rPr lang="en-GB" sz="1800" dirty="0"/>
              <a:t>Organization must correct any data that a user feels are inaccurate or complete data that a user feels is incomplete.</a:t>
            </a:r>
          </a:p>
          <a:p>
            <a:r>
              <a:rPr lang="en-GB" b="1" dirty="0"/>
              <a:t>The right to data portability </a:t>
            </a:r>
          </a:p>
          <a:p>
            <a:pPr marL="457200" lvl="1" indent="0">
              <a:buNone/>
            </a:pPr>
            <a:r>
              <a:rPr lang="en-GB" sz="1800" dirty="0"/>
              <a:t>Organization must transfer the data you have from a user to another organization or the user, under certain circumstances.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B8C6E-E4EC-92D0-665F-713731FFE034}"/>
              </a:ext>
            </a:extLst>
          </p:cNvPr>
          <p:cNvSpPr txBox="1"/>
          <p:nvPr/>
        </p:nvSpPr>
        <p:spPr>
          <a:xfrm>
            <a:off x="7718796" y="6228058"/>
            <a:ext cx="4204663" cy="366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000FF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hlinkClick r:id="rId2"/>
              </a:rPr>
              <a:t>https://gdpr.eu/what-does-it-stand-for/</a:t>
            </a: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8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F4C-D80B-44B4-2F6B-15E8FF6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Legislation – HIPAA (US)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914C-6A57-402C-04F7-B865E5FE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Protects sensitive health data (</a:t>
            </a:r>
            <a:r>
              <a:rPr lang="en-GB" b="1" dirty="0"/>
              <a:t>PHI</a:t>
            </a:r>
            <a:r>
              <a:rPr lang="en-GB" dirty="0"/>
              <a:t>)</a:t>
            </a:r>
          </a:p>
          <a:p>
            <a:r>
              <a:rPr lang="en-GB" b="1" dirty="0"/>
              <a:t>General rules </a:t>
            </a:r>
            <a:r>
              <a:rPr lang="en-GB" dirty="0"/>
              <a:t>– organisations must</a:t>
            </a:r>
          </a:p>
          <a:p>
            <a:pPr lvl="1"/>
            <a:r>
              <a:rPr lang="en-GB" dirty="0"/>
              <a:t>Ensure the confidentiality, integrity, and availability of all e-PHI they create, receive, maintain or transmit;</a:t>
            </a:r>
          </a:p>
          <a:p>
            <a:pPr lvl="1"/>
            <a:r>
              <a:rPr lang="en-GB" dirty="0"/>
              <a:t>Identify and protect against reasonably anticipated threats to the security or integrity of the information;</a:t>
            </a:r>
          </a:p>
          <a:p>
            <a:pPr lvl="1"/>
            <a:r>
              <a:rPr lang="en-GB" dirty="0"/>
              <a:t>Protect against reasonably anticipated, impermissible uses or disclosures; and</a:t>
            </a:r>
          </a:p>
          <a:p>
            <a:pPr lvl="1"/>
            <a:r>
              <a:rPr lang="en-GB" dirty="0"/>
              <a:t>Ensure compliance by their workforce.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8F2F-4704-CEE9-D460-87FF4A046F54}"/>
              </a:ext>
            </a:extLst>
          </p:cNvPr>
          <p:cNvSpPr txBox="1"/>
          <p:nvPr/>
        </p:nvSpPr>
        <p:spPr>
          <a:xfrm>
            <a:off x="3739581" y="6228058"/>
            <a:ext cx="8303697" cy="366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000FF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hlinkClick r:id="rId2"/>
              </a:rPr>
              <a:t>https://www.hhs.gov/hipaa/for-professionals/security/laws-regulations/index.html</a:t>
            </a: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30216A70-13B7-3247-6EB0-B8E7FAD12397}"/>
              </a:ext>
            </a:extLst>
          </p:cNvPr>
          <p:cNvSpPr/>
          <p:nvPr/>
        </p:nvSpPr>
        <p:spPr>
          <a:xfrm>
            <a:off x="6900238" y="5288108"/>
            <a:ext cx="1760870" cy="12364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Lecturer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4C8AE6-F005-2A12-B9C1-230D65FBABBC}"/>
              </a:ext>
            </a:extLst>
          </p:cNvPr>
          <p:cNvSpPr/>
          <p:nvPr/>
        </p:nvSpPr>
        <p:spPr>
          <a:xfrm>
            <a:off x="4974479" y="5228106"/>
            <a:ext cx="1760871" cy="1415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Student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506931-B0B4-2598-9EB4-F1ADEA5C7F0A}"/>
              </a:ext>
            </a:extLst>
          </p:cNvPr>
          <p:cNvSpPr/>
          <p:nvPr/>
        </p:nvSpPr>
        <p:spPr>
          <a:xfrm>
            <a:off x="3168350" y="5257630"/>
            <a:ext cx="1482868" cy="10923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3D19F-19B0-EE15-2157-F0B23C37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 Control </a:t>
            </a:r>
            <a:br>
              <a:rPr lang="en-GB" dirty="0"/>
            </a:br>
            <a:r>
              <a:rPr lang="en-GB" sz="2700" dirty="0">
                <a:solidFill>
                  <a:schemeClr val="bg1">
                    <a:lumMod val="50000"/>
                  </a:schemeClr>
                </a:solidFill>
              </a:rPr>
              <a:t>Identity and Access Management (IAM)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A122-E59A-FC8C-1609-A74C5DD8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03"/>
            <a:ext cx="10515600" cy="4598827"/>
          </a:xfrm>
        </p:spPr>
        <p:txBody>
          <a:bodyPr/>
          <a:lstStyle/>
          <a:p>
            <a:r>
              <a:rPr lang="en-GB" dirty="0"/>
              <a:t>Authentication</a:t>
            </a:r>
          </a:p>
          <a:p>
            <a:pPr lvl="1"/>
            <a:r>
              <a:rPr lang="en-GB" dirty="0"/>
              <a:t>Verify the identity of a user</a:t>
            </a:r>
          </a:p>
          <a:p>
            <a:pPr lvl="1"/>
            <a:r>
              <a:rPr lang="en-GB" dirty="0"/>
              <a:t>Are they who they say they are?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Authorisation</a:t>
            </a:r>
          </a:p>
          <a:p>
            <a:pPr lvl="1"/>
            <a:r>
              <a:rPr lang="en-GB" dirty="0"/>
              <a:t>Verify someone has permissions to access something</a:t>
            </a:r>
          </a:p>
          <a:p>
            <a:pPr lvl="1"/>
            <a:r>
              <a:rPr lang="en-GB" dirty="0"/>
              <a:t>Should they be allowed to do X?</a:t>
            </a:r>
          </a:p>
          <a:p>
            <a:pPr lvl="1"/>
            <a:r>
              <a:rPr lang="en-GB" dirty="0"/>
              <a:t>Often implemented through roles (role-based access)</a:t>
            </a:r>
          </a:p>
          <a:p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271A1-F288-D7DF-D991-487E9440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19" y="2402141"/>
            <a:ext cx="2067213" cy="69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38253-9BCE-4B4B-11F4-EDC3260E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832" y="1458642"/>
            <a:ext cx="549073" cy="549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E7E1E-31E1-A43C-758C-B6F9C3111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84" y="1514891"/>
            <a:ext cx="1149920" cy="631054"/>
          </a:xfrm>
          <a:prstGeom prst="rect">
            <a:avLst/>
          </a:prstGeom>
        </p:spPr>
      </p:pic>
      <p:pic>
        <p:nvPicPr>
          <p:cNvPr id="7" name="Picture 2" descr="Authorization Icons - Free SVG &amp; PNG Authorization Images - Noun Project">
            <a:extLst>
              <a:ext uri="{FF2B5EF4-FFF2-40B4-BE49-F238E27FC236}">
                <a16:creationId xmlns:a16="http://schemas.microsoft.com/office/drawing/2014/main" id="{DD13DBDF-7DB4-CF11-DC36-F5AFEA7B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104" y="4287707"/>
            <a:ext cx="866315" cy="8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2FA Line Icon in Black. Two Factor Authentication Icon. Security. Vector on  Isolated White Background Stock Vector - Illustration of access,  protection: 198259783">
            <a:extLst>
              <a:ext uri="{FF2B5EF4-FFF2-40B4-BE49-F238E27FC236}">
                <a16:creationId xmlns:a16="http://schemas.microsoft.com/office/drawing/2014/main" id="{E5A626B5-31CB-900F-5859-40EBE9F7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68" y="2719426"/>
            <a:ext cx="1150359" cy="11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n code - Free security icons">
            <a:extLst>
              <a:ext uri="{FF2B5EF4-FFF2-40B4-BE49-F238E27FC236}">
                <a16:creationId xmlns:a16="http://schemas.microsoft.com/office/drawing/2014/main" id="{A69EE252-89D7-1B11-8A49-FC497351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060" y="1497135"/>
            <a:ext cx="1150359" cy="11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ndividual, man, people, person Icon in People">
            <a:extLst>
              <a:ext uri="{FF2B5EF4-FFF2-40B4-BE49-F238E27FC236}">
                <a16:creationId xmlns:a16="http://schemas.microsoft.com/office/drawing/2014/main" id="{11739754-2ECC-0C4F-1445-519281E6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11" y="5321217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dividual, man, people, person Icon in People">
            <a:extLst>
              <a:ext uri="{FF2B5EF4-FFF2-40B4-BE49-F238E27FC236}">
                <a16:creationId xmlns:a16="http://schemas.microsoft.com/office/drawing/2014/main" id="{3487A829-B7A3-4991-026E-71E712D2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04" y="5473617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ndividual, man, people, person Icon in People">
            <a:extLst>
              <a:ext uri="{FF2B5EF4-FFF2-40B4-BE49-F238E27FC236}">
                <a16:creationId xmlns:a16="http://schemas.microsoft.com/office/drawing/2014/main" id="{300FDCF6-319F-188D-CF4E-F9CDDE26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63" y="5268017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ndividual, man, people, person Icon in People">
            <a:extLst>
              <a:ext uri="{FF2B5EF4-FFF2-40B4-BE49-F238E27FC236}">
                <a16:creationId xmlns:a16="http://schemas.microsoft.com/office/drawing/2014/main" id="{F4887E18-8A53-C672-1713-2AD9C879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18" y="5470340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ndividual, man, people, person Icon in People">
            <a:extLst>
              <a:ext uri="{FF2B5EF4-FFF2-40B4-BE49-F238E27FC236}">
                <a16:creationId xmlns:a16="http://schemas.microsoft.com/office/drawing/2014/main" id="{E62BB87F-415B-2C88-75AD-3467DB06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17" y="5688024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ndividual, man, people, person Icon in People">
            <a:extLst>
              <a:ext uri="{FF2B5EF4-FFF2-40B4-BE49-F238E27FC236}">
                <a16:creationId xmlns:a16="http://schemas.microsoft.com/office/drawing/2014/main" id="{2D565A3B-62A9-6545-72E6-1F0B0828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80" y="5619301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ndividual, man, people, person Icon in People">
            <a:extLst>
              <a:ext uri="{FF2B5EF4-FFF2-40B4-BE49-F238E27FC236}">
                <a16:creationId xmlns:a16="http://schemas.microsoft.com/office/drawing/2014/main" id="{F51F4A3B-7782-3600-F9B4-C902F3BA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05" y="5456796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ndividual, man, people, person Icon in People">
            <a:extLst>
              <a:ext uri="{FF2B5EF4-FFF2-40B4-BE49-F238E27FC236}">
                <a16:creationId xmlns:a16="http://schemas.microsoft.com/office/drawing/2014/main" id="{080CF88E-09DC-FB95-4EEF-969525894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7" y="5579865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ndividual, man, people, person Icon in People">
            <a:extLst>
              <a:ext uri="{FF2B5EF4-FFF2-40B4-BE49-F238E27FC236}">
                <a16:creationId xmlns:a16="http://schemas.microsoft.com/office/drawing/2014/main" id="{B6D9020F-442E-E746-2F6F-26A4D455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66" y="5407755"/>
            <a:ext cx="462455" cy="4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3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BE1C7-AF42-BC9C-7596-E6EE2CCC1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613BBD-CEA0-4498-6913-BE3B9554D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40337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782F8-1F6C-8BA9-7EF2-1668153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Securing Data in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741C3-3BEB-BDDA-4C75-1A4CD8A73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F328-8380-45FB-2208-7954C5F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aspects to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C5AC-16DC-E14B-2BDF-609E42A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 storage</a:t>
            </a:r>
          </a:p>
          <a:p>
            <a:r>
              <a:rPr lang="en-GB" dirty="0"/>
              <a:t>Data in transit</a:t>
            </a:r>
          </a:p>
          <a:p>
            <a:r>
              <a:rPr lang="en-GB" dirty="0"/>
              <a:t>Today we will look at data in storage</a:t>
            </a:r>
          </a:p>
        </p:txBody>
      </p:sp>
    </p:spTree>
    <p:extLst>
      <p:ext uri="{BB962C8B-B14F-4D97-AF65-F5344CB8AC3E}">
        <p14:creationId xmlns:p14="http://schemas.microsoft.com/office/powerpoint/2010/main" val="145978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A637-0145-D7F6-0AA1-1388B99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D42A-2CAB-9943-FAAB-461C0E22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threats to data?</a:t>
            </a:r>
          </a:p>
          <a:p>
            <a:pPr lvl="1"/>
            <a:r>
              <a:rPr lang="en-GB" dirty="0"/>
              <a:t>Hackers</a:t>
            </a:r>
          </a:p>
          <a:p>
            <a:pPr lvl="1"/>
            <a:r>
              <a:rPr lang="en-GB" dirty="0"/>
              <a:t>Disgruntled employees</a:t>
            </a:r>
          </a:p>
          <a:p>
            <a:pPr lvl="1"/>
            <a:r>
              <a:rPr lang="en-GB" dirty="0"/>
              <a:t>Careless employees</a:t>
            </a:r>
          </a:p>
          <a:p>
            <a:pPr lvl="1"/>
            <a:r>
              <a:rPr lang="en-GB" dirty="0"/>
              <a:t>Industrial espionage</a:t>
            </a:r>
          </a:p>
          <a:p>
            <a:pPr lvl="1"/>
            <a:r>
              <a:rPr lang="en-GB" dirty="0"/>
              <a:t>Terrorism</a:t>
            </a:r>
          </a:p>
          <a:p>
            <a:pPr lvl="1"/>
            <a:r>
              <a:rPr lang="en-GB" dirty="0"/>
              <a:t>Natural disasters</a:t>
            </a:r>
          </a:p>
          <a:p>
            <a:pPr lvl="1"/>
            <a:r>
              <a:rPr lang="en-GB" dirty="0"/>
              <a:t>Hardware failure</a:t>
            </a:r>
          </a:p>
          <a:p>
            <a:pPr lvl="1"/>
            <a:r>
              <a:rPr lang="en-GB" dirty="0"/>
              <a:t>Power failure</a:t>
            </a:r>
          </a:p>
          <a:p>
            <a:pPr lvl="1"/>
            <a:r>
              <a:rPr lang="en-GB" dirty="0"/>
              <a:t>Data leakage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26A7-04A5-605B-713D-34A7E50A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2" y="1609073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9620-BAD4-DE49-41D3-6AF95E48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2ABA-0FD4-D833-092C-2F3066AE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threats will map to these risks:</a:t>
            </a:r>
          </a:p>
          <a:p>
            <a:pPr lvl="1"/>
            <a:r>
              <a:rPr lang="en-GB" dirty="0"/>
              <a:t>Data getting lost</a:t>
            </a:r>
          </a:p>
          <a:p>
            <a:pPr lvl="1"/>
            <a:r>
              <a:rPr lang="en-GB" dirty="0"/>
              <a:t>Data getting corrupt</a:t>
            </a:r>
          </a:p>
          <a:p>
            <a:pPr lvl="1"/>
            <a:r>
              <a:rPr lang="en-GB" dirty="0"/>
              <a:t>Data getting into the wrong hands</a:t>
            </a:r>
          </a:p>
        </p:txBody>
      </p:sp>
    </p:spTree>
    <p:extLst>
      <p:ext uri="{BB962C8B-B14F-4D97-AF65-F5344CB8AC3E}">
        <p14:creationId xmlns:p14="http://schemas.microsoft.com/office/powerpoint/2010/main" val="39977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F21-5BBE-8949-AB3C-FB88D07F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protect against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EA2D-F4C2-986A-FDB3-767E9108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23288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General approach</a:t>
            </a:r>
          </a:p>
          <a:p>
            <a:pPr lvl="1"/>
            <a:r>
              <a:rPr lang="en-GB" dirty="0"/>
              <a:t>Know everywhere data is stored</a:t>
            </a:r>
          </a:p>
          <a:p>
            <a:pPr lvl="1"/>
            <a:r>
              <a:rPr lang="en-GB" dirty="0"/>
              <a:t>Identify points of weakness or potential failure (security risks)</a:t>
            </a:r>
          </a:p>
          <a:p>
            <a:pPr lvl="1"/>
            <a:r>
              <a:rPr lang="en-GB" dirty="0"/>
              <a:t>Implement mechanisms to limit each security risk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Best to implement </a:t>
            </a:r>
            <a:r>
              <a:rPr lang="en-GB" b="1" dirty="0"/>
              <a:t>multiple lines of defence</a:t>
            </a:r>
          </a:p>
        </p:txBody>
      </p:sp>
      <p:pic>
        <p:nvPicPr>
          <p:cNvPr id="2052" name="Picture 4" descr="Yellow Gold Coin Golden Gold Coins Green Paper Money Cartoon Illustration,  Money Clipart, Hand Drawn Financial Illustration, Financial Wealth PNG and  Vector wit… | ภาพประกอบการ์ตูน, ศิลปะลายมือ, เหรียญทอง">
            <a:extLst>
              <a:ext uri="{FF2B5EF4-FFF2-40B4-BE49-F238E27FC236}">
                <a16:creationId xmlns:a16="http://schemas.microsoft.com/office/drawing/2014/main" id="{2AF499E9-F3A0-77AD-BA20-A1BDF1DE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13" y="4362525"/>
            <a:ext cx="1808480" cy="138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ubbsafes Senator Grade 1 Safe 45K">
            <a:extLst>
              <a:ext uri="{FF2B5EF4-FFF2-40B4-BE49-F238E27FC236}">
                <a16:creationId xmlns:a16="http://schemas.microsoft.com/office/drawing/2014/main" id="{ADA479E4-1592-A42D-D89D-1FB1E5F3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51" y="4099032"/>
            <a:ext cx="2017757" cy="20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ING &amp; MCGAW Le Soleil Rouge by Joan Miro Framed Print | HEAL'S (UK)">
            <a:extLst>
              <a:ext uri="{FF2B5EF4-FFF2-40B4-BE49-F238E27FC236}">
                <a16:creationId xmlns:a16="http://schemas.microsoft.com/office/drawing/2014/main" id="{C00FA9DF-EF65-3829-AC55-270397EF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47" y="3775815"/>
            <a:ext cx="2555211" cy="25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rtoon door Images | Free Vectors, Stock Photos &amp; PSD">
            <a:extLst>
              <a:ext uri="{FF2B5EF4-FFF2-40B4-BE49-F238E27FC236}">
                <a16:creationId xmlns:a16="http://schemas.microsoft.com/office/drawing/2014/main" id="{428B85C8-1575-373E-8B01-087E375D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08" y="3576779"/>
            <a:ext cx="2916095" cy="29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F3FA0-9718-9454-E1E8-D30615E4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709" y="3761687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53E9-0986-1937-2B47-67DC69A6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 where data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B81D-DC61-CEC3-61D4-B2391757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1502777"/>
          </a:xfrm>
        </p:spPr>
        <p:txBody>
          <a:bodyPr/>
          <a:lstStyle/>
          <a:p>
            <a:r>
              <a:rPr lang="en-GB" dirty="0"/>
              <a:t>Might be harder than you think!</a:t>
            </a:r>
          </a:p>
          <a:p>
            <a:r>
              <a:rPr lang="en-GB" dirty="0"/>
              <a:t>Many systems are highly distributed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9C14FA-8A79-E1B3-9641-5F4882E7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26" y="3826934"/>
            <a:ext cx="4245674" cy="2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30A7123-1BEE-C2A3-79C0-ED00F3B55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3" y="2580640"/>
            <a:ext cx="970280" cy="9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0CB38-8751-CE86-DD43-1AD70B89705D}"/>
              </a:ext>
            </a:extLst>
          </p:cNvPr>
          <p:cNvSpPr txBox="1"/>
          <p:nvPr/>
        </p:nvSpPr>
        <p:spPr>
          <a:xfrm>
            <a:off x="4543213" y="364226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Database Servers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1CB2887-0D00-E6CF-7A11-CDA2A2E9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53" y="2580640"/>
            <a:ext cx="970280" cy="9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C52E14-2F41-D7FD-EC33-6EFBAE65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93" y="2580640"/>
            <a:ext cx="970280" cy="9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3F3A7-D192-7567-85BE-4784FE65CC18}"/>
              </a:ext>
            </a:extLst>
          </p:cNvPr>
          <p:cNvSpPr txBox="1"/>
          <p:nvPr/>
        </p:nvSpPr>
        <p:spPr>
          <a:xfrm>
            <a:off x="2212763" y="3980585"/>
            <a:ext cx="162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Servers</a:t>
            </a:r>
          </a:p>
        </p:txBody>
      </p:sp>
      <p:pic>
        <p:nvPicPr>
          <p:cNvPr id="4104" name="Picture 8" descr="Web server vector icon | Free SVG">
            <a:extLst>
              <a:ext uri="{FF2B5EF4-FFF2-40B4-BE49-F238E27FC236}">
                <a16:creationId xmlns:a16="http://schemas.microsoft.com/office/drawing/2014/main" id="{05B7FB07-8067-6910-9151-6C9A8FA9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63" y="2830614"/>
            <a:ext cx="955887" cy="9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eb server vector icon | Free SVG">
            <a:extLst>
              <a:ext uri="{FF2B5EF4-FFF2-40B4-BE49-F238E27FC236}">
                <a16:creationId xmlns:a16="http://schemas.microsoft.com/office/drawing/2014/main" id="{40E8BFC4-F23E-6723-CC9E-572C3009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54" y="2876035"/>
            <a:ext cx="955887" cy="9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eb server vector icon | Free SVG">
            <a:extLst>
              <a:ext uri="{FF2B5EF4-FFF2-40B4-BE49-F238E27FC236}">
                <a16:creationId xmlns:a16="http://schemas.microsoft.com/office/drawing/2014/main" id="{6D931B62-AC68-D54B-78DF-9C51E61E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45" y="2939757"/>
            <a:ext cx="955887" cy="9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ree Laptop SVG, PNG Icon, Symbol. Download Image.">
            <a:extLst>
              <a:ext uri="{FF2B5EF4-FFF2-40B4-BE49-F238E27FC236}">
                <a16:creationId xmlns:a16="http://schemas.microsoft.com/office/drawing/2014/main" id="{CC1242E6-9A0A-A55D-F82F-A39C62F2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41" y="4770862"/>
            <a:ext cx="1383453" cy="13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20CA8A-75B6-2851-1A73-46C16A974475}"/>
              </a:ext>
            </a:extLst>
          </p:cNvPr>
          <p:cNvSpPr txBox="1"/>
          <p:nvPr/>
        </p:nvSpPr>
        <p:spPr>
          <a:xfrm>
            <a:off x="3732741" y="5971003"/>
            <a:ext cx="162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 machines</a:t>
            </a:r>
          </a:p>
        </p:txBody>
      </p:sp>
      <p:pic>
        <p:nvPicPr>
          <p:cNvPr id="12" name="Picture 12" descr="Free Laptop SVG, PNG Icon, Symbol. Download Image.">
            <a:extLst>
              <a:ext uri="{FF2B5EF4-FFF2-40B4-BE49-F238E27FC236}">
                <a16:creationId xmlns:a16="http://schemas.microsoft.com/office/drawing/2014/main" id="{4F57AE38-9506-B7AE-F744-781D99BA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63" y="4771254"/>
            <a:ext cx="1383453" cy="13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Laptop SVG, PNG Icon, Symbol. Download Image.">
            <a:extLst>
              <a:ext uri="{FF2B5EF4-FFF2-40B4-BE49-F238E27FC236}">
                <a16:creationId xmlns:a16="http://schemas.microsoft.com/office/drawing/2014/main" id="{97C3F341-5107-E42B-55A1-04E91A15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58" y="4784928"/>
            <a:ext cx="1383453" cy="13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9144B-16C9-3D24-20CD-7AD9E525E633}"/>
              </a:ext>
            </a:extLst>
          </p:cNvPr>
          <p:cNvSpPr txBox="1"/>
          <p:nvPr/>
        </p:nvSpPr>
        <p:spPr>
          <a:xfrm>
            <a:off x="7546488" y="345929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Globally Distributed Systems</a:t>
            </a:r>
          </a:p>
        </p:txBody>
      </p:sp>
      <p:pic>
        <p:nvPicPr>
          <p:cNvPr id="4110" name="Picture 14" descr="Change USB Icon With NAME : 4 Steps - Instructables">
            <a:extLst>
              <a:ext uri="{FF2B5EF4-FFF2-40B4-BE49-F238E27FC236}">
                <a16:creationId xmlns:a16="http://schemas.microsoft.com/office/drawing/2014/main" id="{FFD85294-E8B1-38F0-1767-713791E5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1" y="4942748"/>
            <a:ext cx="1217966" cy="84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CEED0D-EF09-02EE-E0A2-78ADDB75D55D}"/>
              </a:ext>
            </a:extLst>
          </p:cNvPr>
          <p:cNvSpPr txBox="1"/>
          <p:nvPr/>
        </p:nvSpPr>
        <p:spPr>
          <a:xfrm>
            <a:off x="1103259" y="5831149"/>
            <a:ext cx="162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USB sticks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070CD642-E116-677D-EBC9-4E0F3A31F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220" y="1781825"/>
            <a:ext cx="689619" cy="6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172D61-392B-7387-AB07-2DACD1A1E520}"/>
              </a:ext>
            </a:extLst>
          </p:cNvPr>
          <p:cNvSpPr txBox="1"/>
          <p:nvPr/>
        </p:nvSpPr>
        <p:spPr>
          <a:xfrm>
            <a:off x="9081327" y="2461282"/>
            <a:ext cx="198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Offline storage</a:t>
            </a:r>
          </a:p>
        </p:txBody>
      </p:sp>
    </p:spTree>
    <p:extLst>
      <p:ext uri="{BB962C8B-B14F-4D97-AF65-F5344CB8AC3E}">
        <p14:creationId xmlns:p14="http://schemas.microsoft.com/office/powerpoint/2010/main" val="34146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5727-D83E-AB60-2F67-1C8F7D31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0C68-9C81-85C2-AE04-8D2C11D7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Level of security needs to be appropriate.  Organisations will generally classify their data: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Sensitivity</a:t>
            </a:r>
          </a:p>
          <a:p>
            <a:r>
              <a:rPr lang="en-GB" sz="2400" dirty="0"/>
              <a:t>Public: Data is intended for public use.</a:t>
            </a:r>
          </a:p>
          <a:p>
            <a:r>
              <a:rPr lang="en-GB" sz="2400" dirty="0"/>
              <a:t>Internal: Data is intended for internal company use.</a:t>
            </a:r>
          </a:p>
          <a:p>
            <a:r>
              <a:rPr lang="en-GB" sz="2400" dirty="0"/>
              <a:t>Confidential: Data is intended for specific individuals only.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	(other terms sometimes used: controlled, classified, restricted, etc)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Ownership</a:t>
            </a:r>
          </a:p>
          <a:p>
            <a:r>
              <a:rPr lang="en-GB" sz="2400" dirty="0"/>
              <a:t>Which organisation or individual owns the data?  Or is it publicly owned?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1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EABD-2C68-4E0E-DAEC-A7BC1D67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0F7A-7615-1128-FD70-A632F229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3741481"/>
          </a:xfrm>
        </p:spPr>
        <p:txBody>
          <a:bodyPr/>
          <a:lstStyle/>
          <a:p>
            <a:r>
              <a:rPr lang="en-GB" dirty="0"/>
              <a:t>PII (Personally Identifiable Information)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Date of birth</a:t>
            </a:r>
          </a:p>
          <a:p>
            <a:pPr lvl="1"/>
            <a:r>
              <a:rPr lang="en-GB" dirty="0"/>
              <a:t>Phone no</a:t>
            </a:r>
          </a:p>
          <a:p>
            <a:pPr lvl="1"/>
            <a:r>
              <a:rPr lang="en-GB" dirty="0"/>
              <a:t>Email</a:t>
            </a:r>
          </a:p>
          <a:p>
            <a:pPr lvl="1"/>
            <a:r>
              <a:rPr lang="en-GB" dirty="0"/>
              <a:t>National insurance number</a:t>
            </a:r>
          </a:p>
          <a:p>
            <a:pPr lvl="1"/>
            <a:r>
              <a:rPr lang="en-GB" dirty="0"/>
              <a:t>Bank account details</a:t>
            </a:r>
          </a:p>
          <a:p>
            <a:pPr lvl="1"/>
            <a:r>
              <a:rPr lang="en-GB" dirty="0"/>
              <a:t>Passport no</a:t>
            </a:r>
          </a:p>
          <a:p>
            <a:pPr lvl="1"/>
            <a:r>
              <a:rPr lang="en-GB" dirty="0"/>
              <a:t>etc</a:t>
            </a:r>
          </a:p>
          <a:p>
            <a:pPr lvl="2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5ACF4-8E71-AB5F-BC3F-8264C09F4449}"/>
              </a:ext>
            </a:extLst>
          </p:cNvPr>
          <p:cNvSpPr txBox="1"/>
          <p:nvPr/>
        </p:nvSpPr>
        <p:spPr>
          <a:xfrm>
            <a:off x="6993583" y="4389120"/>
            <a:ext cx="457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type of data needs to be handled with particular care!</a:t>
            </a:r>
          </a:p>
          <a:p>
            <a:endParaRPr lang="en-GB" dirty="0"/>
          </a:p>
          <a:p>
            <a:r>
              <a:rPr lang="en-GB" dirty="0"/>
              <a:t>There are </a:t>
            </a:r>
            <a:r>
              <a:rPr lang="en-GB" b="1" dirty="0"/>
              <a:t>regulatory requirements </a:t>
            </a:r>
            <a:r>
              <a:rPr lang="en-GB" dirty="0"/>
              <a:t>around this.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3C1C-37FE-4355-524E-478AC3F1A43A}"/>
              </a:ext>
            </a:extLst>
          </p:cNvPr>
          <p:cNvSpPr txBox="1"/>
          <p:nvPr/>
        </p:nvSpPr>
        <p:spPr>
          <a:xfrm>
            <a:off x="8153926" y="2119893"/>
            <a:ext cx="3013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Personal financial loss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1F637D9-EAD1-40DF-8DEB-1CEB0EC79C77}" vid="{477FA0D5-6ED6-471F-A28C-2A2C272C3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Goldsmiths Red</Template>
  <TotalTime>1470</TotalTime>
  <Words>624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Montserrat</vt:lpstr>
      <vt:lpstr>Montserrat SemiBold</vt:lpstr>
      <vt:lpstr>Segoe UI Semilight</vt:lpstr>
      <vt:lpstr>Office Theme</vt:lpstr>
      <vt:lpstr>Databases and the Web IS53064A</vt:lpstr>
      <vt:lpstr>Securing Data in Storage</vt:lpstr>
      <vt:lpstr>Two aspects to data security</vt:lpstr>
      <vt:lpstr>Threats</vt:lpstr>
      <vt:lpstr>Risks</vt:lpstr>
      <vt:lpstr>How can we protect against these?</vt:lpstr>
      <vt:lpstr>Know where data is</vt:lpstr>
      <vt:lpstr>Data classification</vt:lpstr>
      <vt:lpstr>Data classification</vt:lpstr>
      <vt:lpstr>How can we protect against risks?</vt:lpstr>
      <vt:lpstr>Who is responsible?</vt:lpstr>
      <vt:lpstr>Database Administrator</vt:lpstr>
      <vt:lpstr>Legislation – GDPR (EU)</vt:lpstr>
      <vt:lpstr>Legislation – HIPAA (US)</vt:lpstr>
      <vt:lpstr>Access Control  Identity and Access Management (IAM)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the Web IS53064A</dc:title>
  <dc:creator>Llewelyn Fernandes</dc:creator>
  <cp:lastModifiedBy>Llewelyn Fernandes</cp:lastModifiedBy>
  <cp:revision>31</cp:revision>
  <dcterms:created xsi:type="dcterms:W3CDTF">2022-10-06T16:56:08Z</dcterms:created>
  <dcterms:modified xsi:type="dcterms:W3CDTF">2022-10-09T16:08:45Z</dcterms:modified>
</cp:coreProperties>
</file>