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3" r:id="rId3"/>
    <p:sldId id="295" r:id="rId4"/>
    <p:sldId id="308" r:id="rId5"/>
    <p:sldId id="294" r:id="rId6"/>
    <p:sldId id="298" r:id="rId7"/>
    <p:sldId id="299" r:id="rId8"/>
    <p:sldId id="307" r:id="rId9"/>
    <p:sldId id="300" r:id="rId10"/>
    <p:sldId id="309" r:id="rId11"/>
    <p:sldId id="304" r:id="rId12"/>
    <p:sldId id="310" r:id="rId13"/>
    <p:sldId id="301" r:id="rId14"/>
    <p:sldId id="305" r:id="rId15"/>
    <p:sldId id="311" r:id="rId16"/>
    <p:sldId id="306" r:id="rId17"/>
    <p:sldId id="297" r:id="rId18"/>
    <p:sldId id="315" r:id="rId19"/>
    <p:sldId id="276" r:id="rId20"/>
    <p:sldId id="316" r:id="rId21"/>
    <p:sldId id="317" r:id="rId22"/>
    <p:sldId id="318" r:id="rId23"/>
    <p:sldId id="319" r:id="rId24"/>
    <p:sldId id="285" r:id="rId25"/>
    <p:sldId id="313" r:id="rId26"/>
    <p:sldId id="314" r:id="rId27"/>
    <p:sldId id="320" r:id="rId28"/>
    <p:sldId id="321" r:id="rId29"/>
    <p:sldId id="31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CE34-B9C4-4FE3-B79B-40FAD8F90899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6C23-835E-4AC7-ABDE-D076E6C72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2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0DA1-EEAD-49B3-977C-968A9B36A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98781-014E-4991-B526-74DE785C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2209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4AAB-0727-4994-B773-A3568FB3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DC933-BBA6-4A7D-ADF9-B286E11A7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6BD4-79FB-40C9-9CA6-B4B4AACA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3E5-CFC7-4D48-8C37-01E5B42F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1DAF7-217C-49E6-BB4E-9DA89116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9EB92-A69A-483D-A03F-38A9FC6A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9AF4A-7FC1-40B2-8701-CCD40447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9584-7A56-4F85-BE38-CA22C31C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51F1-EEEB-47F5-B6EC-4D95933C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37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ub-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2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E002-1A93-4820-8946-F9D84CC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8932-06DE-450D-BCEE-472858691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9BC6-4535-4D85-98A0-51F1124E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89A0-C540-45EA-B88D-754060B8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93E6-F3F9-4023-B6B6-48E66240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0831-EB12-4578-B6C2-51492DD1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BD81E-821B-4062-9D25-D1F77628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FF76A-5702-4359-9401-2B4DCADB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728-57BC-4B14-96D4-A8D0393A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D24-DA11-42CD-A560-0EA2AFC2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1D01-1844-4029-816E-E5D52882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58865-94B3-47FE-9C32-691C83C0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4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A4B26-4BE3-4434-9217-0AE8313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5348-31A1-4696-BBE5-77ACCC64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9973"/>
            <a:ext cx="10515600" cy="540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6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uth0.com/blog/hashing-in-action-understanding-bcry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ainxkcd.com/wiki/index.php/936:_Password_Strengt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785-37BB-3DB7-37B3-04F809E12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Databases and the Web</a:t>
            </a:r>
            <a:br>
              <a:rPr lang="en-GB" sz="7200" dirty="0"/>
            </a:br>
            <a:r>
              <a:rPr lang="en-GB" sz="4400" dirty="0">
                <a:solidFill>
                  <a:srgbClr val="212529"/>
                </a:solidFill>
                <a:effectLst/>
                <a:latin typeface="-apple-system"/>
              </a:rPr>
              <a:t>IS53064A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342D2-A83C-13A8-8253-28A95BF1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2.2</a:t>
            </a:r>
          </a:p>
          <a:p>
            <a:r>
              <a:rPr lang="en-GB" dirty="0"/>
              <a:t>Storing Passwords Securely</a:t>
            </a:r>
          </a:p>
        </p:txBody>
      </p:sp>
    </p:spTree>
    <p:extLst>
      <p:ext uri="{BB962C8B-B14F-4D97-AF65-F5344CB8AC3E}">
        <p14:creationId xmlns:p14="http://schemas.microsoft.com/office/powerpoint/2010/main" val="41295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3861C-9823-3B07-A973-39FEFD20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189" y="5655322"/>
            <a:ext cx="4400079" cy="1006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6AEFE-19A6-F383-E6E9-25D05A75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AB6D-8643-3E45-0AF5-FC509A43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1509084"/>
          </a:xfrm>
        </p:spPr>
        <p:txBody>
          <a:bodyPr>
            <a:normAutofit/>
          </a:bodyPr>
          <a:lstStyle/>
          <a:p>
            <a:r>
              <a:rPr lang="en-GB" sz="2400" dirty="0"/>
              <a:t>Hashes can’t be reversed (one-way function).  So for a hacker, getting access to the database is not so useful: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E8A0F-0A0D-5B08-735D-EC0BF286D079}"/>
              </a:ext>
            </a:extLst>
          </p:cNvPr>
          <p:cNvSpPr txBox="1"/>
          <p:nvPr/>
        </p:nvSpPr>
        <p:spPr>
          <a:xfrm>
            <a:off x="1107834" y="2435885"/>
            <a:ext cx="5578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55cf06453b0aeff060b23918ed136cebbec70d4c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B403272-9EDB-BF2B-BA6E-28C3B33CCC9B}"/>
              </a:ext>
            </a:extLst>
          </p:cNvPr>
          <p:cNvSpPr/>
          <p:nvPr/>
        </p:nvSpPr>
        <p:spPr>
          <a:xfrm>
            <a:off x="6686726" y="2390126"/>
            <a:ext cx="1286466" cy="46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17FC9-09BB-06BD-D16E-EE0DB99D5C27}"/>
              </a:ext>
            </a:extLst>
          </p:cNvPr>
          <p:cNvSpPr txBox="1"/>
          <p:nvPr/>
        </p:nvSpPr>
        <p:spPr>
          <a:xfrm>
            <a:off x="8155545" y="2327888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2977D8-6763-02D5-59D5-1FDCB4B38A41}"/>
              </a:ext>
            </a:extLst>
          </p:cNvPr>
          <p:cNvSpPr txBox="1">
            <a:spLocks/>
          </p:cNvSpPr>
          <p:nvPr/>
        </p:nvSpPr>
        <p:spPr>
          <a:xfrm>
            <a:off x="838200" y="3452194"/>
            <a:ext cx="10216580" cy="131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When a user logs in, we apply the same hash function and compare with the hash stored in the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BFAC1-AE7E-F160-D624-F6AA029DE117}"/>
              </a:ext>
            </a:extLst>
          </p:cNvPr>
          <p:cNvSpPr/>
          <p:nvPr/>
        </p:nvSpPr>
        <p:spPr>
          <a:xfrm>
            <a:off x="3734827" y="4440811"/>
            <a:ext cx="1267548" cy="26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chemeClr val="tx1"/>
                </a:solidFill>
              </a:rPr>
              <a:t>jdepp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54DF-271A-CE5A-8EDD-155F4EB0A7DB}"/>
              </a:ext>
            </a:extLst>
          </p:cNvPr>
          <p:cNvSpPr txBox="1"/>
          <p:nvPr/>
        </p:nvSpPr>
        <p:spPr>
          <a:xfrm>
            <a:off x="2373557" y="436109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2E8EE8-31DC-949E-FB85-F714ED2571F2}"/>
              </a:ext>
            </a:extLst>
          </p:cNvPr>
          <p:cNvSpPr txBox="1"/>
          <p:nvPr/>
        </p:nvSpPr>
        <p:spPr>
          <a:xfrm>
            <a:off x="5449590" y="436109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79C92D-2D4D-883B-8715-5117512751E5}"/>
              </a:ext>
            </a:extLst>
          </p:cNvPr>
          <p:cNvSpPr/>
          <p:nvPr/>
        </p:nvSpPr>
        <p:spPr>
          <a:xfrm>
            <a:off x="6799989" y="4440811"/>
            <a:ext cx="1267548" cy="26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chemeClr val="tx1"/>
                </a:solidFill>
              </a:rPr>
              <a:t>oohaar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2D85463-C496-8A68-30AC-A8CF3C25E871}"/>
              </a:ext>
            </a:extLst>
          </p:cNvPr>
          <p:cNvSpPr/>
          <p:nvPr/>
        </p:nvSpPr>
        <p:spPr>
          <a:xfrm>
            <a:off x="4039649" y="4977290"/>
            <a:ext cx="1286466" cy="46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hash 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2F76E-F32D-85E3-63C4-0B6F4A78A901}"/>
              </a:ext>
            </a:extLst>
          </p:cNvPr>
          <p:cNvSpPr txBox="1"/>
          <p:nvPr/>
        </p:nvSpPr>
        <p:spPr>
          <a:xfrm>
            <a:off x="5508995" y="5003960"/>
            <a:ext cx="5596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" pitchFamily="2" charset="0"/>
              </a:rPr>
              <a:t>6a0e846b3d1bb8569dc3662a139a6e3980d5401a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39E14-AFB3-11B2-39C6-6E0F1BF6FDA7}"/>
              </a:ext>
            </a:extLst>
          </p:cNvPr>
          <p:cNvSpPr txBox="1"/>
          <p:nvPr/>
        </p:nvSpPr>
        <p:spPr>
          <a:xfrm>
            <a:off x="2461521" y="5002173"/>
            <a:ext cx="1286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oohaar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FEDA65-23D7-C57B-0915-52A0B01787F1}"/>
              </a:ext>
            </a:extLst>
          </p:cNvPr>
          <p:cNvSpPr/>
          <p:nvPr/>
        </p:nvSpPr>
        <p:spPr>
          <a:xfrm>
            <a:off x="9046777" y="5780175"/>
            <a:ext cx="2462223" cy="277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B52C2C-FDFF-25DF-1F90-D1600EB99148}"/>
              </a:ext>
            </a:extLst>
          </p:cNvPr>
          <p:cNvCxnSpPr>
            <a:endCxn id="23" idx="2"/>
          </p:cNvCxnSpPr>
          <p:nvPr/>
        </p:nvCxnSpPr>
        <p:spPr>
          <a:xfrm>
            <a:off x="7668346" y="5438140"/>
            <a:ext cx="1378431" cy="48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B2D04-67A8-DDE3-EC2E-9A333FAD67A9}"/>
              </a:ext>
            </a:extLst>
          </p:cNvPr>
          <p:cNvSpPr txBox="1"/>
          <p:nvPr/>
        </p:nvSpPr>
        <p:spPr>
          <a:xfrm>
            <a:off x="8221189" y="53890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match!</a:t>
            </a:r>
          </a:p>
        </p:txBody>
      </p:sp>
      <p:pic>
        <p:nvPicPr>
          <p:cNvPr id="1026" name="Picture 2" descr="One-way function - Computer Science Wiki">
            <a:extLst>
              <a:ext uri="{FF2B5EF4-FFF2-40B4-BE49-F238E27FC236}">
                <a16:creationId xmlns:a16="http://schemas.microsoft.com/office/drawing/2014/main" id="{39FA3FC2-5337-E883-429F-2D0AB3D9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06" y="1935667"/>
            <a:ext cx="2169595" cy="146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9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EFE-19A6-F383-E6E9-25D05A75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AB6D-8643-3E45-0AF5-FC509A43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1351428"/>
          </a:xfrm>
        </p:spPr>
        <p:txBody>
          <a:bodyPr/>
          <a:lstStyle/>
          <a:p>
            <a:r>
              <a:rPr lang="en-GB" dirty="0"/>
              <a:t>Dictionary attacks</a:t>
            </a:r>
          </a:p>
          <a:p>
            <a:pPr lvl="1"/>
            <a:r>
              <a:rPr lang="en-GB" sz="2000" dirty="0"/>
              <a:t>Generate hashes from common passwords and dictionary words.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C69D71-E15D-6829-465F-5BE3EC243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24146"/>
              </p:ext>
            </p:extLst>
          </p:nvPr>
        </p:nvGraphicFramePr>
        <p:xfrm>
          <a:off x="1426604" y="215970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488">
                  <a:extLst>
                    <a:ext uri="{9D8B030D-6E8A-4147-A177-3AD203B41FA5}">
                      <a16:colId xmlns:a16="http://schemas.microsoft.com/office/drawing/2014/main" val="2903815247"/>
                    </a:ext>
                  </a:extLst>
                </a:gridCol>
                <a:gridCol w="5701512">
                  <a:extLst>
                    <a:ext uri="{9D8B030D-6E8A-4147-A177-3AD203B41FA5}">
                      <a16:colId xmlns:a16="http://schemas.microsoft.com/office/drawing/2014/main" val="146482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3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5baa61e4c9b93f3f0682250b6cf8331b7ee68fd8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1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p@ssw0rd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57b2ad99044d337197c0c39fd3823568ff81e48a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6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qwerty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b1b3773a05c0ed0176787a4f1574ff0075f7521e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7c4a8d09ca3762af61e59520943dc26494f8941b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4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866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E66E42-21C8-96C4-6533-70367D401F28}"/>
              </a:ext>
            </a:extLst>
          </p:cNvPr>
          <p:cNvSpPr txBox="1"/>
          <p:nvPr/>
        </p:nvSpPr>
        <p:spPr>
          <a:xfrm>
            <a:off x="9609182" y="2899835"/>
            <a:ext cx="231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called </a:t>
            </a:r>
            <a:r>
              <a:rPr lang="en-GB" b="1" dirty="0"/>
              <a:t>rainbow tables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064EE3-6048-F057-E726-9160916E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043" y="3604181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EFE-19A6-F383-E6E9-25D05A75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AB6D-8643-3E45-0AF5-FC509A43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1351428"/>
          </a:xfrm>
        </p:spPr>
        <p:txBody>
          <a:bodyPr/>
          <a:lstStyle/>
          <a:p>
            <a:r>
              <a:rPr lang="en-GB" dirty="0"/>
              <a:t>Dictionary attacks</a:t>
            </a:r>
          </a:p>
          <a:p>
            <a:pPr lvl="1"/>
            <a:r>
              <a:rPr lang="en-GB" sz="2000" dirty="0"/>
              <a:t>Generate hashes from common passwords and dictionary words.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C69D71-E15D-6829-465F-5BE3EC243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54104"/>
              </p:ext>
            </p:extLst>
          </p:nvPr>
        </p:nvGraphicFramePr>
        <p:xfrm>
          <a:off x="1426604" y="215970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488">
                  <a:extLst>
                    <a:ext uri="{9D8B030D-6E8A-4147-A177-3AD203B41FA5}">
                      <a16:colId xmlns:a16="http://schemas.microsoft.com/office/drawing/2014/main" val="2903815247"/>
                    </a:ext>
                  </a:extLst>
                </a:gridCol>
                <a:gridCol w="5701512">
                  <a:extLst>
                    <a:ext uri="{9D8B030D-6E8A-4147-A177-3AD203B41FA5}">
                      <a16:colId xmlns:a16="http://schemas.microsoft.com/office/drawing/2014/main" val="146482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3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5baa61e4c9b93f3f0682250b6cf8331b7ee68fd8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1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p@ssw0rd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57b2ad99044d337197c0c39fd3823568ff81e48a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6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qwerty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b1b3773a05c0ed0176787a4f1574ff0075f7521e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7c4a8d09ca3762af61e59520943dc26494f8941b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4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866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E66E42-21C8-96C4-6533-70367D401F28}"/>
              </a:ext>
            </a:extLst>
          </p:cNvPr>
          <p:cNvSpPr txBox="1"/>
          <p:nvPr/>
        </p:nvSpPr>
        <p:spPr>
          <a:xfrm>
            <a:off x="9609182" y="2899835"/>
            <a:ext cx="231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called </a:t>
            </a:r>
            <a:r>
              <a:rPr lang="en-GB" b="1" dirty="0"/>
              <a:t>rainbow tables 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6DCECC7-4BEC-1D41-4B6F-5AE537FB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23604"/>
              </p:ext>
            </p:extLst>
          </p:nvPr>
        </p:nvGraphicFramePr>
        <p:xfrm>
          <a:off x="6442693" y="5077322"/>
          <a:ext cx="511696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72">
                  <a:extLst>
                    <a:ext uri="{9D8B030D-6E8A-4147-A177-3AD203B41FA5}">
                      <a16:colId xmlns:a16="http://schemas.microsoft.com/office/drawing/2014/main" val="3241790942"/>
                    </a:ext>
                  </a:extLst>
                </a:gridCol>
                <a:gridCol w="3881690">
                  <a:extLst>
                    <a:ext uri="{9D8B030D-6E8A-4147-A177-3AD203B41FA5}">
                      <a16:colId xmlns:a16="http://schemas.microsoft.com/office/drawing/2014/main" val="874262205"/>
                    </a:ext>
                  </a:extLst>
                </a:gridCol>
              </a:tblGrid>
              <a:tr h="272424">
                <a:tc>
                  <a:txBody>
                    <a:bodyPr/>
                    <a:lstStyle/>
                    <a:p>
                      <a:r>
                        <a:rPr lang="en-GB" sz="12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021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ltruss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55cf06453b0aeff060b23918ed136cebbec70d4c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87198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vputin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e2a09de3428d47f437b413a2528279c0120b7812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4977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dtrump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5baa61e4c9b93f3f0682250b6cf8331b7ee68fd8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7069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emacron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fc7bf8e3c68c2c1f8da9b53bfa62e7ff9ffb10f3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720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99CFDA-7653-B2C0-C881-B75ECBE02147}"/>
              </a:ext>
            </a:extLst>
          </p:cNvPr>
          <p:cNvSpPr txBox="1"/>
          <p:nvPr/>
        </p:nvSpPr>
        <p:spPr>
          <a:xfrm>
            <a:off x="1500353" y="5101387"/>
            <a:ext cx="4595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With a rainbow table we can find passwords in a database that match.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D57CA7-F52C-900D-CAAB-F238CD3F330D}"/>
              </a:ext>
            </a:extLst>
          </p:cNvPr>
          <p:cNvSpPr/>
          <p:nvPr/>
        </p:nvSpPr>
        <p:spPr>
          <a:xfrm>
            <a:off x="7535917" y="5826935"/>
            <a:ext cx="4212545" cy="48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18D1A4-681F-6455-8C5B-84863B07D10A}"/>
              </a:ext>
            </a:extLst>
          </p:cNvPr>
          <p:cNvCxnSpPr>
            <a:cxnSpLocks/>
          </p:cNvCxnSpPr>
          <p:nvPr/>
        </p:nvCxnSpPr>
        <p:spPr>
          <a:xfrm>
            <a:off x="6096000" y="2963917"/>
            <a:ext cx="1799371" cy="2976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17551F5-64B2-CE66-824A-5C6A5AA4DE02}"/>
              </a:ext>
            </a:extLst>
          </p:cNvPr>
          <p:cNvSpPr/>
          <p:nvPr/>
        </p:nvSpPr>
        <p:spPr>
          <a:xfrm>
            <a:off x="3682826" y="2414257"/>
            <a:ext cx="6016120" cy="5496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050" name="Picture 2" descr="Database - Free technology icons">
            <a:extLst>
              <a:ext uri="{FF2B5EF4-FFF2-40B4-BE49-F238E27FC236}">
                <a16:creationId xmlns:a16="http://schemas.microsoft.com/office/drawing/2014/main" id="{3458195E-0525-46D5-55C1-E2C33EC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904" y="4757807"/>
            <a:ext cx="639029" cy="6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3C7810-CFF8-743F-7A9B-66C9B5886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009" y="4444575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82FD-E764-93F2-34B9-FE30A7BB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and salting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3DBE-678C-DE3F-C518-3DA25B58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3464008"/>
          </a:xfrm>
        </p:spPr>
        <p:txBody>
          <a:bodyPr>
            <a:normAutofit/>
          </a:bodyPr>
          <a:lstStyle/>
          <a:p>
            <a:r>
              <a:rPr lang="en-GB" sz="2400" dirty="0"/>
              <a:t>Add an extra string at the end of the password before hashing.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The hash value will be unique even if users have the same (stupid) password</a:t>
            </a:r>
          </a:p>
          <a:p>
            <a:r>
              <a:rPr lang="en-GB" sz="2400" dirty="0"/>
              <a:t>We need to record the salt used in the database: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7313F-5BE8-5058-A458-E15800094F3D}"/>
              </a:ext>
            </a:extLst>
          </p:cNvPr>
          <p:cNvSpPr txBox="1"/>
          <p:nvPr/>
        </p:nvSpPr>
        <p:spPr>
          <a:xfrm>
            <a:off x="2162503" y="1730769"/>
            <a:ext cx="1316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password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31C6E51-6270-AAF7-8A29-D01F6801FC78}"/>
              </a:ext>
            </a:extLst>
          </p:cNvPr>
          <p:cNvSpPr/>
          <p:nvPr/>
        </p:nvSpPr>
        <p:spPr>
          <a:xfrm>
            <a:off x="3661804" y="1704099"/>
            <a:ext cx="1286466" cy="46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hash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226A0-95DC-32CE-8A83-E6D834166E03}"/>
              </a:ext>
            </a:extLst>
          </p:cNvPr>
          <p:cNvSpPr txBox="1"/>
          <p:nvPr/>
        </p:nvSpPr>
        <p:spPr>
          <a:xfrm>
            <a:off x="5131149" y="1730769"/>
            <a:ext cx="582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5baa61e4c9b93f3f0682250b6cf8331b7ee68fd8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04434-8302-8105-63F9-9041F078126F}"/>
              </a:ext>
            </a:extLst>
          </p:cNvPr>
          <p:cNvSpPr txBox="1"/>
          <p:nvPr/>
        </p:nvSpPr>
        <p:spPr>
          <a:xfrm>
            <a:off x="1395250" y="2211815"/>
            <a:ext cx="250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password</a:t>
            </a:r>
            <a:r>
              <a:rPr lang="en-GB" dirty="0">
                <a:solidFill>
                  <a:schemeClr val="accent1"/>
                </a:solidFill>
              </a:rPr>
              <a:t>43ka92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431-E0DE-60C0-F0D5-61EB39CD4AD8}"/>
              </a:ext>
            </a:extLst>
          </p:cNvPr>
          <p:cNvSpPr txBox="1"/>
          <p:nvPr/>
        </p:nvSpPr>
        <p:spPr>
          <a:xfrm>
            <a:off x="5131149" y="2176498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54ee6b0787933c0260f3cfc7eaceff5b6f20de31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D5BBF-4882-9C99-0047-DE815CA341C0}"/>
              </a:ext>
            </a:extLst>
          </p:cNvPr>
          <p:cNvSpPr txBox="1"/>
          <p:nvPr/>
        </p:nvSpPr>
        <p:spPr>
          <a:xfrm>
            <a:off x="1395250" y="2697591"/>
            <a:ext cx="212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passwordj</a:t>
            </a:r>
            <a:r>
              <a:rPr lang="en-GB" dirty="0">
                <a:solidFill>
                  <a:schemeClr val="accent1"/>
                </a:solidFill>
              </a:rPr>
              <a:t>82£hs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4BFB2-A8A3-45DB-643D-A323C7F2C592}"/>
              </a:ext>
            </a:extLst>
          </p:cNvPr>
          <p:cNvSpPr txBox="1"/>
          <p:nvPr/>
        </p:nvSpPr>
        <p:spPr>
          <a:xfrm>
            <a:off x="5131149" y="2581147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b98a7ee79e23d7ad1dfdbbcc0247f0b5af5c5e78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39BE6EC-24D8-62F3-B293-972216F72DC9}"/>
              </a:ext>
            </a:extLst>
          </p:cNvPr>
          <p:cNvSpPr/>
          <p:nvPr/>
        </p:nvSpPr>
        <p:spPr>
          <a:xfrm>
            <a:off x="3661804" y="2179232"/>
            <a:ext cx="1286466" cy="46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hash function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B3A98D4-F4BA-B2B5-480C-1116702C7D29}"/>
              </a:ext>
            </a:extLst>
          </p:cNvPr>
          <p:cNvSpPr/>
          <p:nvPr/>
        </p:nvSpPr>
        <p:spPr>
          <a:xfrm>
            <a:off x="3661804" y="2684884"/>
            <a:ext cx="1286466" cy="46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hash function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8EC5777F-0BD5-5C29-0354-E8B15239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19548"/>
              </p:ext>
            </p:extLst>
          </p:nvPr>
        </p:nvGraphicFramePr>
        <p:xfrm>
          <a:off x="1788861" y="4653981"/>
          <a:ext cx="679388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206">
                  <a:extLst>
                    <a:ext uri="{9D8B030D-6E8A-4147-A177-3AD203B41FA5}">
                      <a16:colId xmlns:a16="http://schemas.microsoft.com/office/drawing/2014/main" val="3241790942"/>
                    </a:ext>
                  </a:extLst>
                </a:gridCol>
                <a:gridCol w="3830800">
                  <a:extLst>
                    <a:ext uri="{9D8B030D-6E8A-4147-A177-3AD203B41FA5}">
                      <a16:colId xmlns:a16="http://schemas.microsoft.com/office/drawing/2014/main" val="874262205"/>
                    </a:ext>
                  </a:extLst>
                </a:gridCol>
                <a:gridCol w="1809881">
                  <a:extLst>
                    <a:ext uri="{9D8B030D-6E8A-4147-A177-3AD203B41FA5}">
                      <a16:colId xmlns:a16="http://schemas.microsoft.com/office/drawing/2014/main" val="4052209253"/>
                    </a:ext>
                  </a:extLst>
                </a:gridCol>
              </a:tblGrid>
              <a:tr h="272424">
                <a:tc>
                  <a:txBody>
                    <a:bodyPr/>
                    <a:lstStyle/>
                    <a:p>
                      <a:r>
                        <a:rPr lang="en-GB" sz="12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021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ltruss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55cf06453b0aeff060b23918ed136cebbec70d4c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w53hd2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87198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vputin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e2a09de3428d47f437b413a2528279c0120b7812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R4%sdd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4977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dtrump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b98a7ee79e23d7ad1dfdbbcc0247f0b5af5c5e78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43ka92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7069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emacron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fc7bf8e3c68c2c1f8da9b53bfa62e7ff9ffb10f3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E$gr4d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720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58C15DE-DAB2-BC98-817C-CEAA6CFD5804}"/>
              </a:ext>
            </a:extLst>
          </p:cNvPr>
          <p:cNvSpPr txBox="1"/>
          <p:nvPr/>
        </p:nvSpPr>
        <p:spPr>
          <a:xfrm>
            <a:off x="9018926" y="4760452"/>
            <a:ext cx="276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Rainbow tables no good here!</a:t>
            </a:r>
          </a:p>
        </p:txBody>
      </p:sp>
    </p:spTree>
    <p:extLst>
      <p:ext uri="{BB962C8B-B14F-4D97-AF65-F5344CB8AC3E}">
        <p14:creationId xmlns:p14="http://schemas.microsoft.com/office/powerpoint/2010/main" val="370773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82FD-E764-93F2-34B9-FE30A7BB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and salting: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3DBE-678C-DE3F-C518-3DA25B58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modern hardware, it’s still possible to use a brute force attack, trying the common passwords with the salt stored in the database.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0E0F8F-73AD-4D43-C6E2-E9D1D86B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03478"/>
              </p:ext>
            </p:extLst>
          </p:nvPr>
        </p:nvGraphicFramePr>
        <p:xfrm>
          <a:off x="4229364" y="4521551"/>
          <a:ext cx="679388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206">
                  <a:extLst>
                    <a:ext uri="{9D8B030D-6E8A-4147-A177-3AD203B41FA5}">
                      <a16:colId xmlns:a16="http://schemas.microsoft.com/office/drawing/2014/main" val="3241790942"/>
                    </a:ext>
                  </a:extLst>
                </a:gridCol>
                <a:gridCol w="3830800">
                  <a:extLst>
                    <a:ext uri="{9D8B030D-6E8A-4147-A177-3AD203B41FA5}">
                      <a16:colId xmlns:a16="http://schemas.microsoft.com/office/drawing/2014/main" val="874262205"/>
                    </a:ext>
                  </a:extLst>
                </a:gridCol>
                <a:gridCol w="1809881">
                  <a:extLst>
                    <a:ext uri="{9D8B030D-6E8A-4147-A177-3AD203B41FA5}">
                      <a16:colId xmlns:a16="http://schemas.microsoft.com/office/drawing/2014/main" val="4052209253"/>
                    </a:ext>
                  </a:extLst>
                </a:gridCol>
              </a:tblGrid>
              <a:tr h="272424">
                <a:tc>
                  <a:txBody>
                    <a:bodyPr/>
                    <a:lstStyle/>
                    <a:p>
                      <a:r>
                        <a:rPr lang="en-GB" sz="12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021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ltruss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3def95ca9b4c9a88c7a7881bee96826a0b95a947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w53hd2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87198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vputin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e2a09de3428d47f437b413a2528279c0120b7812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R4%sdd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4977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dtrump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b98a7ee79e23d7ad1dfdbbcc0247f0b5af5c5e78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43ka92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7069"/>
                  </a:ext>
                </a:extLst>
              </a:tr>
              <a:tr h="272424">
                <a:tc>
                  <a:txBody>
                    <a:bodyPr/>
                    <a:lstStyle/>
                    <a:p>
                      <a:r>
                        <a:rPr lang="en-GB" sz="1200" dirty="0" err="1"/>
                        <a:t>emacron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fc7bf8e3c68c2c1f8da9b53bfa62e7ff9ffb10f3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E$gr4d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720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475235-E385-1308-3F07-BDBE0E32F2F5}"/>
              </a:ext>
            </a:extLst>
          </p:cNvPr>
          <p:cNvSpPr txBox="1"/>
          <p:nvPr/>
        </p:nvSpPr>
        <p:spPr>
          <a:xfrm>
            <a:off x="1641190" y="2754026"/>
            <a:ext cx="9659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</a:t>
            </a:r>
            <a:r>
              <a:rPr lang="en-GB" sz="1800" dirty="0"/>
              <a:t>assword + w53hd2 </a:t>
            </a:r>
            <a:r>
              <a:rPr lang="en-GB" sz="1800" dirty="0">
                <a:sym typeface="Wingdings" panose="05000000000000000000" pitchFamily="2" charset="2"/>
              </a:rPr>
              <a:t> ddf7da9d152c5264496adab574e306ac56c7c456</a:t>
            </a:r>
            <a:endParaRPr lang="en-GB" sz="1800" dirty="0"/>
          </a:p>
          <a:p>
            <a:r>
              <a:rPr lang="en-GB" dirty="0"/>
              <a:t>p@ssw0rd </a:t>
            </a:r>
            <a:r>
              <a:rPr lang="en-GB" sz="1800" dirty="0"/>
              <a:t>+ w53hd2 </a:t>
            </a:r>
            <a:r>
              <a:rPr lang="en-GB" sz="1800" dirty="0">
                <a:sym typeface="Wingdings" panose="05000000000000000000" pitchFamily="2" charset="2"/>
              </a:rPr>
              <a:t> 6e5f8befd5a6e2594c0b1949ab2b3c3904bd92d8</a:t>
            </a:r>
            <a:endParaRPr lang="en-GB" dirty="0"/>
          </a:p>
          <a:p>
            <a:r>
              <a:rPr lang="en-GB" dirty="0"/>
              <a:t>qwerty + </a:t>
            </a:r>
            <a:r>
              <a:rPr lang="en-GB" sz="1800" dirty="0"/>
              <a:t>w53hd2 </a:t>
            </a:r>
            <a:r>
              <a:rPr lang="en-GB" sz="1800" dirty="0">
                <a:sym typeface="Wingdings" panose="05000000000000000000" pitchFamily="2" charset="2"/>
              </a:rPr>
              <a:t> 3def95ca9b4c9a88c7a7881bee96826a0b95a947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EA81DF-0AF9-611A-BE14-911446209E54}"/>
              </a:ext>
            </a:extLst>
          </p:cNvPr>
          <p:cNvSpPr/>
          <p:nvPr/>
        </p:nvSpPr>
        <p:spPr>
          <a:xfrm>
            <a:off x="5278296" y="4688460"/>
            <a:ext cx="4023360" cy="48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12DDF2-2CB3-1504-F2FC-929D9A69918D}"/>
              </a:ext>
            </a:extLst>
          </p:cNvPr>
          <p:cNvCxnSpPr>
            <a:cxnSpLocks/>
          </p:cNvCxnSpPr>
          <p:nvPr/>
        </p:nvCxnSpPr>
        <p:spPr>
          <a:xfrm>
            <a:off x="6577374" y="3753123"/>
            <a:ext cx="397291" cy="935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52EC05F-A865-0419-AA45-FE5C3BDA17D0}"/>
              </a:ext>
            </a:extLst>
          </p:cNvPr>
          <p:cNvSpPr/>
          <p:nvPr/>
        </p:nvSpPr>
        <p:spPr>
          <a:xfrm>
            <a:off x="3859399" y="3271685"/>
            <a:ext cx="6016120" cy="4814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65854-AA9E-3A3F-5B66-C59C25CA6A1A}"/>
              </a:ext>
            </a:extLst>
          </p:cNvPr>
          <p:cNvSpPr txBox="1"/>
          <p:nvPr/>
        </p:nvSpPr>
        <p:spPr>
          <a:xfrm>
            <a:off x="6832828" y="399079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gotcha!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8B2303-B147-F470-7308-E1DE6CA3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479" y="3867478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A8F8-CC34-9112-1D78-53CB1006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+ pepper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DA6B-DBF9-49D6-C7AE-AA9812CE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Less common</a:t>
            </a:r>
          </a:p>
          <a:p>
            <a:r>
              <a:rPr lang="en-GB" dirty="0"/>
              <a:t>Do some research!</a:t>
            </a:r>
          </a:p>
        </p:txBody>
      </p:sp>
    </p:spTree>
    <p:extLst>
      <p:ext uri="{BB962C8B-B14F-4D97-AF65-F5344CB8AC3E}">
        <p14:creationId xmlns:p14="http://schemas.microsoft.com/office/powerpoint/2010/main" val="47798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8808-8898-2109-C2AC-07525FCB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bcrypt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90C7-C174-E84C-E474-34FE2ED7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to be slow!</a:t>
            </a:r>
          </a:p>
          <a:p>
            <a:r>
              <a:rPr lang="en-GB" dirty="0"/>
              <a:t>Will take ages to generate a long dictionary</a:t>
            </a:r>
          </a:p>
          <a:p>
            <a:r>
              <a:rPr lang="en-GB" dirty="0"/>
              <a:t>Do some reading if you want to understand more:</a:t>
            </a:r>
          </a:p>
          <a:p>
            <a:pPr marL="914400" lvl="2" indent="0">
              <a:buNone/>
            </a:pPr>
            <a:r>
              <a:rPr lang="en-GB" dirty="0">
                <a:hlinkClick r:id="rId2"/>
              </a:rPr>
              <a:t>https://auth0.com/blog/hashing-in-action-understanding-bcrypt/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5122" name="Picture 2" descr="Image result for tortoise icon">
            <a:extLst>
              <a:ext uri="{FF2B5EF4-FFF2-40B4-BE49-F238E27FC236}">
                <a16:creationId xmlns:a16="http://schemas.microsoft.com/office/drawing/2014/main" id="{7569CF74-4983-F06F-E13F-01634398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71" y="839364"/>
            <a:ext cx="1304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4E5486-A538-952B-D1FC-D2172F45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906" y="3308779"/>
            <a:ext cx="7806810" cy="25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5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6C90-F85B-82B3-2D9C-925353BE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1F92-BF9C-BFBE-35BA-FD160CD8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Plain text</a:t>
            </a:r>
          </a:p>
          <a:p>
            <a:r>
              <a:rPr lang="en-GB" dirty="0"/>
              <a:t>Encryption</a:t>
            </a:r>
          </a:p>
          <a:p>
            <a:r>
              <a:rPr lang="en-GB" dirty="0"/>
              <a:t>Hashing</a:t>
            </a:r>
          </a:p>
          <a:p>
            <a:r>
              <a:rPr lang="en-GB" dirty="0"/>
              <a:t>Salt + Hash</a:t>
            </a:r>
          </a:p>
          <a:p>
            <a:r>
              <a:rPr lang="en-GB" dirty="0" err="1"/>
              <a:t>Bcrypt</a:t>
            </a:r>
            <a:endParaRPr lang="en-GB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6857785-83B3-299B-52B2-4B79692D0817}"/>
              </a:ext>
            </a:extLst>
          </p:cNvPr>
          <p:cNvSpPr/>
          <p:nvPr/>
        </p:nvSpPr>
        <p:spPr>
          <a:xfrm>
            <a:off x="5726036" y="1189973"/>
            <a:ext cx="845031" cy="245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A995F-1757-7B41-F2E4-7223E4CA7743}"/>
              </a:ext>
            </a:extLst>
          </p:cNvPr>
          <p:cNvSpPr txBox="1"/>
          <p:nvPr/>
        </p:nvSpPr>
        <p:spPr>
          <a:xfrm>
            <a:off x="6571067" y="338212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secure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67206-5008-1818-0B45-DB61C819578B}"/>
              </a:ext>
            </a:extLst>
          </p:cNvPr>
          <p:cNvSpPr txBox="1"/>
          <p:nvPr/>
        </p:nvSpPr>
        <p:spPr>
          <a:xfrm>
            <a:off x="6641486" y="107242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Less secure</a:t>
            </a:r>
          </a:p>
        </p:txBody>
      </p:sp>
    </p:spTree>
    <p:extLst>
      <p:ext uri="{BB962C8B-B14F-4D97-AF65-F5344CB8AC3E}">
        <p14:creationId xmlns:p14="http://schemas.microsoft.com/office/powerpoint/2010/main" val="190606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0BF3AA-BD47-5345-5216-BCB3D33B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this 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CAC63-7A16-2BC7-81DB-D1ECA7D18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27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BD8D-E228-8CBA-9923-39E45154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a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FFBC-AD13-66B0-9D4B-3DF9B169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alibri-Light"/>
              </a:rPr>
              <a:t>Hashing demo</a:t>
            </a:r>
          </a:p>
          <a:p>
            <a:pPr algn="l"/>
            <a:r>
              <a:rPr lang="en-GB" sz="1800" b="0" i="0" u="none" strike="noStrike" baseline="0" dirty="0">
                <a:solidFill>
                  <a:srgbClr val="0563C2"/>
                </a:solidFill>
                <a:latin typeface="Calibri" panose="020F0502020204030204" pitchFamily="34" charset="0"/>
              </a:rPr>
              <a:t>http://www.dr-chuck.com/sha1.php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Note: SHA1 is not suitable for production websites these days, but still OK for learning purposes</a:t>
            </a:r>
          </a:p>
          <a:p>
            <a:pPr marL="0" indent="0" algn="l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E12E1-92A5-5838-3BE4-8BB8C058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71" y="2613062"/>
            <a:ext cx="4571602" cy="27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3D8220-C9A2-BDAB-9DB4-EE9FBCA0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A3DDB-BECD-7111-300B-728B264E1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79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1FD1-A28A-68FB-9FF7-89944D3E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Googling a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C2D0-0989-81CA-ED9F-895CDCF7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5846379" cy="834319"/>
          </a:xfrm>
        </p:spPr>
        <p:txBody>
          <a:bodyPr/>
          <a:lstStyle/>
          <a:p>
            <a:r>
              <a:rPr lang="en-GB" dirty="0"/>
              <a:t>Choose a common word, e.g.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F66B3-FF45-4184-D627-FFA246B6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693" y="1189973"/>
            <a:ext cx="2736091" cy="1858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B7C37-A284-D7B2-3CB0-F78A076E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13" y="3429000"/>
            <a:ext cx="4845617" cy="30101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B8F0E8-DDBA-F2F4-D5B7-8957E48904B3}"/>
              </a:ext>
            </a:extLst>
          </p:cNvPr>
          <p:cNvSpPr txBox="1">
            <a:spLocks/>
          </p:cNvSpPr>
          <p:nvPr/>
        </p:nvSpPr>
        <p:spPr>
          <a:xfrm>
            <a:off x="838200" y="3535471"/>
            <a:ext cx="5846379" cy="83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Google the hash:</a:t>
            </a:r>
          </a:p>
        </p:txBody>
      </p:sp>
    </p:spTree>
    <p:extLst>
      <p:ext uri="{BB962C8B-B14F-4D97-AF65-F5344CB8AC3E}">
        <p14:creationId xmlns:p14="http://schemas.microsoft.com/office/powerpoint/2010/main" val="35225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D445-C07F-1452-050A-1EA2EDD8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Googling a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5706-2DD3-7657-217E-7B30D84B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6010341" cy="1111793"/>
          </a:xfrm>
        </p:spPr>
        <p:txBody>
          <a:bodyPr/>
          <a:lstStyle/>
          <a:p>
            <a:r>
              <a:rPr lang="en-GB" dirty="0"/>
              <a:t>Try an unusual combination of 2 common words, e.g.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0144A-BAD2-5D40-2C08-6FE4CEEF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21" y="1189973"/>
            <a:ext cx="2798489" cy="19473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32A335-C83C-7746-9423-8818B0CF4F9E}"/>
              </a:ext>
            </a:extLst>
          </p:cNvPr>
          <p:cNvSpPr txBox="1">
            <a:spLocks/>
          </p:cNvSpPr>
          <p:nvPr/>
        </p:nvSpPr>
        <p:spPr>
          <a:xfrm>
            <a:off x="838199" y="3411133"/>
            <a:ext cx="6010341" cy="111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google it: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408A86-6485-84B3-DE8A-0298A04C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95" y="3720661"/>
            <a:ext cx="4953675" cy="23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8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AC-7217-D6CA-17D2-129A8D9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this in your </a:t>
            </a:r>
            <a:r>
              <a:rPr lang="en-GB" dirty="0" err="1"/>
              <a:t>linux</a:t>
            </a:r>
            <a:r>
              <a:rPr lang="en-GB" dirty="0"/>
              <a:t>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7609-C821-BF45-9E06-356461E1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$ echo -n baseball | sha1sum</a:t>
            </a:r>
          </a:p>
          <a:p>
            <a:pPr algn="l"/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a2c901c8c6dea98958c219f6f2d038c44dc5d362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07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9487-3042-F5FF-1A43-88A2641E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xkcd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742A2-E4BD-ADA1-61CD-26B37921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09" y="1268857"/>
            <a:ext cx="5303764" cy="4320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0EF2AF-072F-54DE-935C-CC891C0214DE}"/>
              </a:ext>
            </a:extLst>
          </p:cNvPr>
          <p:cNvSpPr txBox="1"/>
          <p:nvPr/>
        </p:nvSpPr>
        <p:spPr>
          <a:xfrm>
            <a:off x="7171889" y="3936983"/>
            <a:ext cx="4677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 the explanation here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https://www.explainxkcd.com/wiki/index.php/936:_Password_Strength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20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5C0F-F348-D1C6-D900-D3D1F83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hash or that hash!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83AC-6A56-3F48-ECEF-14415A57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dirty="0"/>
              <a:t>It should be noted that the hash functions used to protect passwords are not the same as the hash functions you may have seen in a data structures module.</a:t>
            </a:r>
          </a:p>
          <a:p>
            <a:pPr algn="l"/>
            <a:r>
              <a:rPr lang="en-GB" sz="2000" dirty="0"/>
              <a:t>The hash functions used to implement data structures such as hash tables are designed to be fast, not secure.</a:t>
            </a:r>
          </a:p>
          <a:p>
            <a:pPr algn="l"/>
            <a:r>
              <a:rPr lang="en-GB" sz="2000" dirty="0"/>
              <a:t>Only cryptographic hash functions should be used to implement password hashing.</a:t>
            </a:r>
          </a:p>
          <a:p>
            <a:pPr algn="l"/>
            <a:r>
              <a:rPr lang="en-GB" sz="2000" dirty="0"/>
              <a:t>Hash functions like SHA256, SHA512, </a:t>
            </a:r>
            <a:r>
              <a:rPr lang="en-GB" sz="2000" dirty="0" err="1"/>
              <a:t>RipeMD</a:t>
            </a:r>
            <a:r>
              <a:rPr lang="en-GB" sz="2000" dirty="0"/>
              <a:t>, and WHIRLPOOL are cryptographic hash functions.</a:t>
            </a:r>
          </a:p>
        </p:txBody>
      </p:sp>
    </p:spTree>
    <p:extLst>
      <p:ext uri="{BB962C8B-B14F-4D97-AF65-F5344CB8AC3E}">
        <p14:creationId xmlns:p14="http://schemas.microsoft.com/office/powerpoint/2010/main" val="2961646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66A3B3-651C-0347-E4D3-CF386925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3B2BA-609F-433A-6F69-9D7985FF1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24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CF279-7936-FFDE-F280-446F22BF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lab next week…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278214-9650-E33D-F057-5D5B3761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i="0" u="none" strike="noStrike" baseline="0" dirty="0">
                <a:solidFill>
                  <a:srgbClr val="000000"/>
                </a:solidFill>
              </a:rPr>
              <a:t>Install </a:t>
            </a:r>
            <a:r>
              <a:rPr lang="en-GB" sz="2800" i="0" u="none" strike="noStrike" baseline="0" dirty="0" err="1">
                <a:solidFill>
                  <a:srgbClr val="000000"/>
                </a:solidFill>
              </a:rPr>
              <a:t>bycrypt</a:t>
            </a:r>
            <a:endParaRPr lang="en-GB" sz="280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800" i="0" u="none" strike="noStrike" baseline="0" dirty="0">
                <a:solidFill>
                  <a:srgbClr val="000000"/>
                </a:solidFill>
              </a:rPr>
              <a:t>	$ </a:t>
            </a:r>
            <a:r>
              <a:rPr lang="en-GB" sz="2800" i="0" u="none" strike="noStrike" baseline="0" dirty="0" err="1">
                <a:solidFill>
                  <a:srgbClr val="000000"/>
                </a:solidFill>
              </a:rPr>
              <a:t>npm</a:t>
            </a:r>
            <a:r>
              <a:rPr lang="en-GB" sz="2800" i="0" u="none" strike="noStrike" baseline="0" dirty="0">
                <a:solidFill>
                  <a:srgbClr val="000000"/>
                </a:solidFill>
              </a:rPr>
              <a:t> install </a:t>
            </a:r>
            <a:r>
              <a:rPr lang="en-GB" sz="2800" i="0" u="none" strike="noStrike" baseline="0" dirty="0" err="1">
                <a:solidFill>
                  <a:srgbClr val="000000"/>
                </a:solidFill>
              </a:rPr>
              <a:t>bcrypt</a:t>
            </a:r>
            <a:endParaRPr lang="en-GB" sz="2800" i="0" u="none" strike="noStrike" baseline="0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Use it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112AF-4DA3-A49D-9B82-3759A161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18" y="2845540"/>
            <a:ext cx="8149721" cy="26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4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E9C4-3347-3EFF-6443-794306B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lab 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D9D2-4102-BDF3-A8C8-5EF0EB54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with our bookshop app:</a:t>
            </a:r>
          </a:p>
          <a:p>
            <a:pPr lvl="1"/>
            <a:r>
              <a:rPr lang="en-GB" dirty="0"/>
              <a:t>We will register users with a password</a:t>
            </a:r>
          </a:p>
          <a:p>
            <a:pPr lvl="1"/>
            <a:r>
              <a:rPr lang="en-GB" dirty="0"/>
              <a:t>We will ask users to log in</a:t>
            </a:r>
          </a:p>
          <a:p>
            <a:pPr lvl="1"/>
            <a:r>
              <a:rPr lang="en-GB" dirty="0"/>
              <a:t>We will use </a:t>
            </a:r>
            <a:r>
              <a:rPr lang="en-GB" dirty="0" err="1"/>
              <a:t>bcrypt</a:t>
            </a:r>
            <a:r>
              <a:rPr lang="en-GB" dirty="0"/>
              <a:t> to do this all in a secure manner!</a:t>
            </a:r>
          </a:p>
        </p:txBody>
      </p:sp>
    </p:spTree>
    <p:extLst>
      <p:ext uri="{BB962C8B-B14F-4D97-AF65-F5344CB8AC3E}">
        <p14:creationId xmlns:p14="http://schemas.microsoft.com/office/powerpoint/2010/main" val="2433162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0481-F3C2-5F69-12B4-0AA5BC49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5A15-20BE-2FFB-70AD-D8E0E4F2BD26}"/>
              </a:ext>
            </a:extLst>
          </p:cNvPr>
          <p:cNvSpPr txBox="1"/>
          <p:nvPr/>
        </p:nvSpPr>
        <p:spPr>
          <a:xfrm>
            <a:off x="3132083" y="227076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Define the database connection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mysql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createConnection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({</a:t>
            </a:r>
          </a:p>
          <a:p>
            <a:pPr lvl="1"/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host: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'localhost'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user: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'root'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password: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‘fh7^hdj32'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database: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myBookshop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06A10-BF48-5013-1E24-37100D99D276}"/>
              </a:ext>
            </a:extLst>
          </p:cNvPr>
          <p:cNvSpPr txBox="1"/>
          <p:nvPr/>
        </p:nvSpPr>
        <p:spPr>
          <a:xfrm>
            <a:off x="2480441" y="1492469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DWA, we  created code like this: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B0B31-09AE-E6BB-BC59-0047459A3708}"/>
              </a:ext>
            </a:extLst>
          </p:cNvPr>
          <p:cNvSpPr txBox="1"/>
          <p:nvPr/>
        </p:nvSpPr>
        <p:spPr>
          <a:xfrm>
            <a:off x="2396359" y="5196741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issues?</a:t>
            </a:r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84303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BB26E9B-E51B-F04F-4B40-D8B289F0C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End of slides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4C089C-D70F-4851-F4BB-6237D6DD1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2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821F-4B60-EC82-1D73-1ACA93DB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B620-0063-E63D-2E11-4BD548FE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web apps allow users to log in</a:t>
            </a:r>
          </a:p>
          <a:p>
            <a:r>
              <a:rPr lang="en-GB" dirty="0"/>
              <a:t>Every log in requires a password</a:t>
            </a:r>
          </a:p>
          <a:p>
            <a:r>
              <a:rPr lang="en-GB" dirty="0"/>
              <a:t>These passwords need to be stored somewhere</a:t>
            </a:r>
          </a:p>
          <a:p>
            <a:r>
              <a:rPr lang="en-GB" dirty="0"/>
              <a:t>Where?</a:t>
            </a:r>
          </a:p>
          <a:p>
            <a:r>
              <a:rPr lang="en-GB" dirty="0"/>
              <a:t>Usually the database!</a:t>
            </a:r>
          </a:p>
        </p:txBody>
      </p:sp>
    </p:spTree>
    <p:extLst>
      <p:ext uri="{BB962C8B-B14F-4D97-AF65-F5344CB8AC3E}">
        <p14:creationId xmlns:p14="http://schemas.microsoft.com/office/powerpoint/2010/main" val="1054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3D8220-C9A2-BDAB-9DB4-EE9FBCA0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Approaches for Storing Passwords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A3DDB-BECD-7111-300B-728B264E1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A2856-8608-1C64-D61D-DC1D6EF8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Passwords as plain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94ABE-73BB-28E3-4CC8-9DD64C4C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this a good approach?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857258E-BB1F-2C90-313D-D030F42DD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10876"/>
              </p:ext>
            </p:extLst>
          </p:nvPr>
        </p:nvGraphicFramePr>
        <p:xfrm>
          <a:off x="1905875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417909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4262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jdepp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oohaar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8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slapman234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sbullock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speed3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ajolie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byebyebrad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7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9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A2856-8608-1C64-D61D-DC1D6EF8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Passwords as plain text: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94ABE-73BB-28E3-4CC8-9DD64C4C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this a good approach?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857258E-BB1F-2C90-313D-D030F42DD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60610"/>
              </p:ext>
            </p:extLst>
          </p:nvPr>
        </p:nvGraphicFramePr>
        <p:xfrm>
          <a:off x="1905875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417909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4262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jdepp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oohaar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8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slapman234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sbullock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speed3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ajolie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byebyebrad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7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4255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3EC89E-F011-2B00-0A54-5AF5F0209228}"/>
              </a:ext>
            </a:extLst>
          </p:cNvPr>
          <p:cNvSpPr txBox="1"/>
          <p:nvPr/>
        </p:nvSpPr>
        <p:spPr>
          <a:xfrm>
            <a:off x="1355106" y="4917385"/>
            <a:ext cx="9355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a good approach. If a hacker gets access to your database, they get all your customer’s passwords!</a:t>
            </a:r>
          </a:p>
          <a:p>
            <a:r>
              <a:rPr lang="en-GB" dirty="0"/>
              <a:t>This not only compromises your site, but other sites (people reuse passwords).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015FF-1B76-0949-A2FB-8E788646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291" y="5015208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9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B0E3-11D5-5AF9-4D2B-2686472B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BB5E-FE7B-A188-1DBD-65EE0BD5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key to encrypt passwords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EE344-24F7-CABB-C47C-0D496795F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15880"/>
              </p:ext>
            </p:extLst>
          </p:nvPr>
        </p:nvGraphicFramePr>
        <p:xfrm>
          <a:off x="1972895" y="1919816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417909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4262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jdepp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9m5CDF$n9JP7Hqj@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8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ZIUYZyRLFjzub@3#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sbullock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$L6JjclJTBvfeiBI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ajolie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Or?39NsXb74BTj!4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7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A6465D-6B7B-EEC3-E69C-AE0BDF94F08C}"/>
              </a:ext>
            </a:extLst>
          </p:cNvPr>
          <p:cNvSpPr txBox="1"/>
          <p:nvPr/>
        </p:nvSpPr>
        <p:spPr>
          <a:xfrm>
            <a:off x="5271989" y="576387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0E5D0-2424-529D-17C2-D0DE0DA139E5}"/>
              </a:ext>
            </a:extLst>
          </p:cNvPr>
          <p:cNvSpPr txBox="1"/>
          <p:nvPr/>
        </p:nvSpPr>
        <p:spPr>
          <a:xfrm>
            <a:off x="2055823" y="4585032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user logs in, we can decrypt the stored password to check it</a:t>
            </a:r>
          </a:p>
        </p:txBody>
      </p:sp>
    </p:spTree>
    <p:extLst>
      <p:ext uri="{BB962C8B-B14F-4D97-AF65-F5344CB8AC3E}">
        <p14:creationId xmlns:p14="http://schemas.microsoft.com/office/powerpoint/2010/main" val="134857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B0E3-11D5-5AF9-4D2B-2686472B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passwords: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BB5E-FE7B-A188-1DBD-65EE0BD5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key to encrypt passwords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EE344-24F7-CABB-C47C-0D496795F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16231"/>
              </p:ext>
            </p:extLst>
          </p:nvPr>
        </p:nvGraphicFramePr>
        <p:xfrm>
          <a:off x="1905875" y="1948716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417909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4262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jdepp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9m5CDF$n9JP7Hqj@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8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ZIUYZyRLFjzub@3#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sbullock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$L6JjclJTBvfeiBI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ajolie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Or?39NsXb74BTj!4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7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A6465D-6B7B-EEC3-E69C-AE0BDF94F08C}"/>
              </a:ext>
            </a:extLst>
          </p:cNvPr>
          <p:cNvSpPr txBox="1"/>
          <p:nvPr/>
        </p:nvSpPr>
        <p:spPr>
          <a:xfrm>
            <a:off x="1226453" y="4407970"/>
            <a:ext cx="786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than plain text but encryption is reversible</a:t>
            </a:r>
          </a:p>
          <a:p>
            <a:r>
              <a:rPr lang="en-GB" dirty="0"/>
              <a:t>If a hacker gets your key, they get all the passwords</a:t>
            </a:r>
          </a:p>
          <a:p>
            <a:r>
              <a:rPr lang="en-GB" dirty="0"/>
              <a:t>Keys will be stored somewhere, so hacker will be able to find them!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E225E-5119-A10B-4747-3D5C4132834F}"/>
              </a:ext>
            </a:extLst>
          </p:cNvPr>
          <p:cNvSpPr txBox="1"/>
          <p:nvPr/>
        </p:nvSpPr>
        <p:spPr>
          <a:xfrm>
            <a:off x="3764280" y="5589832"/>
            <a:ext cx="1316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ooharr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4158B4-5341-5211-C1C2-D68BB5149B32}"/>
              </a:ext>
            </a:extLst>
          </p:cNvPr>
          <p:cNvSpPr/>
          <p:nvPr/>
        </p:nvSpPr>
        <p:spPr>
          <a:xfrm>
            <a:off x="5263581" y="5563162"/>
            <a:ext cx="1286466" cy="46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encryption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68048-426B-576B-48F2-E945F04A4C4C}"/>
              </a:ext>
            </a:extLst>
          </p:cNvPr>
          <p:cNvSpPr txBox="1"/>
          <p:nvPr/>
        </p:nvSpPr>
        <p:spPr>
          <a:xfrm>
            <a:off x="6732926" y="5589832"/>
            <a:ext cx="2902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9m5CDF$n9JP7Hqj@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B0E42-793A-5275-6427-661E0EC94F31}"/>
              </a:ext>
            </a:extLst>
          </p:cNvPr>
          <p:cNvSpPr txBox="1"/>
          <p:nvPr/>
        </p:nvSpPr>
        <p:spPr>
          <a:xfrm>
            <a:off x="2414225" y="5996344"/>
            <a:ext cx="2902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9m5CDF$n9JP7Hqj@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7BF081-432C-FC6B-A139-60C2216BB863}"/>
              </a:ext>
            </a:extLst>
          </p:cNvPr>
          <p:cNvSpPr/>
          <p:nvPr/>
        </p:nvSpPr>
        <p:spPr>
          <a:xfrm>
            <a:off x="5263580" y="5950585"/>
            <a:ext cx="1286466" cy="46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de-encryption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45BE6-CF83-9205-593D-828DEF4AE5D5}"/>
              </a:ext>
            </a:extLst>
          </p:cNvPr>
          <p:cNvSpPr txBox="1"/>
          <p:nvPr/>
        </p:nvSpPr>
        <p:spPr>
          <a:xfrm>
            <a:off x="6749743" y="5999063"/>
            <a:ext cx="1316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oohaar</a:t>
            </a:r>
            <a:endParaRPr lang="en-GB" dirty="0"/>
          </a:p>
        </p:txBody>
      </p:sp>
      <p:pic>
        <p:nvPicPr>
          <p:cNvPr id="1026" name="Picture 2" descr="Key icon - Free download on Iconfinder">
            <a:extLst>
              <a:ext uri="{FF2B5EF4-FFF2-40B4-BE49-F238E27FC236}">
                <a16:creationId xmlns:a16="http://schemas.microsoft.com/office/drawing/2014/main" id="{BD0EF370-0D2F-70A4-BB22-D3F22E19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25" y="5907788"/>
            <a:ext cx="480745" cy="48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61A5A6-3176-29C4-28B3-E5188D1D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24" y="5537720"/>
            <a:ext cx="442220" cy="50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5F7FC3-1330-2346-65A7-8F970DC45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521" y="4569216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EFE-19A6-F383-E6E9-25D05A75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AB6D-8643-3E45-0AF5-FC509A43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520314"/>
          </a:xfrm>
        </p:spPr>
        <p:txBody>
          <a:bodyPr/>
          <a:lstStyle/>
          <a:p>
            <a:r>
              <a:rPr lang="en-GB" dirty="0"/>
              <a:t>Don’t store passwords.  Store a hash!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9117061-9168-2491-C63A-EFD457FA0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6898"/>
              </p:ext>
            </p:extLst>
          </p:nvPr>
        </p:nvGraphicFramePr>
        <p:xfrm>
          <a:off x="1336851" y="2423869"/>
          <a:ext cx="101619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179">
                  <a:extLst>
                    <a:ext uri="{9D8B030D-6E8A-4147-A177-3AD203B41FA5}">
                      <a16:colId xmlns:a16="http://schemas.microsoft.com/office/drawing/2014/main" val="3241790942"/>
                    </a:ext>
                  </a:extLst>
                </a:gridCol>
                <a:gridCol w="7708813">
                  <a:extLst>
                    <a:ext uri="{9D8B030D-6E8A-4147-A177-3AD203B41FA5}">
                      <a16:colId xmlns:a16="http://schemas.microsoft.com/office/drawing/2014/main" val="874262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jdepp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6a0e846b3d1bb8569dc3662a139a6e3980d5401a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8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21e97a7fec2ad1047fe4cea0c48177f800182024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sbullock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3ef38fd68700909b13c7384fee0080f5e5dfa49f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ajolie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c64f079c7eb58134e860e7d056ef46ab384041e8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7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425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01FFBA-6BB7-9409-2CD5-7C6B73A93CE6}"/>
              </a:ext>
            </a:extLst>
          </p:cNvPr>
          <p:cNvSpPr txBox="1"/>
          <p:nvPr/>
        </p:nvSpPr>
        <p:spPr>
          <a:xfrm>
            <a:off x="3127353" y="1774912"/>
            <a:ext cx="1316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oohaar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B32863-267B-B7C0-7180-8E4340DE5CE2}"/>
              </a:ext>
            </a:extLst>
          </p:cNvPr>
          <p:cNvSpPr/>
          <p:nvPr/>
        </p:nvSpPr>
        <p:spPr>
          <a:xfrm>
            <a:off x="4626654" y="1748242"/>
            <a:ext cx="1286466" cy="46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hash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D239E-A2AE-14F6-7D0A-BA37B44D1CD2}"/>
              </a:ext>
            </a:extLst>
          </p:cNvPr>
          <p:cNvSpPr txBox="1"/>
          <p:nvPr/>
        </p:nvSpPr>
        <p:spPr>
          <a:xfrm>
            <a:off x="6095999" y="1774912"/>
            <a:ext cx="582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" pitchFamily="2" charset="0"/>
              </a:rPr>
              <a:t>6a0e846b3d1bb8569dc3662a139a6e3980d5401a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98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ntserrat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1F637D9-EAD1-40DF-8DEB-1CEB0EC79C77}" vid="{477FA0D5-6ED6-471F-A28C-2A2C272C3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938</Words>
  <Application>Microsoft Macintosh PowerPoint</Application>
  <PresentationFormat>Widescreen</PresentationFormat>
  <Paragraphs>262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-apple-system</vt:lpstr>
      <vt:lpstr>Arial</vt:lpstr>
      <vt:lpstr>Calibri</vt:lpstr>
      <vt:lpstr>Calibri-Light</vt:lpstr>
      <vt:lpstr>Menlo</vt:lpstr>
      <vt:lpstr>Montserrat</vt:lpstr>
      <vt:lpstr>Montserrat SemiBold</vt:lpstr>
      <vt:lpstr>Times</vt:lpstr>
      <vt:lpstr>Office Theme</vt:lpstr>
      <vt:lpstr>Databases and the Web IS53064A</vt:lpstr>
      <vt:lpstr>Requirement</vt:lpstr>
      <vt:lpstr>The Requirement</vt:lpstr>
      <vt:lpstr>Approaches for Storing Passwords</vt:lpstr>
      <vt:lpstr>Passwords as plain text</vt:lpstr>
      <vt:lpstr>Passwords as plain text: Problems</vt:lpstr>
      <vt:lpstr>Encrypting passwords</vt:lpstr>
      <vt:lpstr>Encrypting passwords: Problems</vt:lpstr>
      <vt:lpstr>Hashing</vt:lpstr>
      <vt:lpstr>Hashing</vt:lpstr>
      <vt:lpstr>Hashing: Problems</vt:lpstr>
      <vt:lpstr>Hashing: Problems</vt:lpstr>
      <vt:lpstr>Hashing and salting</vt:lpstr>
      <vt:lpstr>Hashing and salting: Problems</vt:lpstr>
      <vt:lpstr>Hash + pepper</vt:lpstr>
      <vt:lpstr>bcrypt</vt:lpstr>
      <vt:lpstr>Summary</vt:lpstr>
      <vt:lpstr>Try this out</vt:lpstr>
      <vt:lpstr>Have a play</vt:lpstr>
      <vt:lpstr>Googling a hash</vt:lpstr>
      <vt:lpstr>Googling a hash</vt:lpstr>
      <vt:lpstr>Try this in your linux terminal</vt:lpstr>
      <vt:lpstr>xkcd</vt:lpstr>
      <vt:lpstr>This hash or that hash!</vt:lpstr>
      <vt:lpstr>Node.js</vt:lpstr>
      <vt:lpstr>In the lab next week…</vt:lpstr>
      <vt:lpstr>In the lab next week…</vt:lpstr>
      <vt:lpstr>Something to think about…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the Web IS53064A</dc:title>
  <dc:creator>Llewelyn Fernandes</dc:creator>
  <cp:lastModifiedBy>Llewelyn Fernandes</cp:lastModifiedBy>
  <cp:revision>45</cp:revision>
  <dcterms:created xsi:type="dcterms:W3CDTF">2022-10-06T16:56:08Z</dcterms:created>
  <dcterms:modified xsi:type="dcterms:W3CDTF">2022-10-10T12:07:27Z</dcterms:modified>
</cp:coreProperties>
</file>