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99" r:id="rId3"/>
    <p:sldId id="320" r:id="rId4"/>
    <p:sldId id="319" r:id="rId5"/>
    <p:sldId id="322" r:id="rId6"/>
    <p:sldId id="321" r:id="rId7"/>
    <p:sldId id="300" r:id="rId8"/>
    <p:sldId id="338" r:id="rId9"/>
    <p:sldId id="335" r:id="rId10"/>
    <p:sldId id="323" r:id="rId11"/>
    <p:sldId id="336" r:id="rId12"/>
    <p:sldId id="334" r:id="rId13"/>
    <p:sldId id="337" r:id="rId14"/>
    <p:sldId id="339" r:id="rId15"/>
    <p:sldId id="325" r:id="rId16"/>
    <p:sldId id="327" r:id="rId17"/>
    <p:sldId id="340" r:id="rId18"/>
    <p:sldId id="331" r:id="rId19"/>
    <p:sldId id="333" r:id="rId20"/>
    <p:sldId id="341" r:id="rId21"/>
    <p:sldId id="343" r:id="rId22"/>
    <p:sldId id="344" r:id="rId23"/>
    <p:sldId id="328" r:id="rId24"/>
    <p:sldId id="345" r:id="rId25"/>
    <p:sldId id="346" r:id="rId26"/>
    <p:sldId id="352" r:id="rId27"/>
    <p:sldId id="353" r:id="rId28"/>
    <p:sldId id="355" r:id="rId29"/>
    <p:sldId id="358" r:id="rId30"/>
    <p:sldId id="380" r:id="rId31"/>
    <p:sldId id="383" r:id="rId32"/>
    <p:sldId id="347" r:id="rId33"/>
    <p:sldId id="359" r:id="rId34"/>
    <p:sldId id="360" r:id="rId35"/>
    <p:sldId id="361" r:id="rId36"/>
    <p:sldId id="362" r:id="rId37"/>
    <p:sldId id="363" r:id="rId38"/>
    <p:sldId id="348" r:id="rId39"/>
    <p:sldId id="350" r:id="rId40"/>
    <p:sldId id="366" r:id="rId41"/>
    <p:sldId id="349" r:id="rId42"/>
    <p:sldId id="364" r:id="rId43"/>
    <p:sldId id="365" r:id="rId44"/>
    <p:sldId id="367" r:id="rId45"/>
    <p:sldId id="374" r:id="rId46"/>
    <p:sldId id="375" r:id="rId47"/>
    <p:sldId id="377" r:id="rId48"/>
    <p:sldId id="378" r:id="rId49"/>
    <p:sldId id="37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CE34-B9C4-4FE3-B79B-40FAD8F9089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6C23-835E-4AC7-ABDE-D076E6C72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2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0DA1-EEAD-49B3-977C-968A9B36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98781-014E-4991-B526-74DE785C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209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4AAB-0727-4994-B773-A3568FB3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DC933-BBA6-4A7D-ADF9-B286E11A7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6BD4-79FB-40C9-9CA6-B4B4AACA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3E5-CFC7-4D48-8C37-01E5B42F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1DAF7-217C-49E6-BB4E-9DA89116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9EB92-A69A-483D-A03F-38A9FC6A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AF4A-7FC1-40B2-8701-CCD40447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9584-7A56-4F85-BE38-CA22C31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51F1-EEEB-47F5-B6EC-4D95933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3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ub-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2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E002-1A93-4820-8946-F9D84CC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932-06DE-450D-BCEE-472858691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9BC6-4535-4D85-98A0-51F1124E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9A0-C540-45EA-B88D-754060B8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93E6-F3F9-4023-B6B6-48E66240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0831-EB12-4578-B6C2-51492DD1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BD81E-821B-4062-9D25-D1F77628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F76A-5702-4359-9401-2B4DCADB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728-57BC-4B14-96D4-A8D0393A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D24-DA11-42CD-A560-0EA2AFC2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1D01-1844-4029-816E-E5D52882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8865-94B3-47FE-9C32-691C83C0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A4B26-4BE3-4434-9217-0AE83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5348-31A1-4696-BBE5-77ACCC64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9973"/>
            <a:ext cx="10515600" cy="540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6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png"/><Relationship Id="rId7" Type="http://schemas.openxmlformats.org/officeDocument/2006/relationships/image" Target="../media/image28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9.wmf"/><Relationship Id="rId3" Type="http://schemas.openxmlformats.org/officeDocument/2006/relationships/image" Target="../media/image15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5" Type="http://schemas.openxmlformats.org/officeDocument/2006/relationships/image" Target="../media/image32.png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1.jpeg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8.wmf"/><Relationship Id="rId5" Type="http://schemas.openxmlformats.org/officeDocument/2006/relationships/image" Target="../media/image32.png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1.jpeg"/><Relationship Id="rId9" Type="http://schemas.openxmlformats.org/officeDocument/2006/relationships/image" Target="../media/image27.wmf"/><Relationship Id="rId1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.png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png"/><Relationship Id="rId5" Type="http://schemas.openxmlformats.org/officeDocument/2006/relationships/image" Target="../media/image28.wmf"/><Relationship Id="rId15" Type="http://schemas.openxmlformats.org/officeDocument/2006/relationships/image" Target="../media/image32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0.wmf"/><Relationship Id="rId1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.png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image" Target="../media/image15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png"/><Relationship Id="rId5" Type="http://schemas.openxmlformats.org/officeDocument/2006/relationships/image" Target="../media/image28.wmf"/><Relationship Id="rId15" Type="http://schemas.openxmlformats.org/officeDocument/2006/relationships/image" Target="../media/image32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0.wmf"/><Relationship Id="rId1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3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5.com/services/resources/glossary/ssl-tls-encryption#:~:text=SSL%2FTLS%20uses%20both%20asymmetric,data%20within%20the%20secured%20sessi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ceworks.com/tech/networking/articles/sftp-vs-ftps/#:~:text=SFTP%20builds%20on%20secure%20shell,a%20security%20and%20encryption%20layer.&amp;text=It%20uses%20a%20single%20connection,easier%20to%20install%20firewall%20solution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785-37BB-3DB7-37B3-04F809E1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Databases and the Web</a:t>
            </a:r>
            <a:br>
              <a:rPr lang="en-GB" sz="7200" dirty="0"/>
            </a:br>
            <a:r>
              <a:rPr lang="en-GB" sz="4400" dirty="0">
                <a:solidFill>
                  <a:srgbClr val="212529"/>
                </a:solidFill>
                <a:effectLst/>
                <a:latin typeface="-apple-system"/>
              </a:rPr>
              <a:t>IS53064A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42D2-A83C-13A8-8253-28A95BF1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X.X</a:t>
            </a:r>
          </a:p>
          <a:p>
            <a:r>
              <a:rPr lang="en-GB" dirty="0"/>
              <a:t>Security of Data In Transit</a:t>
            </a:r>
          </a:p>
        </p:txBody>
      </p:sp>
    </p:spTree>
    <p:extLst>
      <p:ext uri="{BB962C8B-B14F-4D97-AF65-F5344CB8AC3E}">
        <p14:creationId xmlns:p14="http://schemas.microsoft.com/office/powerpoint/2010/main" val="41295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F2F45F3-6A4E-0239-BA51-87A542AF60D2}"/>
              </a:ext>
            </a:extLst>
          </p:cNvPr>
          <p:cNvSpPr/>
          <p:nvPr/>
        </p:nvSpPr>
        <p:spPr>
          <a:xfrm>
            <a:off x="4464794" y="1393672"/>
            <a:ext cx="2648607" cy="3222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077CF-EF15-FFA5-C358-542A5CBA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C39E7-C161-7780-7823-1CE4C823621D}"/>
              </a:ext>
            </a:extLst>
          </p:cNvPr>
          <p:cNvSpPr txBox="1"/>
          <p:nvPr/>
        </p:nvSpPr>
        <p:spPr>
          <a:xfrm>
            <a:off x="2790552" y="2566845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9159-9659-836F-50B1-2662B745688D}"/>
              </a:ext>
            </a:extLst>
          </p:cNvPr>
          <p:cNvSpPr txBox="1"/>
          <p:nvPr/>
        </p:nvSpPr>
        <p:spPr>
          <a:xfrm>
            <a:off x="7894052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144CB528-D950-7FD9-6285-2736113D656E}"/>
              </a:ext>
            </a:extLst>
          </p:cNvPr>
          <p:cNvSpPr/>
          <p:nvPr/>
        </p:nvSpPr>
        <p:spPr>
          <a:xfrm>
            <a:off x="2475052" y="3290454"/>
            <a:ext cx="1357746" cy="1253837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TOP SECRET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5F96-1BF6-5344-D727-D114D2BC5F8C}"/>
              </a:ext>
            </a:extLst>
          </p:cNvPr>
          <p:cNvSpPr txBox="1"/>
          <p:nvPr/>
        </p:nvSpPr>
        <p:spPr>
          <a:xfrm>
            <a:off x="1914787" y="5015546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Alice has a document she wants to send to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She locks it in a box with a key and sends it to Bob</a:t>
            </a:r>
          </a:p>
        </p:txBody>
      </p:sp>
      <p:pic>
        <p:nvPicPr>
          <p:cNvPr id="2050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468B10FB-B525-D700-BDBB-7CA614D0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39" y="3517627"/>
            <a:ext cx="799489" cy="7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400+ Free Wooden Boxes &amp; Box Images - Pixabay">
            <a:extLst>
              <a:ext uri="{FF2B5EF4-FFF2-40B4-BE49-F238E27FC236}">
                <a16:creationId xmlns:a16="http://schemas.microsoft.com/office/drawing/2014/main" id="{36CF46EB-1C59-5A55-0F60-5E67F2E4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41" y="2936177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black, metalware, lock&#10;&#10;Description automatically generated">
            <a:extLst>
              <a:ext uri="{FF2B5EF4-FFF2-40B4-BE49-F238E27FC236}">
                <a16:creationId xmlns:a16="http://schemas.microsoft.com/office/drawing/2014/main" id="{A8E7DCAA-1E49-3067-0BE8-E92E47ED1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03" y="3429000"/>
            <a:ext cx="712979" cy="106894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3AC880B-C763-B1EC-25E1-BFD6B6AFE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A38A779-0CF3-2DDD-3F5F-AEA91AEDF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98" y="1334269"/>
            <a:ext cx="1290027" cy="129002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CA14AD-3355-E96C-09DA-0FF58CE07243}"/>
              </a:ext>
            </a:extLst>
          </p:cNvPr>
          <p:cNvCxnSpPr>
            <a:cxnSpLocks/>
          </p:cNvCxnSpPr>
          <p:nvPr/>
        </p:nvCxnSpPr>
        <p:spPr>
          <a:xfrm>
            <a:off x="4435216" y="3893439"/>
            <a:ext cx="2343956" cy="239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0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6F0997-E1E7-FAAE-F6B2-081725273305}"/>
              </a:ext>
            </a:extLst>
          </p:cNvPr>
          <p:cNvSpPr/>
          <p:nvPr/>
        </p:nvSpPr>
        <p:spPr>
          <a:xfrm>
            <a:off x="4464794" y="1393672"/>
            <a:ext cx="2648607" cy="3222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7D839E0E-1035-E010-C7DA-97D43EC5F8E5}"/>
              </a:ext>
            </a:extLst>
          </p:cNvPr>
          <p:cNvSpPr/>
          <p:nvPr/>
        </p:nvSpPr>
        <p:spPr>
          <a:xfrm>
            <a:off x="7376516" y="3195823"/>
            <a:ext cx="1357746" cy="1253837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TOP SECRET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077CF-EF15-FFA5-C358-542A5CBA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C39E7-C161-7780-7823-1CE4C823621D}"/>
              </a:ext>
            </a:extLst>
          </p:cNvPr>
          <p:cNvSpPr txBox="1"/>
          <p:nvPr/>
        </p:nvSpPr>
        <p:spPr>
          <a:xfrm>
            <a:off x="2790552" y="2566845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9159-9659-836F-50B1-2662B745688D}"/>
              </a:ext>
            </a:extLst>
          </p:cNvPr>
          <p:cNvSpPr txBox="1"/>
          <p:nvPr/>
        </p:nvSpPr>
        <p:spPr>
          <a:xfrm>
            <a:off x="8062451" y="2566844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5F96-1BF6-5344-D727-D114D2BC5F8C}"/>
              </a:ext>
            </a:extLst>
          </p:cNvPr>
          <p:cNvSpPr txBox="1"/>
          <p:nvPr/>
        </p:nvSpPr>
        <p:spPr>
          <a:xfrm>
            <a:off x="1914787" y="5015546"/>
            <a:ext cx="886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Alice has a document she wants to send to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She locks it in a box with a key and sends it to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For Bob to be able to open it she needs to send him a copy of the key</a:t>
            </a:r>
          </a:p>
        </p:txBody>
      </p:sp>
      <p:pic>
        <p:nvPicPr>
          <p:cNvPr id="2050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468B10FB-B525-D700-BDBB-7CA614D0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39" y="3517627"/>
            <a:ext cx="799489" cy="7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400+ Free Wooden Boxes &amp; Box Images - Pixabay">
            <a:extLst>
              <a:ext uri="{FF2B5EF4-FFF2-40B4-BE49-F238E27FC236}">
                <a16:creationId xmlns:a16="http://schemas.microsoft.com/office/drawing/2014/main" id="{7D28DF49-76EE-D889-E25B-F207DE018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80" y="2862658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black, metalware, lock&#10;&#10;Description automatically generated">
            <a:extLst>
              <a:ext uri="{FF2B5EF4-FFF2-40B4-BE49-F238E27FC236}">
                <a16:creationId xmlns:a16="http://schemas.microsoft.com/office/drawing/2014/main" id="{2D7B31A3-04D6-2A08-2CD0-D5F8F1BC4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0" y="3429000"/>
            <a:ext cx="712979" cy="106894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3AC880B-C763-B1EC-25E1-BFD6B6AFE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A38A779-0CF3-2DDD-3F5F-AEA91AEDF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97" y="1334268"/>
            <a:ext cx="1290027" cy="129002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5987F3-883F-561A-F01B-FEA8BB7CDCBB}"/>
              </a:ext>
            </a:extLst>
          </p:cNvPr>
          <p:cNvCxnSpPr>
            <a:cxnSpLocks/>
          </p:cNvCxnSpPr>
          <p:nvPr/>
        </p:nvCxnSpPr>
        <p:spPr>
          <a:xfrm flipV="1">
            <a:off x="2362688" y="3789218"/>
            <a:ext cx="5013828" cy="636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2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8A8FDB-BE0F-55AC-0603-92B052D4C913}"/>
              </a:ext>
            </a:extLst>
          </p:cNvPr>
          <p:cNvSpPr/>
          <p:nvPr/>
        </p:nvSpPr>
        <p:spPr>
          <a:xfrm>
            <a:off x="4464794" y="1393672"/>
            <a:ext cx="2648607" cy="3222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077CF-EF15-FFA5-C358-542A5CBA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C39E7-C161-7780-7823-1CE4C823621D}"/>
              </a:ext>
            </a:extLst>
          </p:cNvPr>
          <p:cNvSpPr txBox="1"/>
          <p:nvPr/>
        </p:nvSpPr>
        <p:spPr>
          <a:xfrm>
            <a:off x="2790552" y="2566845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9159-9659-836F-50B1-2662B745688D}"/>
              </a:ext>
            </a:extLst>
          </p:cNvPr>
          <p:cNvSpPr txBox="1"/>
          <p:nvPr/>
        </p:nvSpPr>
        <p:spPr>
          <a:xfrm>
            <a:off x="8157287" y="2555334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5F96-1BF6-5344-D727-D114D2BC5F8C}"/>
              </a:ext>
            </a:extLst>
          </p:cNvPr>
          <p:cNvSpPr txBox="1"/>
          <p:nvPr/>
        </p:nvSpPr>
        <p:spPr>
          <a:xfrm>
            <a:off x="1914787" y="5015546"/>
            <a:ext cx="8468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Alice has a document she wants to send to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She locks it in a box with a key and sends it to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Bob to be able to open it she needs to send him a copy of the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When he gets the key, he can open the box</a:t>
            </a:r>
          </a:p>
          <a:p>
            <a:endParaRPr lang="en-GB" dirty="0"/>
          </a:p>
        </p:txBody>
      </p:sp>
      <p:pic>
        <p:nvPicPr>
          <p:cNvPr id="14" name="Picture 14" descr="400+ Free Wooden Boxes &amp; Box Images - Pixabay">
            <a:extLst>
              <a:ext uri="{FF2B5EF4-FFF2-40B4-BE49-F238E27FC236}">
                <a16:creationId xmlns:a16="http://schemas.microsoft.com/office/drawing/2014/main" id="{7D28DF49-76EE-D889-E25B-F207DE018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012" y="3014062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black, metalware, lock&#10;&#10;Description automatically generated">
            <a:extLst>
              <a:ext uri="{FF2B5EF4-FFF2-40B4-BE49-F238E27FC236}">
                <a16:creationId xmlns:a16="http://schemas.microsoft.com/office/drawing/2014/main" id="{2D7B31A3-04D6-2A08-2CD0-D5F8F1BC4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09" y="3404728"/>
            <a:ext cx="712979" cy="1068946"/>
          </a:xfrm>
          <a:prstGeom prst="rect">
            <a:avLst/>
          </a:prstGeom>
        </p:spPr>
      </p:pic>
      <p:pic>
        <p:nvPicPr>
          <p:cNvPr id="16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E720F44B-4243-6709-4C6C-FB4AE63B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81" y="3602628"/>
            <a:ext cx="799489" cy="7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3AC880B-C763-B1EC-25E1-BFD6B6AFE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A38A779-0CF3-2DDD-3F5F-AEA91AEDF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33" y="1322758"/>
            <a:ext cx="1290027" cy="1290027"/>
          </a:xfrm>
          <a:prstGeom prst="rect">
            <a:avLst/>
          </a:prstGeom>
        </p:spPr>
      </p:pic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7D839E0E-1035-E010-C7DA-97D43EC5F8E5}"/>
              </a:ext>
            </a:extLst>
          </p:cNvPr>
          <p:cNvSpPr/>
          <p:nvPr/>
        </p:nvSpPr>
        <p:spPr>
          <a:xfrm>
            <a:off x="8485246" y="2802081"/>
            <a:ext cx="1357746" cy="1253837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TOP SECRET</a:t>
            </a:r>
          </a:p>
        </p:txBody>
      </p:sp>
    </p:spTree>
    <p:extLst>
      <p:ext uri="{BB962C8B-B14F-4D97-AF65-F5344CB8AC3E}">
        <p14:creationId xmlns:p14="http://schemas.microsoft.com/office/powerpoint/2010/main" val="32928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8A8FDB-BE0F-55AC-0603-92B052D4C913}"/>
              </a:ext>
            </a:extLst>
          </p:cNvPr>
          <p:cNvSpPr/>
          <p:nvPr/>
        </p:nvSpPr>
        <p:spPr>
          <a:xfrm>
            <a:off x="4464794" y="1393672"/>
            <a:ext cx="2648607" cy="3222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077CF-EF15-FFA5-C358-542A5CBA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C39E7-C161-7780-7823-1CE4C823621D}"/>
              </a:ext>
            </a:extLst>
          </p:cNvPr>
          <p:cNvSpPr txBox="1"/>
          <p:nvPr/>
        </p:nvSpPr>
        <p:spPr>
          <a:xfrm>
            <a:off x="2790552" y="2566845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9159-9659-836F-50B1-2662B745688D}"/>
              </a:ext>
            </a:extLst>
          </p:cNvPr>
          <p:cNvSpPr txBox="1"/>
          <p:nvPr/>
        </p:nvSpPr>
        <p:spPr>
          <a:xfrm>
            <a:off x="8157287" y="2555334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5F96-1BF6-5344-D727-D114D2BC5F8C}"/>
              </a:ext>
            </a:extLst>
          </p:cNvPr>
          <p:cNvSpPr txBox="1"/>
          <p:nvPr/>
        </p:nvSpPr>
        <p:spPr>
          <a:xfrm>
            <a:off x="1914788" y="5015545"/>
            <a:ext cx="822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anyone can intercept the package and the key and open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man-in-the-middle attack </a:t>
            </a:r>
            <a:r>
              <a:rPr lang="en-GB" dirty="0"/>
              <a:t>is where someone eavesdrops on messages and potentially alters the messages</a:t>
            </a:r>
          </a:p>
          <a:p>
            <a:endParaRPr lang="en-GB" dirty="0"/>
          </a:p>
        </p:txBody>
      </p:sp>
      <p:pic>
        <p:nvPicPr>
          <p:cNvPr id="14" name="Picture 14" descr="400+ Free Wooden Boxes &amp; Box Images - Pixabay">
            <a:extLst>
              <a:ext uri="{FF2B5EF4-FFF2-40B4-BE49-F238E27FC236}">
                <a16:creationId xmlns:a16="http://schemas.microsoft.com/office/drawing/2014/main" id="{7D28DF49-76EE-D889-E25B-F207DE018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52" y="2368667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black, metalware, lock&#10;&#10;Description automatically generated">
            <a:extLst>
              <a:ext uri="{FF2B5EF4-FFF2-40B4-BE49-F238E27FC236}">
                <a16:creationId xmlns:a16="http://schemas.microsoft.com/office/drawing/2014/main" id="{2D7B31A3-04D6-2A08-2CD0-D5F8F1BC4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77" y="3429000"/>
            <a:ext cx="712979" cy="1068946"/>
          </a:xfrm>
          <a:prstGeom prst="rect">
            <a:avLst/>
          </a:prstGeom>
        </p:spPr>
      </p:pic>
      <p:pic>
        <p:nvPicPr>
          <p:cNvPr id="16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E720F44B-4243-6709-4C6C-FB4AE63B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84" y="1830277"/>
            <a:ext cx="799489" cy="7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3AC880B-C763-B1EC-25E1-BFD6B6AFE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A38A779-0CF3-2DDD-3F5F-AEA91AEDF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33" y="1322758"/>
            <a:ext cx="1290027" cy="1290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7870C-43A6-ED99-6735-A9649E7BD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655" y="1818339"/>
            <a:ext cx="501362" cy="600838"/>
          </a:xfrm>
          <a:prstGeom prst="rect">
            <a:avLst/>
          </a:prstGeom>
        </p:spPr>
      </p:pic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7D839E0E-1035-E010-C7DA-97D43EC5F8E5}"/>
              </a:ext>
            </a:extLst>
          </p:cNvPr>
          <p:cNvSpPr/>
          <p:nvPr/>
        </p:nvSpPr>
        <p:spPr>
          <a:xfrm>
            <a:off x="5580030" y="2447959"/>
            <a:ext cx="1290027" cy="912050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TOP SECRET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11D28F4-E304-AE85-AB1C-42B3B77C8577}"/>
              </a:ext>
            </a:extLst>
          </p:cNvPr>
          <p:cNvSpPr/>
          <p:nvPr/>
        </p:nvSpPr>
        <p:spPr>
          <a:xfrm>
            <a:off x="7745397" y="3155495"/>
            <a:ext cx="2092286" cy="1183175"/>
          </a:xfrm>
          <a:prstGeom prst="wedgeEllipseCallout">
            <a:avLst>
              <a:gd name="adj1" fmla="val -88176"/>
              <a:gd name="adj2" fmla="val -13383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I’m the man in the middle</a:t>
            </a:r>
          </a:p>
        </p:txBody>
      </p:sp>
    </p:spTree>
    <p:extLst>
      <p:ext uri="{BB962C8B-B14F-4D97-AF65-F5344CB8AC3E}">
        <p14:creationId xmlns:p14="http://schemas.microsoft.com/office/powerpoint/2010/main" val="57003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37B7-5024-D173-0AA3-39B9643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7221-D6A7-47B9-5B33-7A6426B94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3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7B29-1A15-A802-6997-7909C2DF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pic>
        <p:nvPicPr>
          <p:cNvPr id="3076" name="Picture 4" descr="Cast iron wall mounted post box | Chelsea wall post box | Wall mounted post  box">
            <a:extLst>
              <a:ext uri="{FF2B5EF4-FFF2-40B4-BE49-F238E27FC236}">
                <a16:creationId xmlns:a16="http://schemas.microsoft.com/office/drawing/2014/main" id="{7FC34C1C-8F88-1877-B086-710E93530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796" y="1552122"/>
            <a:ext cx="2144637" cy="21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F2C68-8DD9-B94A-17C2-3B612557C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149" y="3974130"/>
            <a:ext cx="1009791" cy="139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937F4-20BE-4142-4F76-F6EBEB5BB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423" y="4124422"/>
            <a:ext cx="949977" cy="1456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FC6E2-2F20-C54E-F345-89B580711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966" y="1064813"/>
            <a:ext cx="981212" cy="1467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415B11-2DC0-BED9-0994-0A7D7D505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596" y="3946383"/>
            <a:ext cx="1009791" cy="1524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E648E6-01B3-5002-4019-910825533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440" y="2171050"/>
            <a:ext cx="962159" cy="1305107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B5F8599-1A43-08C0-C536-2B8C96F1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4" y="2538086"/>
            <a:ext cx="698012" cy="6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FE912877-4580-F6D6-BA0D-EE9EC7DD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82" y="4247501"/>
            <a:ext cx="698012" cy="6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40BF2366-1EB0-1C56-964C-080EDEB0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64" y="4470467"/>
            <a:ext cx="698012" cy="6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D372F3DD-7282-50B1-DBC1-0B03D2DA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936" y="3916913"/>
            <a:ext cx="698012" cy="6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4BFD9F-EC3D-F445-24FC-80F04BB78720}"/>
              </a:ext>
            </a:extLst>
          </p:cNvPr>
          <p:cNvCxnSpPr/>
          <p:nvPr/>
        </p:nvCxnSpPr>
        <p:spPr>
          <a:xfrm flipV="1">
            <a:off x="3479774" y="2887092"/>
            <a:ext cx="505749" cy="87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23A288-0733-F5AE-DEC6-9D2E6033837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897988" y="3786237"/>
            <a:ext cx="269436" cy="461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08CB53-04AF-F85E-CD38-2D2DFD50216F}"/>
              </a:ext>
            </a:extLst>
          </p:cNvPr>
          <p:cNvCxnSpPr>
            <a:cxnSpLocks/>
          </p:cNvCxnSpPr>
          <p:nvPr/>
        </p:nvCxnSpPr>
        <p:spPr>
          <a:xfrm flipH="1" flipV="1">
            <a:off x="5259114" y="3880466"/>
            <a:ext cx="97156" cy="4885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B056E-1720-7FDA-61B6-B9C4A0DD5913}"/>
              </a:ext>
            </a:extLst>
          </p:cNvPr>
          <p:cNvCxnSpPr>
            <a:cxnSpLocks/>
          </p:cNvCxnSpPr>
          <p:nvPr/>
        </p:nvCxnSpPr>
        <p:spPr>
          <a:xfrm flipH="1" flipV="1">
            <a:off x="6397460" y="3777849"/>
            <a:ext cx="596156" cy="2550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10" descr="Key Icons - Download 244 Free Key icons here">
            <a:extLst>
              <a:ext uri="{FF2B5EF4-FFF2-40B4-BE49-F238E27FC236}">
                <a16:creationId xmlns:a16="http://schemas.microsoft.com/office/drawing/2014/main" id="{7AA3B9ED-48A7-1F20-709E-4CF888A29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8" name="Picture 16" descr="Isolated key icon vector design 2956102 Vector Art at Vecteezy">
            <a:extLst>
              <a:ext uri="{FF2B5EF4-FFF2-40B4-BE49-F238E27FC236}">
                <a16:creationId xmlns:a16="http://schemas.microsoft.com/office/drawing/2014/main" id="{AC1DA4AF-CB64-1C73-E661-5EE8843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36" y="1552122"/>
            <a:ext cx="65006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80BE01-CE3B-BC5B-A499-53FE13706A43}"/>
              </a:ext>
            </a:extLst>
          </p:cNvPr>
          <p:cNvSpPr txBox="1"/>
          <p:nvPr/>
        </p:nvSpPr>
        <p:spPr>
          <a:xfrm>
            <a:off x="4699154" y="5699260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Mailbox analogy</a:t>
            </a:r>
          </a:p>
          <a:p>
            <a:r>
              <a:rPr lang="en-GB" dirty="0"/>
              <a:t>Everyone can post to the mailbox</a:t>
            </a:r>
          </a:p>
          <a:p>
            <a:r>
              <a:rPr lang="en-GB" dirty="0"/>
              <a:t>Only the owner (with the key) can open it and read messages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DFB43E-A717-174E-1D90-83B529BE72C1}"/>
              </a:ext>
            </a:extLst>
          </p:cNvPr>
          <p:cNvCxnSpPr/>
          <p:nvPr/>
        </p:nvCxnSpPr>
        <p:spPr>
          <a:xfrm flipV="1">
            <a:off x="6449131" y="1833432"/>
            <a:ext cx="505749" cy="87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8">
            <a:extLst>
              <a:ext uri="{FF2B5EF4-FFF2-40B4-BE49-F238E27FC236}">
                <a16:creationId xmlns:a16="http://schemas.microsoft.com/office/drawing/2014/main" id="{B13BA7EE-2947-D754-E82B-AAFAFC6C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40" y="1254895"/>
            <a:ext cx="505749" cy="5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C4D28109-D61D-4530-EE04-8D9BC6C2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82" y="960914"/>
            <a:ext cx="433691" cy="4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5F65B7E5-E3FE-FEA8-CE0F-3B1A5D9A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69" y="1695578"/>
            <a:ext cx="579437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1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189-417C-399A-DA0A-AD78C9C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F2E3-AED0-9278-4A9B-CACE1CEC7453}"/>
              </a:ext>
            </a:extLst>
          </p:cNvPr>
          <p:cNvSpPr txBox="1"/>
          <p:nvPr/>
        </p:nvSpPr>
        <p:spPr>
          <a:xfrm>
            <a:off x="2799455" y="254240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55D04-7038-A7AD-504F-492E2B7A23CE}"/>
              </a:ext>
            </a:extLst>
          </p:cNvPr>
          <p:cNvSpPr txBox="1"/>
          <p:nvPr/>
        </p:nvSpPr>
        <p:spPr>
          <a:xfrm>
            <a:off x="8031244" y="2566844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94516ED-8708-8BBB-25BF-0E3F5ADF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63E0608-BBC0-DAD4-3E0E-E79C642C2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90" y="1334268"/>
            <a:ext cx="1290027" cy="12900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22A7A5-17B1-B3DD-D7D9-9381A274C684}"/>
              </a:ext>
            </a:extLst>
          </p:cNvPr>
          <p:cNvSpPr txBox="1"/>
          <p:nvPr/>
        </p:nvSpPr>
        <p:spPr>
          <a:xfrm>
            <a:off x="2414431" y="5333594"/>
            <a:ext cx="724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Alice and Bob want to send each other messages securely</a:t>
            </a:r>
          </a:p>
        </p:txBody>
      </p:sp>
      <p:sp>
        <p:nvSpPr>
          <p:cNvPr id="36" name="Scroll: Horizontal 35">
            <a:extLst>
              <a:ext uri="{FF2B5EF4-FFF2-40B4-BE49-F238E27FC236}">
                <a16:creationId xmlns:a16="http://schemas.microsoft.com/office/drawing/2014/main" id="{16D0E359-0582-2E32-9E3F-59E20D5D6A5D}"/>
              </a:ext>
            </a:extLst>
          </p:cNvPr>
          <p:cNvSpPr/>
          <p:nvPr/>
        </p:nvSpPr>
        <p:spPr>
          <a:xfrm>
            <a:off x="1056685" y="2309258"/>
            <a:ext cx="1357746" cy="1253837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TOP SECRET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9EA526-6ED2-F80A-ABC8-12872DEAE2C7}"/>
              </a:ext>
            </a:extLst>
          </p:cNvPr>
          <p:cNvSpPr/>
          <p:nvPr/>
        </p:nvSpPr>
        <p:spPr>
          <a:xfrm>
            <a:off x="4464794" y="1393672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</p:spTree>
    <p:extLst>
      <p:ext uri="{BB962C8B-B14F-4D97-AF65-F5344CB8AC3E}">
        <p14:creationId xmlns:p14="http://schemas.microsoft.com/office/powerpoint/2010/main" val="250169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189-417C-399A-DA0A-AD78C9C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F2E3-AED0-9278-4A9B-CACE1CEC7453}"/>
              </a:ext>
            </a:extLst>
          </p:cNvPr>
          <p:cNvSpPr txBox="1"/>
          <p:nvPr/>
        </p:nvSpPr>
        <p:spPr>
          <a:xfrm>
            <a:off x="2799455" y="254240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55D04-7038-A7AD-504F-492E2B7A23CE}"/>
              </a:ext>
            </a:extLst>
          </p:cNvPr>
          <p:cNvSpPr txBox="1"/>
          <p:nvPr/>
        </p:nvSpPr>
        <p:spPr>
          <a:xfrm>
            <a:off x="7623887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94516ED-8708-8BBB-25BF-0E3F5ADF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63E0608-BBC0-DAD4-3E0E-E79C642C2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3" y="1334269"/>
            <a:ext cx="1290027" cy="1290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71EB3-9C79-4895-3F99-AE48BFE73A22}"/>
              </a:ext>
            </a:extLst>
          </p:cNvPr>
          <p:cNvSpPr txBox="1"/>
          <p:nvPr/>
        </p:nvSpPr>
        <p:spPr>
          <a:xfrm>
            <a:off x="2642971" y="5016889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They each create 2 keys – a public key and a private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48A84-0B5B-6DC7-6017-872AAE87F9E0}"/>
              </a:ext>
            </a:extLst>
          </p:cNvPr>
          <p:cNvSpPr txBox="1"/>
          <p:nvPr/>
        </p:nvSpPr>
        <p:spPr>
          <a:xfrm>
            <a:off x="3248891" y="55040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public key can be used to lock a box</a:t>
            </a:r>
          </a:p>
          <a:p>
            <a:r>
              <a:rPr lang="en-GB" dirty="0"/>
              <a:t>Only the private key can be used to open a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31B5C-308E-2B2A-DBBD-4C70E1881A4B}"/>
              </a:ext>
            </a:extLst>
          </p:cNvPr>
          <p:cNvSpPr/>
          <p:nvPr/>
        </p:nvSpPr>
        <p:spPr>
          <a:xfrm>
            <a:off x="4464794" y="1393672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F50CD8-A7E6-D244-F961-84441AB1E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22610"/>
              </p:ext>
            </p:extLst>
          </p:nvPr>
        </p:nvGraphicFramePr>
        <p:xfrm>
          <a:off x="3099845" y="3119305"/>
          <a:ext cx="651065" cy="59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81EA1B9-885C-1092-61C3-8DDABDE6E2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9845" y="3119305"/>
                        <a:ext cx="651065" cy="59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4BD5D1-1155-132F-E620-E25800995392}"/>
              </a:ext>
            </a:extLst>
          </p:cNvPr>
          <p:cNvSpPr txBox="1"/>
          <p:nvPr/>
        </p:nvSpPr>
        <p:spPr>
          <a:xfrm>
            <a:off x="791627" y="3255384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private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2C029-89E8-6AB7-9B41-7FDF53B6A6C4}"/>
              </a:ext>
            </a:extLst>
          </p:cNvPr>
          <p:cNvSpPr txBox="1"/>
          <p:nvPr/>
        </p:nvSpPr>
        <p:spPr>
          <a:xfrm>
            <a:off x="8441875" y="328851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private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DEB8A-CE14-AE32-793C-DFFF05AC48A1}"/>
              </a:ext>
            </a:extLst>
          </p:cNvPr>
          <p:cNvSpPr txBox="1"/>
          <p:nvPr/>
        </p:nvSpPr>
        <p:spPr>
          <a:xfrm>
            <a:off x="810185" y="39307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8A20C-3439-59A1-B9B8-340F3A0E325A}"/>
              </a:ext>
            </a:extLst>
          </p:cNvPr>
          <p:cNvSpPr txBox="1"/>
          <p:nvPr/>
        </p:nvSpPr>
        <p:spPr>
          <a:xfrm>
            <a:off x="8441875" y="392381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386B68D-C560-449C-DB40-1AD4DDE4E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72398"/>
              </p:ext>
            </p:extLst>
          </p:nvPr>
        </p:nvGraphicFramePr>
        <p:xfrm>
          <a:off x="3099845" y="3755729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0E7E03B-620B-2E7A-E628-1B7C37385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9845" y="3755729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1759C4E-89E1-E3A4-A120-36524EBB2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2682"/>
              </p:ext>
            </p:extLst>
          </p:nvPr>
        </p:nvGraphicFramePr>
        <p:xfrm>
          <a:off x="7633925" y="3179457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7400" imgH="2793600" progId="">
                  <p:embed/>
                </p:oleObj>
              </mc:Choice>
              <mc:Fallback>
                <p:oleObj r:id="rId8" imgW="3047400" imgH="2793600" progId="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18BD447-4C16-5A66-2C71-EC1FF3C7B3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33925" y="3179457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F463B351-C858-38B2-95A6-570E1EE94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15961"/>
              </p:ext>
            </p:extLst>
          </p:nvPr>
        </p:nvGraphicFramePr>
        <p:xfrm>
          <a:off x="7623887" y="3880697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6BDDD0FD-B0D5-DC02-E863-6DCF779004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3887" y="3880697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96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A38B1B9-9106-7A84-4BF6-D222D8DF5971}"/>
              </a:ext>
            </a:extLst>
          </p:cNvPr>
          <p:cNvSpPr/>
          <p:nvPr/>
        </p:nvSpPr>
        <p:spPr>
          <a:xfrm>
            <a:off x="4464794" y="1393672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DE189-417C-399A-DA0A-AD78C9C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F2E3-AED0-9278-4A9B-CACE1CEC7453}"/>
              </a:ext>
            </a:extLst>
          </p:cNvPr>
          <p:cNvSpPr txBox="1"/>
          <p:nvPr/>
        </p:nvSpPr>
        <p:spPr>
          <a:xfrm>
            <a:off x="2799455" y="254240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55D04-7038-A7AD-504F-492E2B7A23CE}"/>
              </a:ext>
            </a:extLst>
          </p:cNvPr>
          <p:cNvSpPr txBox="1"/>
          <p:nvPr/>
        </p:nvSpPr>
        <p:spPr>
          <a:xfrm>
            <a:off x="7623887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D1906-1009-CEB5-11B3-89EB9C1A36AB}"/>
              </a:ext>
            </a:extLst>
          </p:cNvPr>
          <p:cNvSpPr txBox="1"/>
          <p:nvPr/>
        </p:nvSpPr>
        <p:spPr>
          <a:xfrm>
            <a:off x="3401551" y="5651868"/>
            <a:ext cx="529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Now Alice and Bob share their public keys</a:t>
            </a:r>
          </a:p>
          <a:p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F4C55-D041-1428-6EFE-0DF57DF81F76}"/>
              </a:ext>
            </a:extLst>
          </p:cNvPr>
          <p:cNvCxnSpPr>
            <a:cxnSpLocks/>
          </p:cNvCxnSpPr>
          <p:nvPr/>
        </p:nvCxnSpPr>
        <p:spPr>
          <a:xfrm>
            <a:off x="4398818" y="4058650"/>
            <a:ext cx="2908015" cy="79215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7FD150-79B9-58D6-823D-9FFA6E94C310}"/>
              </a:ext>
            </a:extLst>
          </p:cNvPr>
          <p:cNvCxnSpPr>
            <a:cxnSpLocks/>
          </p:cNvCxnSpPr>
          <p:nvPr/>
        </p:nvCxnSpPr>
        <p:spPr>
          <a:xfrm flipH="1">
            <a:off x="4255514" y="4236850"/>
            <a:ext cx="2899178" cy="61395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1F2FACF-30AF-3D8F-4B3F-E560A994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EB804755-1E92-A465-46CE-81D6E1DDF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3" y="1334269"/>
            <a:ext cx="1290027" cy="1290027"/>
          </a:xfrm>
          <a:prstGeom prst="rect">
            <a:avLst/>
          </a:prstGeom>
        </p:spPr>
      </p:pic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0D75836E-8428-631B-FBC8-06D01FBC4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22575"/>
              </p:ext>
            </p:extLst>
          </p:nvPr>
        </p:nvGraphicFramePr>
        <p:xfrm>
          <a:off x="3099845" y="3119305"/>
          <a:ext cx="651065" cy="59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58991-0D99-4BF5-9111-BEAE7711A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9845" y="3119305"/>
                        <a:ext cx="651065" cy="59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A7E50DA-A3DD-E11E-8670-776CF02EB967}"/>
              </a:ext>
            </a:extLst>
          </p:cNvPr>
          <p:cNvSpPr txBox="1"/>
          <p:nvPr/>
        </p:nvSpPr>
        <p:spPr>
          <a:xfrm>
            <a:off x="791627" y="3255384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private key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E157D5-D287-AFBD-776F-C174A84C989D}"/>
              </a:ext>
            </a:extLst>
          </p:cNvPr>
          <p:cNvSpPr txBox="1"/>
          <p:nvPr/>
        </p:nvSpPr>
        <p:spPr>
          <a:xfrm>
            <a:off x="8441875" y="328851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private key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C2509-F218-A692-0A93-6EDDAB39CD23}"/>
              </a:ext>
            </a:extLst>
          </p:cNvPr>
          <p:cNvSpPr txBox="1"/>
          <p:nvPr/>
        </p:nvSpPr>
        <p:spPr>
          <a:xfrm>
            <a:off x="810185" y="39307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7664AA-B611-EF99-CA2D-99018C155CBF}"/>
              </a:ext>
            </a:extLst>
          </p:cNvPr>
          <p:cNvSpPr txBox="1"/>
          <p:nvPr/>
        </p:nvSpPr>
        <p:spPr>
          <a:xfrm>
            <a:off x="8441875" y="392381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E54A05A1-94EB-2784-5D26-52B0E48D1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2370"/>
              </p:ext>
            </p:extLst>
          </p:nvPr>
        </p:nvGraphicFramePr>
        <p:xfrm>
          <a:off x="3099845" y="3755729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8364FCD-9E75-D7FA-4225-D2956F37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9845" y="3755729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DE334E3-17C5-1941-73D3-3FBF69F413A4}"/>
              </a:ext>
            </a:extLst>
          </p:cNvPr>
          <p:cNvSpPr txBox="1"/>
          <p:nvPr/>
        </p:nvSpPr>
        <p:spPr>
          <a:xfrm>
            <a:off x="810185" y="460617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A05A37-54C6-0B34-3AD0-D480B4990DE6}"/>
              </a:ext>
            </a:extLst>
          </p:cNvPr>
          <p:cNvSpPr txBox="1"/>
          <p:nvPr/>
        </p:nvSpPr>
        <p:spPr>
          <a:xfrm>
            <a:off x="8521823" y="459789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57972F11-DF15-C00E-6E38-3558B2FC1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91668"/>
              </p:ext>
            </p:extLst>
          </p:nvPr>
        </p:nvGraphicFramePr>
        <p:xfrm>
          <a:off x="7623887" y="4508287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5AD9312-EAD3-3C88-EDDD-CD663E9B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3887" y="4508287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FFA85210-CB1B-0074-99E9-A0DF140D2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80732"/>
              </p:ext>
            </p:extLst>
          </p:nvPr>
        </p:nvGraphicFramePr>
        <p:xfrm>
          <a:off x="7633925" y="3179457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7400" imgH="2793600" progId="">
                  <p:embed/>
                </p:oleObj>
              </mc:Choice>
              <mc:Fallback>
                <p:oleObj r:id="rId8" imgW="3047400" imgH="2793600" progId="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03D4099-D46A-9D58-36B8-1540AAFBB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33925" y="3179457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ADE5B78-F09F-4CF6-9BB3-981C64778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21343"/>
              </p:ext>
            </p:extLst>
          </p:nvPr>
        </p:nvGraphicFramePr>
        <p:xfrm>
          <a:off x="7623887" y="3880697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88C662A5-2C02-3E3C-A055-67E918C2F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3887" y="3880697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FF3BEF8-6273-D3BB-B952-D3E9E0D19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749807"/>
              </p:ext>
            </p:extLst>
          </p:nvPr>
        </p:nvGraphicFramePr>
        <p:xfrm>
          <a:off x="3142650" y="4463798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047400" imgH="2793600" progId="">
                  <p:embed/>
                </p:oleObj>
              </mc:Choice>
              <mc:Fallback>
                <p:oleObj r:id="rId12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2650" y="4463798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68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189-417C-399A-DA0A-AD78C9C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F2E3-AED0-9278-4A9B-CACE1CEC7453}"/>
              </a:ext>
            </a:extLst>
          </p:cNvPr>
          <p:cNvSpPr txBox="1"/>
          <p:nvPr/>
        </p:nvSpPr>
        <p:spPr>
          <a:xfrm>
            <a:off x="2799455" y="254240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55D04-7038-A7AD-504F-492E2B7A23CE}"/>
              </a:ext>
            </a:extLst>
          </p:cNvPr>
          <p:cNvSpPr txBox="1"/>
          <p:nvPr/>
        </p:nvSpPr>
        <p:spPr>
          <a:xfrm>
            <a:off x="7623887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D1906-1009-CEB5-11B3-89EB9C1A36AB}"/>
              </a:ext>
            </a:extLst>
          </p:cNvPr>
          <p:cNvSpPr txBox="1"/>
          <p:nvPr/>
        </p:nvSpPr>
        <p:spPr>
          <a:xfrm>
            <a:off x="1383565" y="5330902"/>
            <a:ext cx="6620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Alice wants to send a message to Bob</a:t>
            </a:r>
          </a:p>
          <a:p>
            <a:r>
              <a:rPr lang="en-GB" b="1" dirty="0"/>
              <a:t>She puts it in a box and locks it with Bob’s public key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BE3EBA4A-A478-C549-1B15-EF17AC06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9D94236-B10F-A10C-4989-832D5EA3A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3" y="1334269"/>
            <a:ext cx="1290027" cy="1290027"/>
          </a:xfrm>
          <a:prstGeom prst="rect">
            <a:avLst/>
          </a:prstGeom>
        </p:spPr>
      </p:pic>
      <p:pic>
        <p:nvPicPr>
          <p:cNvPr id="7172" name="Picture 4" descr="Parcel Icon Vector Art, Icons, and Graphics for Free Download">
            <a:extLst>
              <a:ext uri="{FF2B5EF4-FFF2-40B4-BE49-F238E27FC236}">
                <a16:creationId xmlns:a16="http://schemas.microsoft.com/office/drawing/2014/main" id="{9A3ED4F8-04EB-F5AC-8FE1-0F9D1419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59" y="1565345"/>
            <a:ext cx="1166648" cy="1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75988EE-7840-A1F2-BFBE-9824824E5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26" y="2014659"/>
            <a:ext cx="359798" cy="44735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619E65-7629-9C68-762A-F8C5EBCE6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90439"/>
              </p:ext>
            </p:extLst>
          </p:nvPr>
        </p:nvGraphicFramePr>
        <p:xfrm>
          <a:off x="1061806" y="2250763"/>
          <a:ext cx="392908" cy="36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1806" y="2250763"/>
                        <a:ext cx="392908" cy="36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1EA1B9-885C-1092-61C3-8DDABDE6E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22575"/>
              </p:ext>
            </p:extLst>
          </p:nvPr>
        </p:nvGraphicFramePr>
        <p:xfrm>
          <a:off x="3099845" y="3119305"/>
          <a:ext cx="651065" cy="59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7400" imgH="2793600" progId="">
                  <p:embed/>
                </p:oleObj>
              </mc:Choice>
              <mc:Fallback>
                <p:oleObj r:id="rId8" imgW="3047400" imgH="27936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58991-0D99-4BF5-9111-BEAE7711A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9845" y="3119305"/>
                        <a:ext cx="651065" cy="59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FF60D4-1A28-A906-8AD6-554266EF8EB4}"/>
              </a:ext>
            </a:extLst>
          </p:cNvPr>
          <p:cNvSpPr txBox="1"/>
          <p:nvPr/>
        </p:nvSpPr>
        <p:spPr>
          <a:xfrm>
            <a:off x="791627" y="3255384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93B9-BB77-6C96-0D86-90FD59816035}"/>
              </a:ext>
            </a:extLst>
          </p:cNvPr>
          <p:cNvSpPr txBox="1"/>
          <p:nvPr/>
        </p:nvSpPr>
        <p:spPr>
          <a:xfrm>
            <a:off x="8441875" y="328851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private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A5E84-DC31-6CEB-1FCD-2EB260BED47B}"/>
              </a:ext>
            </a:extLst>
          </p:cNvPr>
          <p:cNvSpPr txBox="1"/>
          <p:nvPr/>
        </p:nvSpPr>
        <p:spPr>
          <a:xfrm>
            <a:off x="810185" y="39307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5E372-9469-654B-3597-731F458AF769}"/>
              </a:ext>
            </a:extLst>
          </p:cNvPr>
          <p:cNvSpPr txBox="1"/>
          <p:nvPr/>
        </p:nvSpPr>
        <p:spPr>
          <a:xfrm>
            <a:off x="8441875" y="392381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0E7E03B-620B-2E7A-E628-1B7C37385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2370"/>
              </p:ext>
            </p:extLst>
          </p:nvPr>
        </p:nvGraphicFramePr>
        <p:xfrm>
          <a:off x="3099845" y="3755729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8364FCD-9E75-D7FA-4225-D2956F37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99845" y="3755729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1A38DF9-2A07-8E31-D68D-88EBB2381AC1}"/>
              </a:ext>
            </a:extLst>
          </p:cNvPr>
          <p:cNvSpPr txBox="1"/>
          <p:nvPr/>
        </p:nvSpPr>
        <p:spPr>
          <a:xfrm>
            <a:off x="810185" y="460617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D2F1E-B3C3-B6EE-0FE1-EB202CD9BDD1}"/>
              </a:ext>
            </a:extLst>
          </p:cNvPr>
          <p:cNvSpPr txBox="1"/>
          <p:nvPr/>
        </p:nvSpPr>
        <p:spPr>
          <a:xfrm>
            <a:off x="8521823" y="459789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D82BC57-E676-2D75-6A2F-8DA508C33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91668"/>
              </p:ext>
            </p:extLst>
          </p:nvPr>
        </p:nvGraphicFramePr>
        <p:xfrm>
          <a:off x="7623887" y="4508287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5AD9312-EAD3-3C88-EDDD-CD663E9B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3887" y="4508287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18BD447-4C16-5A66-2C71-EC1FF3C7B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80732"/>
              </p:ext>
            </p:extLst>
          </p:nvPr>
        </p:nvGraphicFramePr>
        <p:xfrm>
          <a:off x="7633925" y="3179457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047400" imgH="2793600" progId="">
                  <p:embed/>
                </p:oleObj>
              </mc:Choice>
              <mc:Fallback>
                <p:oleObj r:id="rId12" imgW="3047400" imgH="2793600" progId="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03D4099-D46A-9D58-36B8-1540AAFBB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33925" y="3179457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6BDDD0FD-B0D5-DC02-E863-6DCF77900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21343"/>
              </p:ext>
            </p:extLst>
          </p:nvPr>
        </p:nvGraphicFramePr>
        <p:xfrm>
          <a:off x="7623887" y="3880697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047400" imgH="2793600" progId="">
                  <p:embed/>
                </p:oleObj>
              </mc:Choice>
              <mc:Fallback>
                <p:oleObj r:id="rId14" imgW="3047400" imgH="2793600" progId="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88C662A5-2C02-3E3C-A055-67E918C2F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3887" y="3880697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D8E29E8-4B2E-B162-3DB3-1551025BA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749807"/>
              </p:ext>
            </p:extLst>
          </p:nvPr>
        </p:nvGraphicFramePr>
        <p:xfrm>
          <a:off x="3142650" y="4463798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047400" imgH="2793600" progId="">
                  <p:embed/>
                </p:oleObj>
              </mc:Choice>
              <mc:Fallback>
                <p:oleObj r:id="rId15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2650" y="4463798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9CAD755-2FFB-8201-5BD4-C524810F6251}"/>
              </a:ext>
            </a:extLst>
          </p:cNvPr>
          <p:cNvSpPr/>
          <p:nvPr/>
        </p:nvSpPr>
        <p:spPr>
          <a:xfrm>
            <a:off x="4464794" y="1393672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</p:spTree>
    <p:extLst>
      <p:ext uri="{BB962C8B-B14F-4D97-AF65-F5344CB8AC3E}">
        <p14:creationId xmlns:p14="http://schemas.microsoft.com/office/powerpoint/2010/main" val="41406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6094-B8ED-CC14-DBD8-F9C972C8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5D73C-75F3-AAE6-FA6A-0B3AF863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189-417C-399A-DA0A-AD78C9C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F2E3-AED0-9278-4A9B-CACE1CEC7453}"/>
              </a:ext>
            </a:extLst>
          </p:cNvPr>
          <p:cNvSpPr txBox="1"/>
          <p:nvPr/>
        </p:nvSpPr>
        <p:spPr>
          <a:xfrm>
            <a:off x="2799455" y="254240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55D04-7038-A7AD-504F-492E2B7A23CE}"/>
              </a:ext>
            </a:extLst>
          </p:cNvPr>
          <p:cNvSpPr txBox="1"/>
          <p:nvPr/>
        </p:nvSpPr>
        <p:spPr>
          <a:xfrm>
            <a:off x="7623887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D1906-1009-CEB5-11B3-89EB9C1A36AB}"/>
              </a:ext>
            </a:extLst>
          </p:cNvPr>
          <p:cNvSpPr txBox="1"/>
          <p:nvPr/>
        </p:nvSpPr>
        <p:spPr>
          <a:xfrm>
            <a:off x="1383565" y="5330902"/>
            <a:ext cx="7742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 wants to send a message to Bob</a:t>
            </a:r>
          </a:p>
          <a:p>
            <a:r>
              <a:rPr lang="en-GB" dirty="0"/>
              <a:t>She puts it in a box and locks it with Bob’s public key and sends it</a:t>
            </a:r>
          </a:p>
          <a:p>
            <a:r>
              <a:rPr lang="en-GB" b="1" dirty="0"/>
              <a:t>Bob can use his private key to unlock the parcel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BE3EBA4A-A478-C549-1B15-EF17AC06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9D94236-B10F-A10C-4989-832D5EA3A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3" y="1334269"/>
            <a:ext cx="1290027" cy="1290027"/>
          </a:xfrm>
          <a:prstGeom prst="rect">
            <a:avLst/>
          </a:prstGeom>
        </p:spPr>
      </p:pic>
      <p:pic>
        <p:nvPicPr>
          <p:cNvPr id="7172" name="Picture 4" descr="Parcel Icon Vector Art, Icons, and Graphics for Free Download">
            <a:extLst>
              <a:ext uri="{FF2B5EF4-FFF2-40B4-BE49-F238E27FC236}">
                <a16:creationId xmlns:a16="http://schemas.microsoft.com/office/drawing/2014/main" id="{9A3ED4F8-04EB-F5AC-8FE1-0F9D1419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97" y="1552756"/>
            <a:ext cx="1166648" cy="1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75988EE-7840-A1F2-BFBE-9824824E5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22" y="2076721"/>
            <a:ext cx="359798" cy="44735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23312C-A98F-0932-E12C-ABFB2E5CB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91985"/>
              </p:ext>
            </p:extLst>
          </p:nvPr>
        </p:nvGraphicFramePr>
        <p:xfrm>
          <a:off x="8528057" y="2223840"/>
          <a:ext cx="40290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03D4099-D46A-9D58-36B8-1540AAFBB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28057" y="2223840"/>
                        <a:ext cx="402908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D77E68-7AFD-261F-8330-31192C321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22575"/>
              </p:ext>
            </p:extLst>
          </p:nvPr>
        </p:nvGraphicFramePr>
        <p:xfrm>
          <a:off x="3099845" y="3119305"/>
          <a:ext cx="651065" cy="59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7400" imgH="2793600" progId="">
                  <p:embed/>
                </p:oleObj>
              </mc:Choice>
              <mc:Fallback>
                <p:oleObj r:id="rId8" imgW="3047400" imgH="27936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58991-0D99-4BF5-9111-BEAE7711A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9845" y="3119305"/>
                        <a:ext cx="651065" cy="59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1A90C6-31AF-E874-DC50-B1479064877C}"/>
              </a:ext>
            </a:extLst>
          </p:cNvPr>
          <p:cNvSpPr txBox="1"/>
          <p:nvPr/>
        </p:nvSpPr>
        <p:spPr>
          <a:xfrm>
            <a:off x="791627" y="3255384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private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120FC-4A8D-2715-C2DA-3A7B823F57FE}"/>
              </a:ext>
            </a:extLst>
          </p:cNvPr>
          <p:cNvSpPr txBox="1"/>
          <p:nvPr/>
        </p:nvSpPr>
        <p:spPr>
          <a:xfrm>
            <a:off x="8441875" y="328851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3E561-B9E8-25D9-2B05-7CC156B772A8}"/>
              </a:ext>
            </a:extLst>
          </p:cNvPr>
          <p:cNvSpPr txBox="1"/>
          <p:nvPr/>
        </p:nvSpPr>
        <p:spPr>
          <a:xfrm>
            <a:off x="810185" y="39307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7DA9E-3B4C-403F-94D1-DD9A4F7AD34C}"/>
              </a:ext>
            </a:extLst>
          </p:cNvPr>
          <p:cNvSpPr txBox="1"/>
          <p:nvPr/>
        </p:nvSpPr>
        <p:spPr>
          <a:xfrm>
            <a:off x="8441875" y="392381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0C5EAF8B-6435-D15F-53C9-1900C2053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2370"/>
              </p:ext>
            </p:extLst>
          </p:nvPr>
        </p:nvGraphicFramePr>
        <p:xfrm>
          <a:off x="3099845" y="3755729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8364FCD-9E75-D7FA-4225-D2956F37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99845" y="3755729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8EFC02B-4C9D-D4BF-C0BE-38E17C7DD166}"/>
              </a:ext>
            </a:extLst>
          </p:cNvPr>
          <p:cNvSpPr txBox="1"/>
          <p:nvPr/>
        </p:nvSpPr>
        <p:spPr>
          <a:xfrm>
            <a:off x="810185" y="460617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1ECED-D3A0-D48F-8627-2AA5DB28BCF7}"/>
              </a:ext>
            </a:extLst>
          </p:cNvPr>
          <p:cNvSpPr txBox="1"/>
          <p:nvPr/>
        </p:nvSpPr>
        <p:spPr>
          <a:xfrm>
            <a:off x="8521823" y="459789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C7DAAC5-4204-24C9-3001-BE528058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91668"/>
              </p:ext>
            </p:extLst>
          </p:nvPr>
        </p:nvGraphicFramePr>
        <p:xfrm>
          <a:off x="7623887" y="4508287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5AD9312-EAD3-3C88-EDDD-CD663E9B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3887" y="4508287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AB2EE50-76C5-3B6A-1A25-6A46C5F83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80732"/>
              </p:ext>
            </p:extLst>
          </p:nvPr>
        </p:nvGraphicFramePr>
        <p:xfrm>
          <a:off x="7633925" y="3179457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047400" imgH="2793600" progId="">
                  <p:embed/>
                </p:oleObj>
              </mc:Choice>
              <mc:Fallback>
                <p:oleObj r:id="rId12" imgW="3047400" imgH="2793600" progId="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03D4099-D46A-9D58-36B8-1540AAFBB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33925" y="3179457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40C5495-5AD2-B3A9-B80A-0E3307E5A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21343"/>
              </p:ext>
            </p:extLst>
          </p:nvPr>
        </p:nvGraphicFramePr>
        <p:xfrm>
          <a:off x="7623887" y="3880697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047400" imgH="2793600" progId="">
                  <p:embed/>
                </p:oleObj>
              </mc:Choice>
              <mc:Fallback>
                <p:oleObj r:id="rId13" imgW="3047400" imgH="2793600" progId="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88C662A5-2C02-3E3C-A055-67E918C2F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3887" y="3880697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B6268A7D-C55C-28D2-1734-8560F89B2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749807"/>
              </p:ext>
            </p:extLst>
          </p:nvPr>
        </p:nvGraphicFramePr>
        <p:xfrm>
          <a:off x="3142650" y="4463798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047400" imgH="2793600" progId="">
                  <p:embed/>
                </p:oleObj>
              </mc:Choice>
              <mc:Fallback>
                <p:oleObj r:id="rId15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42650" y="4463798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AF7A71F-AB86-6628-06E1-61270D15E211}"/>
              </a:ext>
            </a:extLst>
          </p:cNvPr>
          <p:cNvSpPr/>
          <p:nvPr/>
        </p:nvSpPr>
        <p:spPr>
          <a:xfrm>
            <a:off x="4464794" y="1393672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</p:spTree>
    <p:extLst>
      <p:ext uri="{BB962C8B-B14F-4D97-AF65-F5344CB8AC3E}">
        <p14:creationId xmlns:p14="http://schemas.microsoft.com/office/powerpoint/2010/main" val="308827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189-417C-399A-DA0A-AD78C9C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F2E3-AED0-9278-4A9B-CACE1CEC7453}"/>
              </a:ext>
            </a:extLst>
          </p:cNvPr>
          <p:cNvSpPr txBox="1"/>
          <p:nvPr/>
        </p:nvSpPr>
        <p:spPr>
          <a:xfrm>
            <a:off x="2799455" y="254240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55D04-7038-A7AD-504F-492E2B7A23CE}"/>
              </a:ext>
            </a:extLst>
          </p:cNvPr>
          <p:cNvSpPr txBox="1"/>
          <p:nvPr/>
        </p:nvSpPr>
        <p:spPr>
          <a:xfrm>
            <a:off x="7623887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658991-0D99-4BF5-9111-BEAE7711A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81600"/>
              </p:ext>
            </p:extLst>
          </p:nvPr>
        </p:nvGraphicFramePr>
        <p:xfrm>
          <a:off x="3099845" y="3119305"/>
          <a:ext cx="651065" cy="59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7400" imgH="2793600" progId="">
                  <p:embed/>
                </p:oleObj>
              </mc:Choice>
              <mc:Fallback>
                <p:oleObj r:id="rId2" imgW="3047400" imgH="27936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58991-0D99-4BF5-9111-BEAE7711A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9845" y="3119305"/>
                        <a:ext cx="651065" cy="59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0C743E0-ED84-EA46-BD3E-5FC52DAF8A9E}"/>
              </a:ext>
            </a:extLst>
          </p:cNvPr>
          <p:cNvSpPr txBox="1"/>
          <p:nvPr/>
        </p:nvSpPr>
        <p:spPr>
          <a:xfrm>
            <a:off x="791627" y="3255384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private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3627D-FE7A-5DE6-F81B-5952BED58BA7}"/>
              </a:ext>
            </a:extLst>
          </p:cNvPr>
          <p:cNvSpPr txBox="1"/>
          <p:nvPr/>
        </p:nvSpPr>
        <p:spPr>
          <a:xfrm>
            <a:off x="8441875" y="328851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private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08A8C-C354-A986-9831-866D8B2E7255}"/>
              </a:ext>
            </a:extLst>
          </p:cNvPr>
          <p:cNvSpPr txBox="1"/>
          <p:nvPr/>
        </p:nvSpPr>
        <p:spPr>
          <a:xfrm>
            <a:off x="810185" y="39307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DD274-8F17-920C-734A-D2F8B86BA90E}"/>
              </a:ext>
            </a:extLst>
          </p:cNvPr>
          <p:cNvSpPr txBox="1"/>
          <p:nvPr/>
        </p:nvSpPr>
        <p:spPr>
          <a:xfrm>
            <a:off x="8441875" y="392381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8364FCD-9E75-D7FA-4225-D2956F372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54858"/>
              </p:ext>
            </p:extLst>
          </p:nvPr>
        </p:nvGraphicFramePr>
        <p:xfrm>
          <a:off x="3099845" y="3755729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8364FCD-9E75-D7FA-4225-D2956F37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9845" y="3755729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0A480F-709D-33D7-96DC-D7843E2E6CE1}"/>
              </a:ext>
            </a:extLst>
          </p:cNvPr>
          <p:cNvSpPr txBox="1"/>
          <p:nvPr/>
        </p:nvSpPr>
        <p:spPr>
          <a:xfrm>
            <a:off x="810185" y="460617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4E2AA-B846-A75B-8BF9-5CF325D63CD9}"/>
              </a:ext>
            </a:extLst>
          </p:cNvPr>
          <p:cNvSpPr txBox="1"/>
          <p:nvPr/>
        </p:nvSpPr>
        <p:spPr>
          <a:xfrm>
            <a:off x="8521823" y="459789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5AD9312-EAD3-3C88-EDDD-CD663E9B7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47968"/>
              </p:ext>
            </p:extLst>
          </p:nvPr>
        </p:nvGraphicFramePr>
        <p:xfrm>
          <a:off x="7623887" y="4508287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5AD9312-EAD3-3C88-EDDD-CD663E9B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3887" y="4508287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5D1906-1009-CEB5-11B3-89EB9C1A36AB}"/>
              </a:ext>
            </a:extLst>
          </p:cNvPr>
          <p:cNvSpPr txBox="1"/>
          <p:nvPr/>
        </p:nvSpPr>
        <p:spPr>
          <a:xfrm>
            <a:off x="1383565" y="5330902"/>
            <a:ext cx="101248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 wants to send a message to Bob</a:t>
            </a:r>
          </a:p>
          <a:p>
            <a:r>
              <a:rPr lang="en-GB" dirty="0"/>
              <a:t>She puts it in a box and locks it with Bob’s public key and sends it</a:t>
            </a:r>
          </a:p>
          <a:p>
            <a:r>
              <a:rPr lang="en-GB" dirty="0"/>
              <a:t>Bob can use his private key to unlock the parcel</a:t>
            </a:r>
          </a:p>
          <a:p>
            <a:r>
              <a:rPr lang="en-GB" b="1" dirty="0"/>
              <a:t>No one else can decrypt the message (because no one else has Bob’s private key)!</a:t>
            </a:r>
          </a:p>
          <a:p>
            <a:endParaRPr lang="en-GB" b="1" dirty="0"/>
          </a:p>
          <a:p>
            <a:endParaRPr lang="en-GB" dirty="0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C03D4099-D46A-9D58-36B8-1540AAFBB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01366"/>
              </p:ext>
            </p:extLst>
          </p:nvPr>
        </p:nvGraphicFramePr>
        <p:xfrm>
          <a:off x="7633925" y="3179457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03D4099-D46A-9D58-36B8-1540AAFBB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33925" y="3179457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8C662A5-2C02-3E3C-A055-67E918C2F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87255"/>
              </p:ext>
            </p:extLst>
          </p:nvPr>
        </p:nvGraphicFramePr>
        <p:xfrm>
          <a:off x="7623887" y="3880697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7400" imgH="2793600" progId="">
                  <p:embed/>
                </p:oleObj>
              </mc:Choice>
              <mc:Fallback>
                <p:oleObj r:id="rId8" imgW="3047400" imgH="2793600" progId="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88C662A5-2C02-3E3C-A055-67E918C2F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3887" y="3880697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B67283B-47CA-68A5-BD09-BF964F7D3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799248"/>
              </p:ext>
            </p:extLst>
          </p:nvPr>
        </p:nvGraphicFramePr>
        <p:xfrm>
          <a:off x="3142650" y="4463798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2650" y="4463798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BE3EBA4A-A478-C549-1B15-EF17AC069B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9D94236-B10F-A10C-4989-832D5EA3A1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3" y="1334269"/>
            <a:ext cx="1290027" cy="12900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E5A97E-18AA-FE30-1F98-691F84CA26D6}"/>
              </a:ext>
            </a:extLst>
          </p:cNvPr>
          <p:cNvSpPr/>
          <p:nvPr/>
        </p:nvSpPr>
        <p:spPr>
          <a:xfrm>
            <a:off x="4464794" y="1393672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67BDF-3F7E-14A8-CD8E-0641768FCA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2421" y="1979282"/>
            <a:ext cx="501362" cy="600838"/>
          </a:xfrm>
          <a:prstGeom prst="rect">
            <a:avLst/>
          </a:prstGeom>
        </p:spPr>
      </p:pic>
      <p:pic>
        <p:nvPicPr>
          <p:cNvPr id="7172" name="Picture 4" descr="Parcel Icon Vector Art, Icons, and Graphics for Free Download">
            <a:extLst>
              <a:ext uri="{FF2B5EF4-FFF2-40B4-BE49-F238E27FC236}">
                <a16:creationId xmlns:a16="http://schemas.microsoft.com/office/drawing/2014/main" id="{9A3ED4F8-04EB-F5AC-8FE1-0F9D1419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73" y="2672060"/>
            <a:ext cx="1166648" cy="1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75988EE-7840-A1F2-BFBE-9824824E56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98" y="2983525"/>
            <a:ext cx="359798" cy="447353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154480A-F195-53C3-8A47-7AD320A398E9}"/>
              </a:ext>
            </a:extLst>
          </p:cNvPr>
          <p:cNvSpPr/>
          <p:nvPr/>
        </p:nvSpPr>
        <p:spPr>
          <a:xfrm>
            <a:off x="5049038" y="1979282"/>
            <a:ext cx="1156133" cy="459696"/>
          </a:xfrm>
          <a:prstGeom prst="wedgeEllipseCallout">
            <a:avLst>
              <a:gd name="adj1" fmla="val 60056"/>
              <a:gd name="adj2" fmla="val 4514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Darn!</a:t>
            </a:r>
          </a:p>
        </p:txBody>
      </p:sp>
    </p:spTree>
    <p:extLst>
      <p:ext uri="{BB962C8B-B14F-4D97-AF65-F5344CB8AC3E}">
        <p14:creationId xmlns:p14="http://schemas.microsoft.com/office/powerpoint/2010/main" val="62271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189-417C-399A-DA0A-AD78C9C2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Asymmetric 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F2E3-AED0-9278-4A9B-CACE1CEC7453}"/>
              </a:ext>
            </a:extLst>
          </p:cNvPr>
          <p:cNvSpPr txBox="1"/>
          <p:nvPr/>
        </p:nvSpPr>
        <p:spPr>
          <a:xfrm>
            <a:off x="2799455" y="2542401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55D04-7038-A7AD-504F-492E2B7A23CE}"/>
              </a:ext>
            </a:extLst>
          </p:cNvPr>
          <p:cNvSpPr txBox="1"/>
          <p:nvPr/>
        </p:nvSpPr>
        <p:spPr>
          <a:xfrm>
            <a:off x="7623887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658991-0D99-4BF5-9111-BEAE7711A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9845" y="3119305"/>
          <a:ext cx="651065" cy="59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7400" imgH="2793600" progId="">
                  <p:embed/>
                </p:oleObj>
              </mc:Choice>
              <mc:Fallback>
                <p:oleObj r:id="rId2" imgW="3047400" imgH="27936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58991-0D99-4BF5-9111-BEAE7711A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9845" y="3119305"/>
                        <a:ext cx="651065" cy="59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0C743E0-ED84-EA46-BD3E-5FC52DAF8A9E}"/>
              </a:ext>
            </a:extLst>
          </p:cNvPr>
          <p:cNvSpPr txBox="1"/>
          <p:nvPr/>
        </p:nvSpPr>
        <p:spPr>
          <a:xfrm>
            <a:off x="791627" y="3255384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private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3627D-FE7A-5DE6-F81B-5952BED58BA7}"/>
              </a:ext>
            </a:extLst>
          </p:cNvPr>
          <p:cNvSpPr txBox="1"/>
          <p:nvPr/>
        </p:nvSpPr>
        <p:spPr>
          <a:xfrm>
            <a:off x="8441875" y="328851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private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08A8C-C354-A986-9831-866D8B2E7255}"/>
              </a:ext>
            </a:extLst>
          </p:cNvPr>
          <p:cNvSpPr txBox="1"/>
          <p:nvPr/>
        </p:nvSpPr>
        <p:spPr>
          <a:xfrm>
            <a:off x="810185" y="39307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DD274-8F17-920C-734A-D2F8B86BA90E}"/>
              </a:ext>
            </a:extLst>
          </p:cNvPr>
          <p:cNvSpPr txBox="1"/>
          <p:nvPr/>
        </p:nvSpPr>
        <p:spPr>
          <a:xfrm>
            <a:off x="8441875" y="392381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8364FCD-9E75-D7FA-4225-D2956F372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9845" y="3755729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8364FCD-9E75-D7FA-4225-D2956F37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9845" y="3755729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0A480F-709D-33D7-96DC-D7843E2E6CE1}"/>
              </a:ext>
            </a:extLst>
          </p:cNvPr>
          <p:cNvSpPr txBox="1"/>
          <p:nvPr/>
        </p:nvSpPr>
        <p:spPr>
          <a:xfrm>
            <a:off x="810185" y="460617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Bob’s 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4E2AA-B846-A75B-8BF9-5CF325D63CD9}"/>
              </a:ext>
            </a:extLst>
          </p:cNvPr>
          <p:cNvSpPr txBox="1"/>
          <p:nvPr/>
        </p:nvSpPr>
        <p:spPr>
          <a:xfrm>
            <a:off x="8521823" y="459789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Alice’s  public key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5AD9312-EAD3-3C88-EDDD-CD663E9B7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3887" y="4508287"/>
          <a:ext cx="660918" cy="6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5AD9312-EAD3-3C88-EDDD-CD663E9B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3887" y="4508287"/>
                        <a:ext cx="660918" cy="60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5D1906-1009-CEB5-11B3-89EB9C1A36AB}"/>
              </a:ext>
            </a:extLst>
          </p:cNvPr>
          <p:cNvSpPr txBox="1"/>
          <p:nvPr/>
        </p:nvSpPr>
        <p:spPr>
          <a:xfrm>
            <a:off x="1383565" y="5330902"/>
            <a:ext cx="96343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 wants to send a message to Bob</a:t>
            </a:r>
          </a:p>
          <a:p>
            <a:r>
              <a:rPr lang="en-GB" dirty="0"/>
              <a:t>She puts it in a box and locks it with Bob’s public key and sends it</a:t>
            </a:r>
          </a:p>
          <a:p>
            <a:r>
              <a:rPr lang="en-GB" dirty="0"/>
              <a:t>Bob can use his private key to unlock the parcel</a:t>
            </a:r>
          </a:p>
          <a:p>
            <a:r>
              <a:rPr lang="en-GB" dirty="0"/>
              <a:t>No one else can decrypt the message (because no one else has Bob’s private key)!</a:t>
            </a:r>
          </a:p>
          <a:p>
            <a:r>
              <a:rPr lang="en-GB" b="1" dirty="0"/>
              <a:t>Even if he intercepts the public keys, it doesn’t help our hooded hacker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C03D4099-D46A-9D58-36B8-1540AAFBB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3925" y="3179457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03D4099-D46A-9D58-36B8-1540AAFBB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33925" y="3179457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8C662A5-2C02-3E3C-A055-67E918C2F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3887" y="3880697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7400" imgH="2793600" progId="">
                  <p:embed/>
                </p:oleObj>
              </mc:Choice>
              <mc:Fallback>
                <p:oleObj r:id="rId8" imgW="3047400" imgH="2793600" progId="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88C662A5-2C02-3E3C-A055-67E918C2F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3887" y="3880697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B67283B-47CA-68A5-BD09-BF964F7D3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2650" y="4463798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2650" y="4463798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BE3EBA4A-A478-C549-1B15-EF17AC069B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9D94236-B10F-A10C-4989-832D5EA3A1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3" y="1334269"/>
            <a:ext cx="1290027" cy="12900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E5A97E-18AA-FE30-1F98-691F84CA26D6}"/>
              </a:ext>
            </a:extLst>
          </p:cNvPr>
          <p:cNvSpPr/>
          <p:nvPr/>
        </p:nvSpPr>
        <p:spPr>
          <a:xfrm>
            <a:off x="4464794" y="1393672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67BDF-3F7E-14A8-CD8E-0641768FCA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2421" y="1979282"/>
            <a:ext cx="501362" cy="600838"/>
          </a:xfrm>
          <a:prstGeom prst="rect">
            <a:avLst/>
          </a:prstGeom>
        </p:spPr>
      </p:pic>
      <p:pic>
        <p:nvPicPr>
          <p:cNvPr id="7172" name="Picture 4" descr="Parcel Icon Vector Art, Icons, and Graphics for Free Download">
            <a:extLst>
              <a:ext uri="{FF2B5EF4-FFF2-40B4-BE49-F238E27FC236}">
                <a16:creationId xmlns:a16="http://schemas.microsoft.com/office/drawing/2014/main" id="{9A3ED4F8-04EB-F5AC-8FE1-0F9D1419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518" y="2919213"/>
            <a:ext cx="1166648" cy="1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75988EE-7840-A1F2-BFBE-9824824E56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43" y="3230678"/>
            <a:ext cx="359798" cy="44735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CD2C85-82CE-908D-5DA6-44C0621A0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00083"/>
              </p:ext>
            </p:extLst>
          </p:nvPr>
        </p:nvGraphicFramePr>
        <p:xfrm>
          <a:off x="5093341" y="4246604"/>
          <a:ext cx="477163" cy="43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47400" imgH="2793600" progId="">
                  <p:embed/>
                </p:oleObj>
              </mc:Choice>
              <mc:Fallback>
                <p:oleObj r:id="rId10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3341" y="4246604"/>
                        <a:ext cx="477163" cy="43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A3A6BAD-F9F4-46E5-71AA-D87101D2F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19462"/>
              </p:ext>
            </p:extLst>
          </p:nvPr>
        </p:nvGraphicFramePr>
        <p:xfrm>
          <a:off x="5747821" y="4246603"/>
          <a:ext cx="511840" cy="46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5AD9312-EAD3-3C88-EDDD-CD663E9B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7821" y="4246603"/>
                        <a:ext cx="511840" cy="46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253684F-8268-8E47-B85E-0D043A573B21}"/>
              </a:ext>
            </a:extLst>
          </p:cNvPr>
          <p:cNvSpPr/>
          <p:nvPr/>
        </p:nvSpPr>
        <p:spPr>
          <a:xfrm>
            <a:off x="4828310" y="1979281"/>
            <a:ext cx="1376862" cy="532101"/>
          </a:xfrm>
          <a:prstGeom prst="wedgeEllipseCallout">
            <a:avLst>
              <a:gd name="adj1" fmla="val 60056"/>
              <a:gd name="adj2" fmla="val 4514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Double darn!</a:t>
            </a:r>
          </a:p>
        </p:txBody>
      </p:sp>
    </p:spTree>
    <p:extLst>
      <p:ext uri="{BB962C8B-B14F-4D97-AF65-F5344CB8AC3E}">
        <p14:creationId xmlns:p14="http://schemas.microsoft.com/office/powerpoint/2010/main" val="160387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A89B-8693-C818-FC6A-B1457560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286CA-2452-7D30-D06A-4BAA34BC387A}"/>
              </a:ext>
            </a:extLst>
          </p:cNvPr>
          <p:cNvSpPr txBox="1"/>
          <p:nvPr/>
        </p:nvSpPr>
        <p:spPr>
          <a:xfrm>
            <a:off x="2243983" y="1842854"/>
            <a:ext cx="8191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RSA algorithm is used to generate </a:t>
            </a:r>
            <a:r>
              <a:rPr lang="en-GB" b="1" dirty="0"/>
              <a:t>public</a:t>
            </a:r>
            <a:r>
              <a:rPr lang="en-GB" dirty="0"/>
              <a:t> and </a:t>
            </a:r>
            <a:r>
              <a:rPr lang="en-GB" b="1" dirty="0"/>
              <a:t>private</a:t>
            </a:r>
            <a:r>
              <a:rPr lang="en-GB" dirty="0"/>
              <a:t> keys</a:t>
            </a:r>
          </a:p>
          <a:p>
            <a:r>
              <a:rPr lang="en-GB" dirty="0"/>
              <a:t>They are mathematically linked, but can’t be derived from each other</a:t>
            </a:r>
          </a:p>
          <a:p>
            <a:r>
              <a:rPr lang="en-GB" dirty="0"/>
              <a:t>The public key is used to encrypt data</a:t>
            </a:r>
          </a:p>
          <a:p>
            <a:r>
              <a:rPr lang="en-GB" dirty="0"/>
              <a:t>Only the private key can be used to decrypt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BD6B6-B072-E5D3-7592-B42F72D3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7" y="3429000"/>
            <a:ext cx="2254313" cy="21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97D-ED4D-AAE3-C43C-F1501289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082"/>
            <a:ext cx="10515600" cy="902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Symmetric: Same key to open and close the box</a:t>
            </a:r>
          </a:p>
        </p:txBody>
      </p:sp>
      <p:pic>
        <p:nvPicPr>
          <p:cNvPr id="4" name="Picture 3" descr="A picture containing black, metalware, lock&#10;&#10;Description automatically generated">
            <a:extLst>
              <a:ext uri="{FF2B5EF4-FFF2-40B4-BE49-F238E27FC236}">
                <a16:creationId xmlns:a16="http://schemas.microsoft.com/office/drawing/2014/main" id="{BDBC6BEF-20CD-8D00-EE46-80CA75A0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41" y="2145821"/>
            <a:ext cx="712979" cy="1068946"/>
          </a:xfrm>
          <a:prstGeom prst="rect">
            <a:avLst/>
          </a:prstGeom>
        </p:spPr>
      </p:pic>
      <p:pic>
        <p:nvPicPr>
          <p:cNvPr id="5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C0518629-0F58-6D62-5ABD-7A0C2C720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20" y="2280550"/>
            <a:ext cx="799489" cy="7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A65B41-403D-2B57-67E2-424043E111A1}"/>
              </a:ext>
            </a:extLst>
          </p:cNvPr>
          <p:cNvSpPr txBox="1">
            <a:spLocks/>
          </p:cNvSpPr>
          <p:nvPr/>
        </p:nvSpPr>
        <p:spPr>
          <a:xfrm>
            <a:off x="1039091" y="3539077"/>
            <a:ext cx="10515600" cy="90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Asymmetric: Different keys to open and close the box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6E20D5-DF8C-D5BD-48B4-DBED6333E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51119"/>
              </p:ext>
            </p:extLst>
          </p:nvPr>
        </p:nvGraphicFramePr>
        <p:xfrm>
          <a:off x="4942267" y="4359357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7400" imgH="2793600" progId="">
                  <p:embed/>
                </p:oleObj>
              </mc:Choice>
              <mc:Fallback>
                <p:oleObj r:id="rId4" imgW="3047400" imgH="2793600" progId="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03D4099-D46A-9D58-36B8-1540AAFBB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2267" y="4359357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768A9D3-99E1-E820-1C92-89239CF89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84371"/>
              </p:ext>
            </p:extLst>
          </p:nvPr>
        </p:nvGraphicFramePr>
        <p:xfrm>
          <a:off x="6656008" y="4359356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400" imgH="2793600" progId="">
                  <p:embed/>
                </p:oleObj>
              </mc:Choice>
              <mc:Fallback>
                <p:oleObj r:id="rId6" imgW="3047400" imgH="2793600" progId="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FB67283B-47CA-68A5-BD09-BF964F7D3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56008" y="4359356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968399-4590-E8CB-9A05-C52A9C3136F6}"/>
              </a:ext>
            </a:extLst>
          </p:cNvPr>
          <p:cNvSpPr txBox="1"/>
          <p:nvPr/>
        </p:nvSpPr>
        <p:spPr>
          <a:xfrm>
            <a:off x="4817745" y="507675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C47DC-1305-D4B5-2652-97FBCB8F381A}"/>
              </a:ext>
            </a:extLst>
          </p:cNvPr>
          <p:cNvSpPr txBox="1"/>
          <p:nvPr/>
        </p:nvSpPr>
        <p:spPr>
          <a:xfrm>
            <a:off x="6515868" y="504114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E38311-7CE3-7EDF-75C4-60C8AE60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138"/>
          </a:xfrm>
        </p:spPr>
        <p:txBody>
          <a:bodyPr/>
          <a:lstStyle/>
          <a:p>
            <a:r>
              <a:rPr lang="en-GB" dirty="0"/>
              <a:t>Symmetric vs Asymmetric</a:t>
            </a:r>
          </a:p>
        </p:txBody>
      </p:sp>
    </p:spTree>
    <p:extLst>
      <p:ext uri="{BB962C8B-B14F-4D97-AF65-F5344CB8AC3E}">
        <p14:creationId xmlns:p14="http://schemas.microsoft.com/office/powerpoint/2010/main" val="139041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A043AE-4644-4266-FB38-4F8B855244C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3516806" y="4397575"/>
            <a:ext cx="5432719" cy="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28BABB-6BE0-4CA7-FB8F-22C335560E3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516806" y="2451692"/>
            <a:ext cx="5438163" cy="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F42B08-0F15-806A-85B2-CF8EA6BD535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16806" y="2451692"/>
            <a:ext cx="14990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B2F1AF-F417-4031-FDD8-5E0F4577CA0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516806" y="4406307"/>
            <a:ext cx="16583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A6DFC1-631B-8398-3639-E9BAA0EC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vs Asymmetric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579C2-C15B-8BD5-D921-C3D3282D85D5}"/>
              </a:ext>
            </a:extLst>
          </p:cNvPr>
          <p:cNvSpPr txBox="1"/>
          <p:nvPr/>
        </p:nvSpPr>
        <p:spPr>
          <a:xfrm>
            <a:off x="1785242" y="1990027"/>
            <a:ext cx="173156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“Meet me under the bridge”</a:t>
            </a:r>
          </a:p>
        </p:txBody>
      </p:sp>
      <p:pic>
        <p:nvPicPr>
          <p:cNvPr id="5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38ACC24C-993C-569B-38C0-C6084914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56" y="2051949"/>
            <a:ext cx="799489" cy="7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A2358-1D1A-7150-1D22-7F6B3266248E}"/>
              </a:ext>
            </a:extLst>
          </p:cNvPr>
          <p:cNvSpPr txBox="1"/>
          <p:nvPr/>
        </p:nvSpPr>
        <p:spPr>
          <a:xfrm>
            <a:off x="5015873" y="2267028"/>
            <a:ext cx="20185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“dsa3sfs34w3w”</a:t>
            </a:r>
          </a:p>
        </p:txBody>
      </p:sp>
      <p:pic>
        <p:nvPicPr>
          <p:cNvPr id="7" name="Picture 2" descr="key | meaning of key in Longman Dictionary of Contemporary English | LDOCE">
            <a:extLst>
              <a:ext uri="{FF2B5EF4-FFF2-40B4-BE49-F238E27FC236}">
                <a16:creationId xmlns:a16="http://schemas.microsoft.com/office/drawing/2014/main" id="{5C49F96E-94AD-1F3B-441E-2E1B009A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02" y="2051948"/>
            <a:ext cx="799489" cy="7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4E56D-9832-CB29-38AA-E6C4E8C53959}"/>
              </a:ext>
            </a:extLst>
          </p:cNvPr>
          <p:cNvSpPr txBox="1"/>
          <p:nvPr/>
        </p:nvSpPr>
        <p:spPr>
          <a:xfrm>
            <a:off x="8954969" y="1998761"/>
            <a:ext cx="14517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“Meet me under the bridge”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9713F-CADD-4549-E81A-955951F135BB}"/>
              </a:ext>
            </a:extLst>
          </p:cNvPr>
          <p:cNvSpPr txBox="1"/>
          <p:nvPr/>
        </p:nvSpPr>
        <p:spPr>
          <a:xfrm>
            <a:off x="3655830" y="168261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encrypt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E5A22-E6C2-213F-3D68-9E0CB37806E9}"/>
              </a:ext>
            </a:extLst>
          </p:cNvPr>
          <p:cNvSpPr txBox="1"/>
          <p:nvPr/>
        </p:nvSpPr>
        <p:spPr>
          <a:xfrm>
            <a:off x="7105612" y="168261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decrypt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E520FD-38E1-802F-3DD8-CDC35CA59C3C}"/>
              </a:ext>
            </a:extLst>
          </p:cNvPr>
          <p:cNvSpPr txBox="1"/>
          <p:nvPr/>
        </p:nvSpPr>
        <p:spPr>
          <a:xfrm>
            <a:off x="1790686" y="3944642"/>
            <a:ext cx="172612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“Meet me under the bridge”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2FF8B-5ACC-F82D-34C5-88A9BDA81354}"/>
              </a:ext>
            </a:extLst>
          </p:cNvPr>
          <p:cNvSpPr txBox="1"/>
          <p:nvPr/>
        </p:nvSpPr>
        <p:spPr>
          <a:xfrm>
            <a:off x="5175200" y="4221643"/>
            <a:ext cx="18982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“3ijsdiu34nalg”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498E6-AF15-558A-6573-5988D9DBB291}"/>
              </a:ext>
            </a:extLst>
          </p:cNvPr>
          <p:cNvSpPr txBox="1"/>
          <p:nvPr/>
        </p:nvSpPr>
        <p:spPr>
          <a:xfrm>
            <a:off x="8949525" y="3935910"/>
            <a:ext cx="145178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“Meet me under the bridge”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D6298-1ECF-D898-1643-2E2212FE1CAA}"/>
              </a:ext>
            </a:extLst>
          </p:cNvPr>
          <p:cNvSpPr txBox="1"/>
          <p:nvPr/>
        </p:nvSpPr>
        <p:spPr>
          <a:xfrm>
            <a:off x="3815157" y="363723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encrypt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45420-BC15-0CE3-DD83-7B3409281081}"/>
              </a:ext>
            </a:extLst>
          </p:cNvPr>
          <p:cNvSpPr txBox="1"/>
          <p:nvPr/>
        </p:nvSpPr>
        <p:spPr>
          <a:xfrm>
            <a:off x="7264939" y="363723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decrypt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138C62C-F607-BB59-D054-35C6D249F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986577"/>
              </p:ext>
            </p:extLst>
          </p:nvPr>
        </p:nvGraphicFramePr>
        <p:xfrm>
          <a:off x="4003172" y="4165953"/>
          <a:ext cx="640843" cy="58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47400" imgH="2793600" progId="">
                  <p:embed/>
                </p:oleObj>
              </mc:Choice>
              <mc:Fallback>
                <p:oleObj r:id="rId3" imgW="3047400" imgH="27936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768A9D3-99E1-E820-1C92-89239CF89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3172" y="4165953"/>
                        <a:ext cx="640843" cy="587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71C7F5C-B3D8-14C2-F5A0-EFCCD24A0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25293"/>
              </p:ext>
            </p:extLst>
          </p:nvPr>
        </p:nvGraphicFramePr>
        <p:xfrm>
          <a:off x="7543912" y="4173124"/>
          <a:ext cx="640842" cy="5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47400" imgH="2793600" progId="">
                  <p:embed/>
                </p:oleObj>
              </mc:Choice>
              <mc:Fallback>
                <p:oleObj r:id="rId5" imgW="3047400" imgH="279360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36E20D5-DF8C-D5BD-48B4-DBED6333ED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3912" y="4173124"/>
                        <a:ext cx="640842" cy="5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71920D9C-5AD2-7093-EF3A-55B75386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33" y="5320905"/>
            <a:ext cx="6827009" cy="861582"/>
          </a:xfrm>
        </p:spPr>
        <p:txBody>
          <a:bodyPr>
            <a:normAutofit/>
          </a:bodyPr>
          <a:lstStyle/>
          <a:p>
            <a:r>
              <a:rPr lang="en-GB" sz="1800" dirty="0"/>
              <a:t>Doesn’t matter which key is declared public or private</a:t>
            </a:r>
          </a:p>
          <a:p>
            <a:r>
              <a:rPr lang="en-GB" sz="1800" dirty="0"/>
              <a:t>But the one declared private must not be shared!</a:t>
            </a:r>
          </a:p>
          <a:p>
            <a:endParaRPr lang="en-GB" sz="1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F936C-8AED-5DA2-B2ED-C9B5F78BA648}"/>
              </a:ext>
            </a:extLst>
          </p:cNvPr>
          <p:cNvSpPr txBox="1"/>
          <p:nvPr/>
        </p:nvSpPr>
        <p:spPr>
          <a:xfrm>
            <a:off x="380572" y="1275484"/>
            <a:ext cx="2270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Symmetric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87B90B-8835-BF00-89BD-C4AD6851CABA}"/>
              </a:ext>
            </a:extLst>
          </p:cNvPr>
          <p:cNvSpPr txBox="1"/>
          <p:nvPr/>
        </p:nvSpPr>
        <p:spPr>
          <a:xfrm>
            <a:off x="358583" y="3230099"/>
            <a:ext cx="2564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Asymmetric</a:t>
            </a:r>
          </a:p>
        </p:txBody>
      </p:sp>
    </p:spTree>
    <p:extLst>
      <p:ext uri="{BB962C8B-B14F-4D97-AF65-F5344CB8AC3E}">
        <p14:creationId xmlns:p14="http://schemas.microsoft.com/office/powerpoint/2010/main" val="2418235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66FE-2864-2D86-973A-3905A83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there’s more!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0D4956E-98C3-E8A6-B2BB-331FEB651B74}"/>
              </a:ext>
            </a:extLst>
          </p:cNvPr>
          <p:cNvSpPr/>
          <p:nvPr/>
        </p:nvSpPr>
        <p:spPr>
          <a:xfrm>
            <a:off x="1541104" y="3136586"/>
            <a:ext cx="1329038" cy="1348690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E9160A3-A5A6-2F9D-996D-81F07AEFBD9A}"/>
              </a:ext>
            </a:extLst>
          </p:cNvPr>
          <p:cNvSpPr/>
          <p:nvPr/>
        </p:nvSpPr>
        <p:spPr>
          <a:xfrm rot="16200000">
            <a:off x="1059545" y="3077028"/>
            <a:ext cx="1348690" cy="1451014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80C4B-0C58-AB79-B346-8FD5102A115F}"/>
              </a:ext>
            </a:extLst>
          </p:cNvPr>
          <p:cNvSpPr txBox="1"/>
          <p:nvPr/>
        </p:nvSpPr>
        <p:spPr>
          <a:xfrm>
            <a:off x="1409145" y="276104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BE705-F06E-831A-C7E0-0931B248F719}"/>
              </a:ext>
            </a:extLst>
          </p:cNvPr>
          <p:cNvSpPr txBox="1"/>
          <p:nvPr/>
        </p:nvSpPr>
        <p:spPr>
          <a:xfrm>
            <a:off x="1262317" y="35827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B1A91-E7D1-0EED-E820-3F9FB9893682}"/>
              </a:ext>
            </a:extLst>
          </p:cNvPr>
          <p:cNvSpPr txBox="1"/>
          <p:nvPr/>
        </p:nvSpPr>
        <p:spPr>
          <a:xfrm>
            <a:off x="2304502" y="35827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6874C-674F-2818-2E4E-CD5C0B251719}"/>
              </a:ext>
            </a:extLst>
          </p:cNvPr>
          <p:cNvSpPr txBox="1"/>
          <p:nvPr/>
        </p:nvSpPr>
        <p:spPr>
          <a:xfrm>
            <a:off x="8578299" y="4244982"/>
            <a:ext cx="24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Public key: </a:t>
            </a:r>
          </a:p>
          <a:p>
            <a:pPr algn="ctr"/>
            <a:r>
              <a:rPr lang="en-GB" dirty="0"/>
              <a:t>Turns anticlockwise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7D968CF-DE8D-B574-1F54-785F1C878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8" y="3046109"/>
            <a:ext cx="892651" cy="11098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7FD3CF-50F3-484C-A531-02120E4AE739}"/>
              </a:ext>
            </a:extLst>
          </p:cNvPr>
          <p:cNvSpPr txBox="1"/>
          <p:nvPr/>
        </p:nvSpPr>
        <p:spPr>
          <a:xfrm>
            <a:off x="4415827" y="4162923"/>
            <a:ext cx="2109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Private key: </a:t>
            </a:r>
          </a:p>
          <a:p>
            <a:pPr algn="ctr"/>
            <a:r>
              <a:rPr lang="en-GB" dirty="0"/>
              <a:t>Turns clockwise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B1FE5A-04EC-7DA1-7727-9D20BB98C6CE}"/>
              </a:ext>
            </a:extLst>
          </p:cNvPr>
          <p:cNvSpPr txBox="1"/>
          <p:nvPr/>
        </p:nvSpPr>
        <p:spPr>
          <a:xfrm>
            <a:off x="529337" y="1708749"/>
            <a:ext cx="675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keys and locks are a bit special!</a:t>
            </a:r>
          </a:p>
          <a:p>
            <a:r>
              <a:rPr lang="en-GB" dirty="0"/>
              <a:t>They have 3 positions: </a:t>
            </a:r>
            <a:r>
              <a:rPr lang="en-GB" dirty="0" err="1"/>
              <a:t>UNLOCKed</a:t>
            </a:r>
            <a:r>
              <a:rPr lang="en-GB" dirty="0"/>
              <a:t> and locked at A and B!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CAE33252-81D4-A61B-ABF2-61B52BD4D069}"/>
              </a:ext>
            </a:extLst>
          </p:cNvPr>
          <p:cNvSpPr/>
          <p:nvPr/>
        </p:nvSpPr>
        <p:spPr>
          <a:xfrm>
            <a:off x="5191299" y="3058456"/>
            <a:ext cx="1329038" cy="1348690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F514D4C-7B7E-541F-7D13-7BF194D4DE01}"/>
              </a:ext>
            </a:extLst>
          </p:cNvPr>
          <p:cNvSpPr/>
          <p:nvPr/>
        </p:nvSpPr>
        <p:spPr>
          <a:xfrm rot="16200000">
            <a:off x="4709740" y="2998898"/>
            <a:ext cx="1348690" cy="1451014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094EC-70F7-6829-A639-5ABB385FE04C}"/>
              </a:ext>
            </a:extLst>
          </p:cNvPr>
          <p:cNvSpPr txBox="1"/>
          <p:nvPr/>
        </p:nvSpPr>
        <p:spPr>
          <a:xfrm>
            <a:off x="5041915" y="267652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UNLOCK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030931-2873-67C5-5D5C-A553EA6C4096}"/>
              </a:ext>
            </a:extLst>
          </p:cNvPr>
          <p:cNvSpPr txBox="1"/>
          <p:nvPr/>
        </p:nvSpPr>
        <p:spPr>
          <a:xfrm>
            <a:off x="4912512" y="350464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EA1BC1-F9D7-EFC9-15A6-32537A7962C6}"/>
              </a:ext>
            </a:extLst>
          </p:cNvPr>
          <p:cNvSpPr txBox="1"/>
          <p:nvPr/>
        </p:nvSpPr>
        <p:spPr>
          <a:xfrm>
            <a:off x="5954697" y="35046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9AB50649-DB2A-8DF9-CAD4-3997139B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53" y="2967979"/>
            <a:ext cx="892651" cy="1109873"/>
          </a:xfrm>
          <a:prstGeom prst="rect">
            <a:avLst/>
          </a:prstGeom>
        </p:spPr>
      </p:pic>
      <p:sp>
        <p:nvSpPr>
          <p:cNvPr id="48" name="Arc 47">
            <a:extLst>
              <a:ext uri="{FF2B5EF4-FFF2-40B4-BE49-F238E27FC236}">
                <a16:creationId xmlns:a16="http://schemas.microsoft.com/office/drawing/2014/main" id="{71ABEF2A-BF78-09DD-9417-41482520CBDA}"/>
              </a:ext>
            </a:extLst>
          </p:cNvPr>
          <p:cNvSpPr/>
          <p:nvPr/>
        </p:nvSpPr>
        <p:spPr>
          <a:xfrm>
            <a:off x="9600645" y="3000179"/>
            <a:ext cx="1329038" cy="1348690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46E3C10-E897-2DB5-F01B-6B4C3E060061}"/>
              </a:ext>
            </a:extLst>
          </p:cNvPr>
          <p:cNvSpPr/>
          <p:nvPr/>
        </p:nvSpPr>
        <p:spPr>
          <a:xfrm rot="16200000">
            <a:off x="9119086" y="2948459"/>
            <a:ext cx="1348690" cy="1451014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BBE668-FD60-29F9-0A8B-39B97A2C2BA2}"/>
              </a:ext>
            </a:extLst>
          </p:cNvPr>
          <p:cNvSpPr txBox="1"/>
          <p:nvPr/>
        </p:nvSpPr>
        <p:spPr>
          <a:xfrm>
            <a:off x="9466282" y="259864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6E0CF0-556C-EDD9-0604-DC9B854871F6}"/>
              </a:ext>
            </a:extLst>
          </p:cNvPr>
          <p:cNvSpPr txBox="1"/>
          <p:nvPr/>
        </p:nvSpPr>
        <p:spPr>
          <a:xfrm>
            <a:off x="9277963" y="350464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16DC72-E7A9-B01F-0B5B-F65A505A86F6}"/>
              </a:ext>
            </a:extLst>
          </p:cNvPr>
          <p:cNvSpPr txBox="1"/>
          <p:nvPr/>
        </p:nvSpPr>
        <p:spPr>
          <a:xfrm>
            <a:off x="10320148" y="35046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6BABC61-772E-7464-69E8-87025D49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4" y="2967979"/>
            <a:ext cx="892651" cy="1109873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FE35C6E6-6D09-9588-F043-A8FD7AF03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67" y="3185431"/>
            <a:ext cx="533829" cy="533829"/>
          </a:xfrm>
          <a:prstGeom prst="rect">
            <a:avLst/>
          </a:prstGeom>
        </p:spPr>
      </p:pic>
      <p:pic>
        <p:nvPicPr>
          <p:cNvPr id="59" name="Picture 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775ED7F-0187-388D-0379-95D806B6D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52" y="3200958"/>
            <a:ext cx="531843" cy="5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66FE-2864-2D86-973A-3905A83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asymmetric encryption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6874C-674F-2818-2E4E-CD5C0B251719}"/>
              </a:ext>
            </a:extLst>
          </p:cNvPr>
          <p:cNvSpPr txBox="1"/>
          <p:nvPr/>
        </p:nvSpPr>
        <p:spPr>
          <a:xfrm>
            <a:off x="1591066" y="3228331"/>
            <a:ext cx="2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encrypts a message using Alice’s public key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FD3CF-50F3-484C-A531-02120E4AE739}"/>
              </a:ext>
            </a:extLst>
          </p:cNvPr>
          <p:cNvSpPr txBox="1"/>
          <p:nvPr/>
        </p:nvSpPr>
        <p:spPr>
          <a:xfrm>
            <a:off x="8281166" y="3125943"/>
            <a:ext cx="2109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Alice can decrypt the message using her private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DFFE6-2AD7-1811-2C6F-F376B9300D63}"/>
              </a:ext>
            </a:extLst>
          </p:cNvPr>
          <p:cNvSpPr/>
          <p:nvPr/>
        </p:nvSpPr>
        <p:spPr>
          <a:xfrm>
            <a:off x="4823105" y="1389071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58AC7-D1E8-2E9A-F196-060D19A2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32" y="1974681"/>
            <a:ext cx="501362" cy="600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790ABA-ED21-963C-C2EE-C6A38276306A}"/>
              </a:ext>
            </a:extLst>
          </p:cNvPr>
          <p:cNvCxnSpPr>
            <a:cxnSpLocks/>
          </p:cNvCxnSpPr>
          <p:nvPr/>
        </p:nvCxnSpPr>
        <p:spPr>
          <a:xfrm>
            <a:off x="4675842" y="3462901"/>
            <a:ext cx="311508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B52747B2-1036-1494-8A2E-AC5CA9E58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17" y="1337053"/>
            <a:ext cx="844016" cy="844016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68DA6139-3CE9-783F-ED8A-7AF3BF89B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93" y="1328774"/>
            <a:ext cx="845104" cy="845104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DF57B59B-E4AB-3256-4E13-5F7BAAC825B7}"/>
              </a:ext>
            </a:extLst>
          </p:cNvPr>
          <p:cNvSpPr/>
          <p:nvPr/>
        </p:nvSpPr>
        <p:spPr>
          <a:xfrm rot="16200000">
            <a:off x="1686341" y="2154358"/>
            <a:ext cx="1348690" cy="1451014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53978-1095-E4CF-FEDB-609B89DE42EB}"/>
              </a:ext>
            </a:extLst>
          </p:cNvPr>
          <p:cNvSpPr txBox="1"/>
          <p:nvPr/>
        </p:nvSpPr>
        <p:spPr>
          <a:xfrm>
            <a:off x="2031400" y="184272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4BFCB-5214-D36D-78F5-BD263030A669}"/>
              </a:ext>
            </a:extLst>
          </p:cNvPr>
          <p:cNvSpPr txBox="1"/>
          <p:nvPr/>
        </p:nvSpPr>
        <p:spPr>
          <a:xfrm>
            <a:off x="1643431" y="2695198"/>
            <a:ext cx="3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B0A52-E524-4C5E-2406-470502A4C057}"/>
              </a:ext>
            </a:extLst>
          </p:cNvPr>
          <p:cNvSpPr txBox="1"/>
          <p:nvPr/>
        </p:nvSpPr>
        <p:spPr>
          <a:xfrm>
            <a:off x="2887403" y="271054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0ABC90D3-AE87-82C1-3F1F-7331CA6CD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59" y="2173878"/>
            <a:ext cx="892651" cy="1109873"/>
          </a:xfrm>
          <a:prstGeom prst="rect">
            <a:avLst/>
          </a:prstGeom>
        </p:spPr>
      </p:pic>
      <p:pic>
        <p:nvPicPr>
          <p:cNvPr id="33" name="Picture 32" descr="A picture containing icon&#10;&#10;Description automatically generated">
            <a:extLst>
              <a:ext uri="{FF2B5EF4-FFF2-40B4-BE49-F238E27FC236}">
                <a16:creationId xmlns:a16="http://schemas.microsoft.com/office/drawing/2014/main" id="{8D31A47F-B242-6EDA-0C14-E34F3195C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88250">
            <a:off x="1953106" y="2564369"/>
            <a:ext cx="533829" cy="533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073E784-D344-544F-3987-FB7616C6F646}"/>
              </a:ext>
            </a:extLst>
          </p:cNvPr>
          <p:cNvSpPr txBox="1"/>
          <p:nvPr/>
        </p:nvSpPr>
        <p:spPr>
          <a:xfrm>
            <a:off x="8727572" y="168943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UNLOCK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5715C3-BACC-F8C0-B783-0B5E69370633}"/>
              </a:ext>
            </a:extLst>
          </p:cNvPr>
          <p:cNvSpPr txBox="1"/>
          <p:nvPr/>
        </p:nvSpPr>
        <p:spPr>
          <a:xfrm>
            <a:off x="8541390" y="258999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1C9CF4-DBE3-AE7B-B979-CA6760D25648}"/>
              </a:ext>
            </a:extLst>
          </p:cNvPr>
          <p:cNvSpPr txBox="1"/>
          <p:nvPr/>
        </p:nvSpPr>
        <p:spPr>
          <a:xfrm>
            <a:off x="9583575" y="25899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0C60D361-9B23-9171-0D49-48581449A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31" y="2053331"/>
            <a:ext cx="892651" cy="1109873"/>
          </a:xfrm>
          <a:prstGeom prst="rect">
            <a:avLst/>
          </a:prstGeom>
        </p:spPr>
      </p:pic>
      <p:pic>
        <p:nvPicPr>
          <p:cNvPr id="46" name="Picture 4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E5AFC1-9BDE-6702-49BE-D661B18A5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8393">
            <a:off x="8958796" y="2093714"/>
            <a:ext cx="531843" cy="531843"/>
          </a:xfrm>
          <a:prstGeom prst="rect">
            <a:avLst/>
          </a:prstGeom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8F1D2616-4B60-2489-B046-2898E1BB13BC}"/>
              </a:ext>
            </a:extLst>
          </p:cNvPr>
          <p:cNvSpPr/>
          <p:nvPr/>
        </p:nvSpPr>
        <p:spPr>
          <a:xfrm rot="16200000">
            <a:off x="8332328" y="2071142"/>
            <a:ext cx="1348690" cy="1451014"/>
          </a:xfrm>
          <a:prstGeom prst="arc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5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290EA9D-FB98-7EA9-449E-861F53DC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17" y="2173819"/>
            <a:ext cx="873621" cy="1086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566FE-2864-2D86-973A-3905A83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this?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6874C-674F-2818-2E4E-CD5C0B251719}"/>
              </a:ext>
            </a:extLst>
          </p:cNvPr>
          <p:cNvSpPr txBox="1"/>
          <p:nvPr/>
        </p:nvSpPr>
        <p:spPr>
          <a:xfrm>
            <a:off x="1537829" y="3215031"/>
            <a:ext cx="24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encrypts a message using his own </a:t>
            </a:r>
            <a:r>
              <a:rPr lang="en-GB" b="1" dirty="0"/>
              <a:t>private</a:t>
            </a:r>
            <a:r>
              <a:rPr lang="en-GB" dirty="0"/>
              <a:t> key!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FD3CF-50F3-484C-A531-02120E4AE739}"/>
              </a:ext>
            </a:extLst>
          </p:cNvPr>
          <p:cNvSpPr txBox="1"/>
          <p:nvPr/>
        </p:nvSpPr>
        <p:spPr>
          <a:xfrm>
            <a:off x="8226264" y="3422657"/>
            <a:ext cx="26482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Anyone with his </a:t>
            </a:r>
            <a:r>
              <a:rPr lang="en-GB" b="1" dirty="0"/>
              <a:t>public</a:t>
            </a:r>
            <a:r>
              <a:rPr lang="en-GB" dirty="0"/>
              <a:t> key would be able to decrypt his message!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DFFE6-2AD7-1811-2C6F-F376B9300D63}"/>
              </a:ext>
            </a:extLst>
          </p:cNvPr>
          <p:cNvSpPr/>
          <p:nvPr/>
        </p:nvSpPr>
        <p:spPr>
          <a:xfrm>
            <a:off x="4823105" y="1389071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58AC7-D1E8-2E9A-F196-060D19A2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32" y="1974681"/>
            <a:ext cx="501362" cy="600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790ABA-ED21-963C-C2EE-C6A38276306A}"/>
              </a:ext>
            </a:extLst>
          </p:cNvPr>
          <p:cNvCxnSpPr>
            <a:cxnSpLocks/>
          </p:cNvCxnSpPr>
          <p:nvPr/>
        </p:nvCxnSpPr>
        <p:spPr>
          <a:xfrm>
            <a:off x="4675842" y="3462901"/>
            <a:ext cx="311508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B52747B2-1036-1494-8A2E-AC5CA9E58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17" y="1337053"/>
            <a:ext cx="844016" cy="844016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68DA6139-3CE9-783F-ED8A-7AF3BF89B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93" y="1328774"/>
            <a:ext cx="845104" cy="8451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B53978-1095-E4CF-FEDB-609B89DE42EB}"/>
              </a:ext>
            </a:extLst>
          </p:cNvPr>
          <p:cNvSpPr txBox="1"/>
          <p:nvPr/>
        </p:nvSpPr>
        <p:spPr>
          <a:xfrm>
            <a:off x="2014172" y="185770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4BFCB-5214-D36D-78F5-BD263030A669}"/>
              </a:ext>
            </a:extLst>
          </p:cNvPr>
          <p:cNvSpPr txBox="1"/>
          <p:nvPr/>
        </p:nvSpPr>
        <p:spPr>
          <a:xfrm>
            <a:off x="1845218" y="27105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B0A52-E524-4C5E-2406-470502A4C057}"/>
              </a:ext>
            </a:extLst>
          </p:cNvPr>
          <p:cNvSpPr txBox="1"/>
          <p:nvPr/>
        </p:nvSpPr>
        <p:spPr>
          <a:xfrm>
            <a:off x="3121859" y="27925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68A148-B22D-B9F7-3FBC-38287453EFF1}"/>
              </a:ext>
            </a:extLst>
          </p:cNvPr>
          <p:cNvSpPr txBox="1"/>
          <p:nvPr/>
        </p:nvSpPr>
        <p:spPr>
          <a:xfrm>
            <a:off x="4241277" y="5468929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Why on earth would he do that?</a:t>
            </a:r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278F2D69-BE02-9E9A-A64F-F741FF79D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2122">
            <a:off x="2615109" y="2596815"/>
            <a:ext cx="533830" cy="533830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450707D-FE39-222F-40DD-C4A2C19CF4E8}"/>
              </a:ext>
            </a:extLst>
          </p:cNvPr>
          <p:cNvSpPr/>
          <p:nvPr/>
        </p:nvSpPr>
        <p:spPr>
          <a:xfrm>
            <a:off x="2114597" y="2230191"/>
            <a:ext cx="1329038" cy="1348690"/>
          </a:xfrm>
          <a:prstGeom prst="arc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5BB15D-4FB5-9C22-79BC-961617917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0660" y="4338844"/>
            <a:ext cx="653532" cy="900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1447DC-01EB-B8A8-F1BC-56893B901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2316" y="2606539"/>
            <a:ext cx="653532" cy="1002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066781-EF55-651A-3DF5-8F137B5F6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9703" y="4844463"/>
            <a:ext cx="653531" cy="986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A2268B-87DA-A4D0-2A6A-359B764F6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708" y="776641"/>
            <a:ext cx="695364" cy="943217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8AC84FDF-8E25-19D6-87BC-2EE25E394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887" y="1237063"/>
            <a:ext cx="341251" cy="341251"/>
          </a:xfrm>
          <a:prstGeom prst="rect">
            <a:avLst/>
          </a:prstGeom>
        </p:spPr>
      </p:pic>
      <p:pic>
        <p:nvPicPr>
          <p:cNvPr id="31" name="Picture 30" descr="Icon&#10;&#10;Description automatically generated with low confidence">
            <a:extLst>
              <a:ext uri="{FF2B5EF4-FFF2-40B4-BE49-F238E27FC236}">
                <a16:creationId xmlns:a16="http://schemas.microsoft.com/office/drawing/2014/main" id="{EA898E1C-3EE1-0A71-D2BD-43B97A27F4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0" y="2618633"/>
            <a:ext cx="347824" cy="34782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719B09B-4788-940D-E262-1D9B21CA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17" y="2157250"/>
            <a:ext cx="873621" cy="1086212"/>
          </a:xfrm>
          <a:prstGeom prst="rect">
            <a:avLst/>
          </a:prstGeom>
        </p:spPr>
      </p:pic>
      <p:pic>
        <p:nvPicPr>
          <p:cNvPr id="35" name="Picture 34" descr="Icon&#10;&#10;Description automatically generated with low confidence">
            <a:extLst>
              <a:ext uri="{FF2B5EF4-FFF2-40B4-BE49-F238E27FC236}">
                <a16:creationId xmlns:a16="http://schemas.microsoft.com/office/drawing/2014/main" id="{10574E4E-3DA1-CE78-48BB-FFD89686C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6331">
            <a:off x="8990222" y="2180026"/>
            <a:ext cx="533830" cy="5338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872C9B-7945-C278-0E7D-4B6AD5B5BEE8}"/>
              </a:ext>
            </a:extLst>
          </p:cNvPr>
          <p:cNvSpPr txBox="1"/>
          <p:nvPr/>
        </p:nvSpPr>
        <p:spPr>
          <a:xfrm>
            <a:off x="8670230" y="184538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UNLOCK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AD85ED-2959-C612-2879-1F8ECA91788E}"/>
              </a:ext>
            </a:extLst>
          </p:cNvPr>
          <p:cNvSpPr txBox="1"/>
          <p:nvPr/>
        </p:nvSpPr>
        <p:spPr>
          <a:xfrm>
            <a:off x="8486258" y="27431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D19398-46D2-76FA-B503-A5A6A9BB598E}"/>
              </a:ext>
            </a:extLst>
          </p:cNvPr>
          <p:cNvSpPr txBox="1"/>
          <p:nvPr/>
        </p:nvSpPr>
        <p:spPr>
          <a:xfrm>
            <a:off x="9528443" y="27431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1A728F24-0C9E-81E2-4A23-B3165718F8B4}"/>
              </a:ext>
            </a:extLst>
          </p:cNvPr>
          <p:cNvSpPr/>
          <p:nvPr/>
        </p:nvSpPr>
        <p:spPr>
          <a:xfrm>
            <a:off x="8790353" y="2199109"/>
            <a:ext cx="1329038" cy="1348690"/>
          </a:xfrm>
          <a:prstGeom prst="arc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51" descr="Icon&#10;&#10;Description automatically generated with low confidence">
            <a:extLst>
              <a:ext uri="{FF2B5EF4-FFF2-40B4-BE49-F238E27FC236}">
                <a16:creationId xmlns:a16="http://schemas.microsoft.com/office/drawing/2014/main" id="{DA666582-A0D5-52A1-6B36-D3D2F4086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75" y="1701115"/>
            <a:ext cx="341251" cy="341251"/>
          </a:xfrm>
          <a:prstGeom prst="rect">
            <a:avLst/>
          </a:prstGeom>
        </p:spPr>
      </p:pic>
      <p:pic>
        <p:nvPicPr>
          <p:cNvPr id="53" name="Picture 52" descr="Icon&#10;&#10;Description automatically generated with low confidence">
            <a:extLst>
              <a:ext uri="{FF2B5EF4-FFF2-40B4-BE49-F238E27FC236}">
                <a16:creationId xmlns:a16="http://schemas.microsoft.com/office/drawing/2014/main" id="{29714875-9798-AB1F-4AB4-0B480E8481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48" y="2895206"/>
            <a:ext cx="341251" cy="341251"/>
          </a:xfrm>
          <a:prstGeom prst="rect">
            <a:avLst/>
          </a:prstGeom>
        </p:spPr>
      </p:pic>
      <p:pic>
        <p:nvPicPr>
          <p:cNvPr id="55" name="Picture 54" descr="Icon&#10;&#10;Description automatically generated with low confidence">
            <a:extLst>
              <a:ext uri="{FF2B5EF4-FFF2-40B4-BE49-F238E27FC236}">
                <a16:creationId xmlns:a16="http://schemas.microsoft.com/office/drawing/2014/main" id="{34D3894A-E6F5-B4F7-C17C-BB888B6557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57" y="4504668"/>
            <a:ext cx="341251" cy="341251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low confidence">
            <a:extLst>
              <a:ext uri="{FF2B5EF4-FFF2-40B4-BE49-F238E27FC236}">
                <a16:creationId xmlns:a16="http://schemas.microsoft.com/office/drawing/2014/main" id="{C2F733CA-89A1-B80E-5368-461B9BFFC7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76" y="5079972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9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290EA9D-FB98-7EA9-449E-861F53DC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17" y="2173819"/>
            <a:ext cx="873621" cy="1086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566FE-2864-2D86-973A-3905A83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6874C-674F-2818-2E4E-CD5C0B251719}"/>
              </a:ext>
            </a:extLst>
          </p:cNvPr>
          <p:cNvSpPr txBox="1"/>
          <p:nvPr/>
        </p:nvSpPr>
        <p:spPr>
          <a:xfrm>
            <a:off x="1537829" y="3215031"/>
            <a:ext cx="24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encrypts a message using his own </a:t>
            </a:r>
            <a:r>
              <a:rPr lang="en-GB" b="1" dirty="0"/>
              <a:t>private</a:t>
            </a:r>
            <a:r>
              <a:rPr lang="en-GB" dirty="0"/>
              <a:t> key!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FD3CF-50F3-484C-A531-02120E4AE739}"/>
              </a:ext>
            </a:extLst>
          </p:cNvPr>
          <p:cNvSpPr txBox="1"/>
          <p:nvPr/>
        </p:nvSpPr>
        <p:spPr>
          <a:xfrm>
            <a:off x="8226264" y="3422657"/>
            <a:ext cx="26482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Anyone with his </a:t>
            </a:r>
            <a:r>
              <a:rPr lang="en-GB" b="1" dirty="0"/>
              <a:t>public</a:t>
            </a:r>
            <a:r>
              <a:rPr lang="en-GB" dirty="0"/>
              <a:t> key would be able to decrypt his message!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DFFE6-2AD7-1811-2C6F-F376B9300D63}"/>
              </a:ext>
            </a:extLst>
          </p:cNvPr>
          <p:cNvSpPr/>
          <p:nvPr/>
        </p:nvSpPr>
        <p:spPr>
          <a:xfrm>
            <a:off x="4823105" y="1389071"/>
            <a:ext cx="2648607" cy="358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58AC7-D1E8-2E9A-F196-060D19A2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32" y="1974681"/>
            <a:ext cx="501362" cy="600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790ABA-ED21-963C-C2EE-C6A38276306A}"/>
              </a:ext>
            </a:extLst>
          </p:cNvPr>
          <p:cNvCxnSpPr>
            <a:cxnSpLocks/>
          </p:cNvCxnSpPr>
          <p:nvPr/>
        </p:nvCxnSpPr>
        <p:spPr>
          <a:xfrm>
            <a:off x="4675842" y="3462901"/>
            <a:ext cx="311508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B52747B2-1036-1494-8A2E-AC5CA9E58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17" y="1337053"/>
            <a:ext cx="844016" cy="844016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68DA6139-3CE9-783F-ED8A-7AF3BF89B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93" y="1328774"/>
            <a:ext cx="845104" cy="8451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B53978-1095-E4CF-FEDB-609B89DE42EB}"/>
              </a:ext>
            </a:extLst>
          </p:cNvPr>
          <p:cNvSpPr txBox="1"/>
          <p:nvPr/>
        </p:nvSpPr>
        <p:spPr>
          <a:xfrm>
            <a:off x="2014172" y="185770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4BFCB-5214-D36D-78F5-BD263030A669}"/>
              </a:ext>
            </a:extLst>
          </p:cNvPr>
          <p:cNvSpPr txBox="1"/>
          <p:nvPr/>
        </p:nvSpPr>
        <p:spPr>
          <a:xfrm>
            <a:off x="1845218" y="271054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B0A52-E524-4C5E-2406-470502A4C057}"/>
              </a:ext>
            </a:extLst>
          </p:cNvPr>
          <p:cNvSpPr txBox="1"/>
          <p:nvPr/>
        </p:nvSpPr>
        <p:spPr>
          <a:xfrm>
            <a:off x="3121859" y="27925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68A148-B22D-B9F7-3FBC-38287453EFF1}"/>
              </a:ext>
            </a:extLst>
          </p:cNvPr>
          <p:cNvSpPr txBox="1"/>
          <p:nvPr/>
        </p:nvSpPr>
        <p:spPr>
          <a:xfrm>
            <a:off x="4032566" y="5421223"/>
            <a:ext cx="412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Anyone receiving the message will be sure it’s from Bob if they can open the box</a:t>
            </a:r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278F2D69-BE02-9E9A-A64F-F741FF79D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2122">
            <a:off x="2615109" y="2596815"/>
            <a:ext cx="533830" cy="533830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450707D-FE39-222F-40DD-C4A2C19CF4E8}"/>
              </a:ext>
            </a:extLst>
          </p:cNvPr>
          <p:cNvSpPr/>
          <p:nvPr/>
        </p:nvSpPr>
        <p:spPr>
          <a:xfrm>
            <a:off x="2114597" y="2230191"/>
            <a:ext cx="1329038" cy="1348690"/>
          </a:xfrm>
          <a:prstGeom prst="arc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5BB15D-4FB5-9C22-79BC-961617917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0660" y="4338844"/>
            <a:ext cx="653532" cy="900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1447DC-01EB-B8A8-F1BC-56893B901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2316" y="2606539"/>
            <a:ext cx="653532" cy="1002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066781-EF55-651A-3DF5-8F137B5F6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9703" y="4844463"/>
            <a:ext cx="653531" cy="986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A2268B-87DA-A4D0-2A6A-359B764F6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708" y="776641"/>
            <a:ext cx="695364" cy="943217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8AC84FDF-8E25-19D6-87BC-2EE25E394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887" y="1237063"/>
            <a:ext cx="341251" cy="341251"/>
          </a:xfrm>
          <a:prstGeom prst="rect">
            <a:avLst/>
          </a:prstGeom>
        </p:spPr>
      </p:pic>
      <p:pic>
        <p:nvPicPr>
          <p:cNvPr id="31" name="Picture 30" descr="Icon&#10;&#10;Description automatically generated with low confidence">
            <a:extLst>
              <a:ext uri="{FF2B5EF4-FFF2-40B4-BE49-F238E27FC236}">
                <a16:creationId xmlns:a16="http://schemas.microsoft.com/office/drawing/2014/main" id="{EA898E1C-3EE1-0A71-D2BD-43B97A27F4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0" y="2618633"/>
            <a:ext cx="347824" cy="34782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719B09B-4788-940D-E262-1D9B21CA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17" y="2157250"/>
            <a:ext cx="873621" cy="1086212"/>
          </a:xfrm>
          <a:prstGeom prst="rect">
            <a:avLst/>
          </a:prstGeom>
        </p:spPr>
      </p:pic>
      <p:pic>
        <p:nvPicPr>
          <p:cNvPr id="35" name="Picture 34" descr="Icon&#10;&#10;Description automatically generated with low confidence">
            <a:extLst>
              <a:ext uri="{FF2B5EF4-FFF2-40B4-BE49-F238E27FC236}">
                <a16:creationId xmlns:a16="http://schemas.microsoft.com/office/drawing/2014/main" id="{10574E4E-3DA1-CE78-48BB-FFD89686C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6331">
            <a:off x="8990222" y="2180026"/>
            <a:ext cx="533830" cy="5338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872C9B-7945-C278-0E7D-4B6AD5B5BEE8}"/>
              </a:ext>
            </a:extLst>
          </p:cNvPr>
          <p:cNvSpPr txBox="1"/>
          <p:nvPr/>
        </p:nvSpPr>
        <p:spPr>
          <a:xfrm>
            <a:off x="8670230" y="184538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UNLOCK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AD85ED-2959-C612-2879-1F8ECA91788E}"/>
              </a:ext>
            </a:extLst>
          </p:cNvPr>
          <p:cNvSpPr txBox="1"/>
          <p:nvPr/>
        </p:nvSpPr>
        <p:spPr>
          <a:xfrm>
            <a:off x="8486258" y="27431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D19398-46D2-76FA-B503-A5A6A9BB598E}"/>
              </a:ext>
            </a:extLst>
          </p:cNvPr>
          <p:cNvSpPr txBox="1"/>
          <p:nvPr/>
        </p:nvSpPr>
        <p:spPr>
          <a:xfrm>
            <a:off x="9528443" y="27431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1A728F24-0C9E-81E2-4A23-B3165718F8B4}"/>
              </a:ext>
            </a:extLst>
          </p:cNvPr>
          <p:cNvSpPr/>
          <p:nvPr/>
        </p:nvSpPr>
        <p:spPr>
          <a:xfrm>
            <a:off x="8790353" y="2199109"/>
            <a:ext cx="1329038" cy="1348690"/>
          </a:xfrm>
          <a:prstGeom prst="arc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51" descr="Icon&#10;&#10;Description automatically generated with low confidence">
            <a:extLst>
              <a:ext uri="{FF2B5EF4-FFF2-40B4-BE49-F238E27FC236}">
                <a16:creationId xmlns:a16="http://schemas.microsoft.com/office/drawing/2014/main" id="{DA666582-A0D5-52A1-6B36-D3D2F4086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75" y="1701115"/>
            <a:ext cx="341251" cy="341251"/>
          </a:xfrm>
          <a:prstGeom prst="rect">
            <a:avLst/>
          </a:prstGeom>
        </p:spPr>
      </p:pic>
      <p:pic>
        <p:nvPicPr>
          <p:cNvPr id="53" name="Picture 52" descr="Icon&#10;&#10;Description automatically generated with low confidence">
            <a:extLst>
              <a:ext uri="{FF2B5EF4-FFF2-40B4-BE49-F238E27FC236}">
                <a16:creationId xmlns:a16="http://schemas.microsoft.com/office/drawing/2014/main" id="{29714875-9798-AB1F-4AB4-0B480E8481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48" y="2895206"/>
            <a:ext cx="341251" cy="341251"/>
          </a:xfrm>
          <a:prstGeom prst="rect">
            <a:avLst/>
          </a:prstGeom>
        </p:spPr>
      </p:pic>
      <p:pic>
        <p:nvPicPr>
          <p:cNvPr id="55" name="Picture 54" descr="Icon&#10;&#10;Description automatically generated with low confidence">
            <a:extLst>
              <a:ext uri="{FF2B5EF4-FFF2-40B4-BE49-F238E27FC236}">
                <a16:creationId xmlns:a16="http://schemas.microsoft.com/office/drawing/2014/main" id="{34D3894A-E6F5-B4F7-C17C-BB888B6557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57" y="4504668"/>
            <a:ext cx="341251" cy="341251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low confidence">
            <a:extLst>
              <a:ext uri="{FF2B5EF4-FFF2-40B4-BE49-F238E27FC236}">
                <a16:creationId xmlns:a16="http://schemas.microsoft.com/office/drawing/2014/main" id="{C2F733CA-89A1-B80E-5368-461B9BFFC7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76" y="5079972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1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A637-0145-D7F6-0AA1-1388B99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D42A-2CAB-9943-FAAB-461C0E22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threats to data?</a:t>
            </a:r>
          </a:p>
          <a:p>
            <a:pPr lvl="1"/>
            <a:r>
              <a:rPr lang="en-GB" dirty="0"/>
              <a:t>Hackers</a:t>
            </a:r>
          </a:p>
          <a:p>
            <a:pPr lvl="1"/>
            <a:r>
              <a:rPr lang="en-GB" dirty="0"/>
              <a:t>Disgruntled employees</a:t>
            </a:r>
          </a:p>
          <a:p>
            <a:pPr lvl="1"/>
            <a:r>
              <a:rPr lang="en-GB" dirty="0"/>
              <a:t>Careless employees</a:t>
            </a:r>
          </a:p>
          <a:p>
            <a:pPr lvl="1"/>
            <a:r>
              <a:rPr lang="en-GB" dirty="0"/>
              <a:t>Industrial espionage</a:t>
            </a:r>
          </a:p>
          <a:p>
            <a:pPr lvl="1"/>
            <a:r>
              <a:rPr lang="en-GB" dirty="0"/>
              <a:t>Terrorism</a:t>
            </a:r>
          </a:p>
          <a:p>
            <a:pPr lvl="1"/>
            <a:r>
              <a:rPr lang="en-GB" dirty="0"/>
              <a:t>Natural disasters</a:t>
            </a:r>
          </a:p>
          <a:p>
            <a:pPr lvl="1"/>
            <a:r>
              <a:rPr lang="en-GB" dirty="0"/>
              <a:t>Hardware failure</a:t>
            </a:r>
          </a:p>
          <a:p>
            <a:pPr lvl="1"/>
            <a:r>
              <a:rPr lang="en-GB" dirty="0"/>
              <a:t>Power failure</a:t>
            </a:r>
          </a:p>
          <a:p>
            <a:pPr lvl="1"/>
            <a:r>
              <a:rPr lang="en-GB" dirty="0"/>
              <a:t>Data leakage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426A7-04A5-605B-713D-34A7E50A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2" y="1609073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239CE8C-23DE-8DA3-3BEC-2856F3BA4476}"/>
              </a:ext>
            </a:extLst>
          </p:cNvPr>
          <p:cNvSpPr/>
          <p:nvPr/>
        </p:nvSpPr>
        <p:spPr>
          <a:xfrm>
            <a:off x="7886462" y="1267691"/>
            <a:ext cx="1681725" cy="258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Signed doc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6E270-AEA9-6189-34F1-C0E20CB3F27C}"/>
              </a:ext>
            </a:extLst>
          </p:cNvPr>
          <p:cNvSpPr/>
          <p:nvPr/>
        </p:nvSpPr>
        <p:spPr>
          <a:xfrm>
            <a:off x="4804904" y="1267691"/>
            <a:ext cx="1681725" cy="2602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Signed doc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56B1F-BA06-1ED5-A975-48C650BC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AD425E1-05C5-7E5D-3449-90D04E31A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5" y="1480095"/>
            <a:ext cx="845104" cy="845104"/>
          </a:xfrm>
          <a:prstGeom prst="rect">
            <a:avLst/>
          </a:prstGeom>
        </p:spPr>
      </p:pic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5B39A3AD-F4B1-D2AA-E2D1-991B66A379C2}"/>
              </a:ext>
            </a:extLst>
          </p:cNvPr>
          <p:cNvSpPr/>
          <p:nvPr/>
        </p:nvSpPr>
        <p:spPr>
          <a:xfrm>
            <a:off x="932889" y="2397722"/>
            <a:ext cx="1399978" cy="1116199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I’ve received the secret dossier</a:t>
            </a:r>
          </a:p>
        </p:txBody>
      </p:sp>
      <p:sp>
        <p:nvSpPr>
          <p:cNvPr id="7" name="Dodecagon 6">
            <a:extLst>
              <a:ext uri="{FF2B5EF4-FFF2-40B4-BE49-F238E27FC236}">
                <a16:creationId xmlns:a16="http://schemas.microsoft.com/office/drawing/2014/main" id="{9673C7E0-1793-78C4-D9A2-D5E0F79E6209}"/>
              </a:ext>
            </a:extLst>
          </p:cNvPr>
          <p:cNvSpPr/>
          <p:nvPr/>
        </p:nvSpPr>
        <p:spPr>
          <a:xfrm>
            <a:off x="1226127" y="3550503"/>
            <a:ext cx="863345" cy="379023"/>
          </a:xfrm>
          <a:prstGeom prst="dodec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81EF6-1030-7123-6229-D21DE1BDFB3E}"/>
              </a:ext>
            </a:extLst>
          </p:cNvPr>
          <p:cNvSpPr/>
          <p:nvPr/>
        </p:nvSpPr>
        <p:spPr>
          <a:xfrm>
            <a:off x="932889" y="4557524"/>
            <a:ext cx="1399978" cy="874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Fkij2390udnquweweweqw2qj 0q39ue0q9uemee4q09ueqe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65E613-4BB7-305A-010C-2A02DB615A57}"/>
              </a:ext>
            </a:extLst>
          </p:cNvPr>
          <p:cNvCxnSpPr>
            <a:cxnSpLocks/>
            <a:stCxn id="5" idx="2"/>
            <a:endCxn id="7" idx="10"/>
          </p:cNvCxnSpPr>
          <p:nvPr/>
        </p:nvCxnSpPr>
        <p:spPr>
          <a:xfrm flipH="1">
            <a:off x="1542127" y="3374396"/>
            <a:ext cx="90751" cy="17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6EA2E7-D235-6438-4F79-2FF9791E8674}"/>
              </a:ext>
            </a:extLst>
          </p:cNvPr>
          <p:cNvSpPr txBox="1"/>
          <p:nvPr/>
        </p:nvSpPr>
        <p:spPr>
          <a:xfrm>
            <a:off x="1091703" y="541646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“digest”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B3D81-8AC3-AA8F-1AB2-B290851E5220}"/>
              </a:ext>
            </a:extLst>
          </p:cNvPr>
          <p:cNvSpPr txBox="1"/>
          <p:nvPr/>
        </p:nvSpPr>
        <p:spPr>
          <a:xfrm>
            <a:off x="2221923" y="3623717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e.g. SHA256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01B2A-4D25-91F5-ECB1-E49CFD166A9E}"/>
              </a:ext>
            </a:extLst>
          </p:cNvPr>
          <p:cNvSpPr txBox="1"/>
          <p:nvPr/>
        </p:nvSpPr>
        <p:spPr>
          <a:xfrm>
            <a:off x="601194" y="5768847"/>
            <a:ext cx="2063366" cy="66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Note, this is not encrypting the document itself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23AB2-5213-FD60-B57D-9491432C8734}"/>
              </a:ext>
            </a:extLst>
          </p:cNvPr>
          <p:cNvSpPr/>
          <p:nvPr/>
        </p:nvSpPr>
        <p:spPr>
          <a:xfrm>
            <a:off x="5031039" y="4497903"/>
            <a:ext cx="1399978" cy="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(*nas93qoqawheq8 qoh8 2kh DDk9mj890lkj ( 80kjhjkhkjhjh9(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34EE3-6E12-7E56-4AFC-7338995B36FF}"/>
              </a:ext>
            </a:extLst>
          </p:cNvPr>
          <p:cNvSpPr txBox="1"/>
          <p:nvPr/>
        </p:nvSpPr>
        <p:spPr>
          <a:xfrm>
            <a:off x="4889310" y="5844124"/>
            <a:ext cx="1784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Essentially the encrypted digest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3F91C-DD3B-4B9B-FB10-5326817F458A}"/>
              </a:ext>
            </a:extLst>
          </p:cNvPr>
          <p:cNvSpPr txBox="1"/>
          <p:nvPr/>
        </p:nvSpPr>
        <p:spPr>
          <a:xfrm>
            <a:off x="2970355" y="4420481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Bob’s private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C4A3B-D143-F5B6-C21D-567CD4BE5A78}"/>
              </a:ext>
            </a:extLst>
          </p:cNvPr>
          <p:cNvSpPr txBox="1"/>
          <p:nvPr/>
        </p:nvSpPr>
        <p:spPr>
          <a:xfrm>
            <a:off x="4702273" y="537194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digital signature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CF22AC-D6E3-D722-6D5D-996835823F28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332867" y="4934925"/>
            <a:ext cx="2698172" cy="5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0992B72E-A2ED-0F55-34F4-A3838B32EA9B}"/>
              </a:ext>
            </a:extLst>
          </p:cNvPr>
          <p:cNvSpPr/>
          <p:nvPr/>
        </p:nvSpPr>
        <p:spPr>
          <a:xfrm>
            <a:off x="4952655" y="1631960"/>
            <a:ext cx="1399978" cy="1116199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I’ve received the secret dossier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659A1-3761-931B-02C4-21CDF2C88775}"/>
              </a:ext>
            </a:extLst>
          </p:cNvPr>
          <p:cNvSpPr/>
          <p:nvPr/>
        </p:nvSpPr>
        <p:spPr>
          <a:xfrm>
            <a:off x="4952655" y="2817606"/>
            <a:ext cx="1399978" cy="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(*nas93qoqawheq8 qoh8 2kh DDk9mj890lkj ( 80kjhjkhkjhjh9(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A409E40-5159-30A1-805A-A44774FDD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059" y="1197538"/>
            <a:ext cx="844016" cy="84401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32ECD-0F16-4D1F-B107-2901D22D7DE5}"/>
              </a:ext>
            </a:extLst>
          </p:cNvPr>
          <p:cNvCxnSpPr>
            <a:cxnSpLocks/>
          </p:cNvCxnSpPr>
          <p:nvPr/>
        </p:nvCxnSpPr>
        <p:spPr>
          <a:xfrm>
            <a:off x="6431017" y="2900025"/>
            <a:ext cx="154590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 with low confidence">
            <a:extLst>
              <a:ext uri="{FF2B5EF4-FFF2-40B4-BE49-F238E27FC236}">
                <a16:creationId xmlns:a16="http://schemas.microsoft.com/office/drawing/2014/main" id="{9F104129-5D0D-76FD-9D52-4F306DC6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51" y="4614279"/>
            <a:ext cx="503167" cy="503167"/>
          </a:xfrm>
          <a:prstGeom prst="rect">
            <a:avLst/>
          </a:prstGeom>
        </p:spPr>
      </p:pic>
      <p:sp>
        <p:nvSpPr>
          <p:cNvPr id="33" name="Scroll: Horizontal 32">
            <a:extLst>
              <a:ext uri="{FF2B5EF4-FFF2-40B4-BE49-F238E27FC236}">
                <a16:creationId xmlns:a16="http://schemas.microsoft.com/office/drawing/2014/main" id="{DF251953-D5BD-D931-F5C9-AFAA253CB6F6}"/>
              </a:ext>
            </a:extLst>
          </p:cNvPr>
          <p:cNvSpPr/>
          <p:nvPr/>
        </p:nvSpPr>
        <p:spPr>
          <a:xfrm>
            <a:off x="8056865" y="1594541"/>
            <a:ext cx="1399978" cy="1116199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I’ve received the secret dossier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158F9-4DB4-ECE8-759F-54D7BBE978F5}"/>
              </a:ext>
            </a:extLst>
          </p:cNvPr>
          <p:cNvSpPr/>
          <p:nvPr/>
        </p:nvSpPr>
        <p:spPr>
          <a:xfrm>
            <a:off x="8056865" y="2817606"/>
            <a:ext cx="1399978" cy="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(*nas93qoqawheq8 qoh8 2kh DDk9mj890lkj ( 80kjhjkhkjhjh9(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2EFB4-5A5C-66E1-EA74-A58DBA076EEC}"/>
              </a:ext>
            </a:extLst>
          </p:cNvPr>
          <p:cNvSpPr/>
          <p:nvPr/>
        </p:nvSpPr>
        <p:spPr>
          <a:xfrm>
            <a:off x="8084692" y="4497903"/>
            <a:ext cx="1399978" cy="874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Fkij2390udnquweweweqw2qj 0q39ue0q9uemee4q09ueqe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7DEC69-7EE6-A2FF-B8CD-A537AF1DA853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8756854" y="3691650"/>
            <a:ext cx="27827" cy="80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decagon 39">
            <a:extLst>
              <a:ext uri="{FF2B5EF4-FFF2-40B4-BE49-F238E27FC236}">
                <a16:creationId xmlns:a16="http://schemas.microsoft.com/office/drawing/2014/main" id="{16B48EFB-E68A-B5BC-D711-BC9E3B867BFA}"/>
              </a:ext>
            </a:extLst>
          </p:cNvPr>
          <p:cNvSpPr/>
          <p:nvPr/>
        </p:nvSpPr>
        <p:spPr>
          <a:xfrm>
            <a:off x="10167133" y="2639786"/>
            <a:ext cx="863345" cy="379023"/>
          </a:xfrm>
          <a:prstGeom prst="dodec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42CAAB-BE01-F5F9-0FDC-875278E6110B}"/>
              </a:ext>
            </a:extLst>
          </p:cNvPr>
          <p:cNvCxnSpPr>
            <a:cxnSpLocks/>
            <a:stCxn id="33" idx="3"/>
            <a:endCxn id="40" idx="10"/>
          </p:cNvCxnSpPr>
          <p:nvPr/>
        </p:nvCxnSpPr>
        <p:spPr>
          <a:xfrm>
            <a:off x="9456843" y="2152641"/>
            <a:ext cx="1026290" cy="48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C8C5254-2B3B-99FD-45C9-ACA08970957B}"/>
              </a:ext>
            </a:extLst>
          </p:cNvPr>
          <p:cNvSpPr txBox="1"/>
          <p:nvPr/>
        </p:nvSpPr>
        <p:spPr>
          <a:xfrm>
            <a:off x="7203969" y="401718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Bob’s public key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9ABB83-E1A0-1AFB-CD0B-6C6C298592B4}"/>
              </a:ext>
            </a:extLst>
          </p:cNvPr>
          <p:cNvSpPr txBox="1"/>
          <p:nvPr/>
        </p:nvSpPr>
        <p:spPr>
          <a:xfrm>
            <a:off x="9024055" y="402155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Decrypt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A873A-6671-B173-D8D0-7922D880C915}"/>
              </a:ext>
            </a:extLst>
          </p:cNvPr>
          <p:cNvSpPr txBox="1"/>
          <p:nvPr/>
        </p:nvSpPr>
        <p:spPr>
          <a:xfrm>
            <a:off x="3326444" y="509218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Encrypt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AFB686-8E8F-B978-7C12-20F18C44C5CF}"/>
              </a:ext>
            </a:extLst>
          </p:cNvPr>
          <p:cNvSpPr/>
          <p:nvPr/>
        </p:nvSpPr>
        <p:spPr>
          <a:xfrm>
            <a:off x="9974938" y="3374396"/>
            <a:ext cx="1399978" cy="874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Fkij2390udnquweweweqw2qj 0q39ue0q9uemee4q09ueqe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8F9725-AEE2-5EFD-7B90-BE59F67F96C8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 flipH="1">
            <a:off x="10674927" y="3018809"/>
            <a:ext cx="39551" cy="35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C23C9E-8FD7-00A2-90FE-50DB364E9151}"/>
              </a:ext>
            </a:extLst>
          </p:cNvPr>
          <p:cNvSpPr txBox="1"/>
          <p:nvPr/>
        </p:nvSpPr>
        <p:spPr>
          <a:xfrm>
            <a:off x="9921632" y="4490930"/>
            <a:ext cx="15856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If these match, Alice knows that the message has not been tampered with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8EB817-9CC9-4164-68CC-3B1C067E3C91}"/>
              </a:ext>
            </a:extLst>
          </p:cNvPr>
          <p:cNvCxnSpPr>
            <a:stCxn id="54" idx="1"/>
          </p:cNvCxnSpPr>
          <p:nvPr/>
        </p:nvCxnSpPr>
        <p:spPr>
          <a:xfrm flipH="1" flipV="1">
            <a:off x="9691254" y="4865862"/>
            <a:ext cx="230378" cy="9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8CF8DD-8908-9066-3134-2061C04D43BA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10674927" y="4343319"/>
            <a:ext cx="39551" cy="14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69FDF8-A5BF-6206-5606-4A90547B0E4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542127" y="3929526"/>
            <a:ext cx="90751" cy="62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 with low confidence">
            <a:extLst>
              <a:ext uri="{FF2B5EF4-FFF2-40B4-BE49-F238E27FC236}">
                <a16:creationId xmlns:a16="http://schemas.microsoft.com/office/drawing/2014/main" id="{02F9C6F9-B80D-5490-2436-0FE209589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54" y="3965678"/>
            <a:ext cx="451740" cy="4517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BA99E7C-EF36-4D60-236F-B54238267502}"/>
              </a:ext>
            </a:extLst>
          </p:cNvPr>
          <p:cNvSpPr txBox="1"/>
          <p:nvPr/>
        </p:nvSpPr>
        <p:spPr>
          <a:xfrm>
            <a:off x="6566573" y="2081523"/>
            <a:ext cx="113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Bob sends signed document to Alice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2123F0-5D66-DA69-1AF0-03A4C4AEA6D0}"/>
              </a:ext>
            </a:extLst>
          </p:cNvPr>
          <p:cNvCxnSpPr>
            <a:stCxn id="16" idx="0"/>
            <a:endCxn id="24" idx="2"/>
          </p:cNvCxnSpPr>
          <p:nvPr/>
        </p:nvCxnSpPr>
        <p:spPr>
          <a:xfrm flipH="1" flipV="1">
            <a:off x="5652644" y="3691650"/>
            <a:ext cx="78384" cy="80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7" grpId="0" animBg="1"/>
      <p:bldP spid="9" grpId="0" animBg="1"/>
      <p:bldP spid="12" grpId="0"/>
      <p:bldP spid="13" grpId="0"/>
      <p:bldP spid="14" grpId="0"/>
      <p:bldP spid="16" grpId="0" animBg="1"/>
      <p:bldP spid="17" grpId="0"/>
      <p:bldP spid="18" grpId="0"/>
      <p:bldP spid="19" grpId="0"/>
      <p:bldP spid="23" grpId="0" animBg="1"/>
      <p:bldP spid="24" grpId="0" animBg="1"/>
      <p:bldP spid="33" grpId="0" animBg="1"/>
      <p:bldP spid="34" grpId="0" animBg="1"/>
      <p:bldP spid="36" grpId="0" animBg="1"/>
      <p:bldP spid="40" grpId="0" animBg="1"/>
      <p:bldP spid="47" grpId="0"/>
      <p:bldP spid="48" grpId="0"/>
      <p:bldP spid="49" grpId="0"/>
      <p:bldP spid="50" grpId="0" animBg="1"/>
      <p:bldP spid="54" grpId="0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239CE8C-23DE-8DA3-3BEC-2856F3BA4476}"/>
              </a:ext>
            </a:extLst>
          </p:cNvPr>
          <p:cNvSpPr/>
          <p:nvPr/>
        </p:nvSpPr>
        <p:spPr>
          <a:xfrm>
            <a:off x="7886462" y="1267691"/>
            <a:ext cx="1681725" cy="258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Signed doc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6E270-AEA9-6189-34F1-C0E20CB3F27C}"/>
              </a:ext>
            </a:extLst>
          </p:cNvPr>
          <p:cNvSpPr/>
          <p:nvPr/>
        </p:nvSpPr>
        <p:spPr>
          <a:xfrm>
            <a:off x="4804904" y="1267691"/>
            <a:ext cx="1681725" cy="2602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Signed doc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56B1F-BA06-1ED5-A975-48C650BC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AD425E1-05C5-7E5D-3449-90D04E31A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5" y="1480095"/>
            <a:ext cx="845104" cy="845104"/>
          </a:xfrm>
          <a:prstGeom prst="rect">
            <a:avLst/>
          </a:prstGeom>
        </p:spPr>
      </p:pic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5B39A3AD-F4B1-D2AA-E2D1-991B66A379C2}"/>
              </a:ext>
            </a:extLst>
          </p:cNvPr>
          <p:cNvSpPr/>
          <p:nvPr/>
        </p:nvSpPr>
        <p:spPr>
          <a:xfrm>
            <a:off x="932889" y="2397722"/>
            <a:ext cx="1399978" cy="1116199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I’ve received the secret dossier</a:t>
            </a:r>
          </a:p>
        </p:txBody>
      </p:sp>
      <p:sp>
        <p:nvSpPr>
          <p:cNvPr id="7" name="Dodecagon 6">
            <a:extLst>
              <a:ext uri="{FF2B5EF4-FFF2-40B4-BE49-F238E27FC236}">
                <a16:creationId xmlns:a16="http://schemas.microsoft.com/office/drawing/2014/main" id="{9673C7E0-1793-78C4-D9A2-D5E0F79E6209}"/>
              </a:ext>
            </a:extLst>
          </p:cNvPr>
          <p:cNvSpPr/>
          <p:nvPr/>
        </p:nvSpPr>
        <p:spPr>
          <a:xfrm>
            <a:off x="1226127" y="3550503"/>
            <a:ext cx="863345" cy="379023"/>
          </a:xfrm>
          <a:prstGeom prst="dodec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81EF6-1030-7123-6229-D21DE1BDFB3E}"/>
              </a:ext>
            </a:extLst>
          </p:cNvPr>
          <p:cNvSpPr/>
          <p:nvPr/>
        </p:nvSpPr>
        <p:spPr>
          <a:xfrm>
            <a:off x="932889" y="4557524"/>
            <a:ext cx="1399978" cy="874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Fkij2390udnquweweweqw2qj 0q39ue0q9uemee4q09ueqe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65E613-4BB7-305A-010C-2A02DB615A57}"/>
              </a:ext>
            </a:extLst>
          </p:cNvPr>
          <p:cNvCxnSpPr>
            <a:cxnSpLocks/>
            <a:stCxn id="5" idx="2"/>
            <a:endCxn id="7" idx="10"/>
          </p:cNvCxnSpPr>
          <p:nvPr/>
        </p:nvCxnSpPr>
        <p:spPr>
          <a:xfrm flipH="1">
            <a:off x="1542127" y="3374396"/>
            <a:ext cx="90751" cy="17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6EA2E7-D235-6438-4F79-2FF9791E8674}"/>
              </a:ext>
            </a:extLst>
          </p:cNvPr>
          <p:cNvSpPr txBox="1"/>
          <p:nvPr/>
        </p:nvSpPr>
        <p:spPr>
          <a:xfrm>
            <a:off x="1091703" y="541646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“digest”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B3D81-8AC3-AA8F-1AB2-B290851E5220}"/>
              </a:ext>
            </a:extLst>
          </p:cNvPr>
          <p:cNvSpPr txBox="1"/>
          <p:nvPr/>
        </p:nvSpPr>
        <p:spPr>
          <a:xfrm>
            <a:off x="2332867" y="377258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SHA256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01B2A-4D25-91F5-ECB1-E49CFD166A9E}"/>
              </a:ext>
            </a:extLst>
          </p:cNvPr>
          <p:cNvSpPr txBox="1"/>
          <p:nvPr/>
        </p:nvSpPr>
        <p:spPr>
          <a:xfrm>
            <a:off x="601194" y="5768847"/>
            <a:ext cx="2063366" cy="66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Note, this is not encrypting the document itself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23AB2-5213-FD60-B57D-9491432C8734}"/>
              </a:ext>
            </a:extLst>
          </p:cNvPr>
          <p:cNvSpPr/>
          <p:nvPr/>
        </p:nvSpPr>
        <p:spPr>
          <a:xfrm>
            <a:off x="5031039" y="4497903"/>
            <a:ext cx="1399978" cy="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(*nas93qoqawheq8 qoh8 2kh DDk9mj890lkj ( 80kjhjkhkjhjh9(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34EE3-6E12-7E56-4AFC-7338995B36FF}"/>
              </a:ext>
            </a:extLst>
          </p:cNvPr>
          <p:cNvSpPr txBox="1"/>
          <p:nvPr/>
        </p:nvSpPr>
        <p:spPr>
          <a:xfrm>
            <a:off x="4889310" y="5844124"/>
            <a:ext cx="1784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Essentially the encrypted digest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3F91C-DD3B-4B9B-FB10-5326817F458A}"/>
              </a:ext>
            </a:extLst>
          </p:cNvPr>
          <p:cNvSpPr txBox="1"/>
          <p:nvPr/>
        </p:nvSpPr>
        <p:spPr>
          <a:xfrm>
            <a:off x="2970355" y="4420481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Bob’s private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C4A3B-D143-F5B6-C21D-567CD4BE5A78}"/>
              </a:ext>
            </a:extLst>
          </p:cNvPr>
          <p:cNvSpPr txBox="1"/>
          <p:nvPr/>
        </p:nvSpPr>
        <p:spPr>
          <a:xfrm>
            <a:off x="4702273" y="537194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digital signature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CF22AC-D6E3-D722-6D5D-996835823F28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332867" y="4934925"/>
            <a:ext cx="2698172" cy="5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0992B72E-A2ED-0F55-34F4-A3838B32EA9B}"/>
              </a:ext>
            </a:extLst>
          </p:cNvPr>
          <p:cNvSpPr/>
          <p:nvPr/>
        </p:nvSpPr>
        <p:spPr>
          <a:xfrm>
            <a:off x="4952655" y="1631960"/>
            <a:ext cx="1399978" cy="1116199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I’ve received the secret dossier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659A1-3761-931B-02C4-21CDF2C88775}"/>
              </a:ext>
            </a:extLst>
          </p:cNvPr>
          <p:cNvSpPr/>
          <p:nvPr/>
        </p:nvSpPr>
        <p:spPr>
          <a:xfrm>
            <a:off x="4952655" y="2817606"/>
            <a:ext cx="1399978" cy="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(*nas93qoqawheq8 qoh8 2kh DDk9mj890lkj ( 80kjhjkhkjhjh9(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A409E40-5159-30A1-805A-A44774FDD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059" y="1197538"/>
            <a:ext cx="844016" cy="84401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32ECD-0F16-4D1F-B107-2901D22D7DE5}"/>
              </a:ext>
            </a:extLst>
          </p:cNvPr>
          <p:cNvCxnSpPr>
            <a:cxnSpLocks/>
          </p:cNvCxnSpPr>
          <p:nvPr/>
        </p:nvCxnSpPr>
        <p:spPr>
          <a:xfrm>
            <a:off x="6431017" y="2900025"/>
            <a:ext cx="154590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 with low confidence">
            <a:extLst>
              <a:ext uri="{FF2B5EF4-FFF2-40B4-BE49-F238E27FC236}">
                <a16:creationId xmlns:a16="http://schemas.microsoft.com/office/drawing/2014/main" id="{9F104129-5D0D-76FD-9D52-4F306DC6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51" y="4614279"/>
            <a:ext cx="503167" cy="503167"/>
          </a:xfrm>
          <a:prstGeom prst="rect">
            <a:avLst/>
          </a:prstGeom>
        </p:spPr>
      </p:pic>
      <p:sp>
        <p:nvSpPr>
          <p:cNvPr id="33" name="Scroll: Horizontal 32">
            <a:extLst>
              <a:ext uri="{FF2B5EF4-FFF2-40B4-BE49-F238E27FC236}">
                <a16:creationId xmlns:a16="http://schemas.microsoft.com/office/drawing/2014/main" id="{DF251953-D5BD-D931-F5C9-AFAA253CB6F6}"/>
              </a:ext>
            </a:extLst>
          </p:cNvPr>
          <p:cNvSpPr/>
          <p:nvPr/>
        </p:nvSpPr>
        <p:spPr>
          <a:xfrm>
            <a:off x="8056865" y="1594541"/>
            <a:ext cx="1399978" cy="1116199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I’ve received the secret dossier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158F9-4DB4-ECE8-759F-54D7BBE978F5}"/>
              </a:ext>
            </a:extLst>
          </p:cNvPr>
          <p:cNvSpPr/>
          <p:nvPr/>
        </p:nvSpPr>
        <p:spPr>
          <a:xfrm>
            <a:off x="8056865" y="2817606"/>
            <a:ext cx="1399978" cy="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(*nas93qoqawheq8 qoh8 2kh DDk9mj890lkj ( 80kjhjkhkjhjh9(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2EFB4-5A5C-66E1-EA74-A58DBA076EEC}"/>
              </a:ext>
            </a:extLst>
          </p:cNvPr>
          <p:cNvSpPr/>
          <p:nvPr/>
        </p:nvSpPr>
        <p:spPr>
          <a:xfrm>
            <a:off x="8084692" y="4497903"/>
            <a:ext cx="1399978" cy="874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Fkij2390udnquweweweqw2qj 0q39ue0q9uemee4q09ueqe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7DEC69-7EE6-A2FF-B8CD-A537AF1DA853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8756854" y="3691650"/>
            <a:ext cx="27827" cy="80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decagon 39">
            <a:extLst>
              <a:ext uri="{FF2B5EF4-FFF2-40B4-BE49-F238E27FC236}">
                <a16:creationId xmlns:a16="http://schemas.microsoft.com/office/drawing/2014/main" id="{16B48EFB-E68A-B5BC-D711-BC9E3B867BFA}"/>
              </a:ext>
            </a:extLst>
          </p:cNvPr>
          <p:cNvSpPr/>
          <p:nvPr/>
        </p:nvSpPr>
        <p:spPr>
          <a:xfrm>
            <a:off x="10167133" y="2639786"/>
            <a:ext cx="863345" cy="379023"/>
          </a:xfrm>
          <a:prstGeom prst="dodec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HASH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42CAAB-BE01-F5F9-0FDC-875278E6110B}"/>
              </a:ext>
            </a:extLst>
          </p:cNvPr>
          <p:cNvCxnSpPr>
            <a:cxnSpLocks/>
            <a:stCxn id="33" idx="3"/>
            <a:endCxn id="40" idx="10"/>
          </p:cNvCxnSpPr>
          <p:nvPr/>
        </p:nvCxnSpPr>
        <p:spPr>
          <a:xfrm>
            <a:off x="9456843" y="2152641"/>
            <a:ext cx="1026290" cy="48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C8C5254-2B3B-99FD-45C9-ACA08970957B}"/>
              </a:ext>
            </a:extLst>
          </p:cNvPr>
          <p:cNvSpPr txBox="1"/>
          <p:nvPr/>
        </p:nvSpPr>
        <p:spPr>
          <a:xfrm>
            <a:off x="7203969" y="4017186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Bob’s public key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9ABB83-E1A0-1AFB-CD0B-6C6C298592B4}"/>
              </a:ext>
            </a:extLst>
          </p:cNvPr>
          <p:cNvSpPr txBox="1"/>
          <p:nvPr/>
        </p:nvSpPr>
        <p:spPr>
          <a:xfrm>
            <a:off x="9024055" y="402155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Decrypt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A873A-6671-B173-D8D0-7922D880C915}"/>
              </a:ext>
            </a:extLst>
          </p:cNvPr>
          <p:cNvSpPr txBox="1"/>
          <p:nvPr/>
        </p:nvSpPr>
        <p:spPr>
          <a:xfrm>
            <a:off x="3326444" y="509218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Encrypt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AFB686-8E8F-B978-7C12-20F18C44C5CF}"/>
              </a:ext>
            </a:extLst>
          </p:cNvPr>
          <p:cNvSpPr/>
          <p:nvPr/>
        </p:nvSpPr>
        <p:spPr>
          <a:xfrm>
            <a:off x="9974938" y="3374396"/>
            <a:ext cx="1399978" cy="874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Fkij2390udnquweweweqw2qj 0q39ue0q9uemee4q09ueqe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8F9725-AEE2-5EFD-7B90-BE59F67F96C8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 flipH="1">
            <a:off x="10674927" y="3018809"/>
            <a:ext cx="39551" cy="35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C23C9E-8FD7-00A2-90FE-50DB364E9151}"/>
              </a:ext>
            </a:extLst>
          </p:cNvPr>
          <p:cNvSpPr txBox="1"/>
          <p:nvPr/>
        </p:nvSpPr>
        <p:spPr>
          <a:xfrm>
            <a:off x="9921632" y="4490930"/>
            <a:ext cx="15856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If these match, Alice knows that the message has not been tampered with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8EB817-9CC9-4164-68CC-3B1C067E3C91}"/>
              </a:ext>
            </a:extLst>
          </p:cNvPr>
          <p:cNvCxnSpPr>
            <a:stCxn id="54" idx="1"/>
          </p:cNvCxnSpPr>
          <p:nvPr/>
        </p:nvCxnSpPr>
        <p:spPr>
          <a:xfrm flipH="1" flipV="1">
            <a:off x="9691254" y="4865862"/>
            <a:ext cx="230378" cy="9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8CF8DD-8908-9066-3134-2061C04D43BA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10674927" y="4343319"/>
            <a:ext cx="39551" cy="14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69FDF8-A5BF-6206-5606-4A90547B0E4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542127" y="3929526"/>
            <a:ext cx="90751" cy="62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 with low confidence">
            <a:extLst>
              <a:ext uri="{FF2B5EF4-FFF2-40B4-BE49-F238E27FC236}">
                <a16:creationId xmlns:a16="http://schemas.microsoft.com/office/drawing/2014/main" id="{02F9C6F9-B80D-5490-2436-0FE209589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54" y="3965678"/>
            <a:ext cx="451740" cy="4517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BA99E7C-EF36-4D60-236F-B54238267502}"/>
              </a:ext>
            </a:extLst>
          </p:cNvPr>
          <p:cNvSpPr txBox="1"/>
          <p:nvPr/>
        </p:nvSpPr>
        <p:spPr>
          <a:xfrm>
            <a:off x="6566573" y="2081523"/>
            <a:ext cx="113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Bob sends signed document to Alice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8895E-3F7A-B18F-4624-483076CF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97" y="1238200"/>
            <a:ext cx="1198606" cy="143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F2F9E-B6BA-E1A9-F9C0-D020D1713660}"/>
              </a:ext>
            </a:extLst>
          </p:cNvPr>
          <p:cNvSpPr txBox="1"/>
          <p:nvPr/>
        </p:nvSpPr>
        <p:spPr>
          <a:xfrm>
            <a:off x="2931813" y="2124711"/>
            <a:ext cx="6385369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BUT, how does Alice know that “Bob” is not in fact our hooded hacker?</a:t>
            </a:r>
          </a:p>
        </p:txBody>
      </p:sp>
    </p:spTree>
    <p:extLst>
      <p:ext uri="{BB962C8B-B14F-4D97-AF65-F5344CB8AC3E}">
        <p14:creationId xmlns:p14="http://schemas.microsoft.com/office/powerpoint/2010/main" val="3698773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AEE9-FF37-9345-C706-6FDE52E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23FB-AA0B-1FBB-C81F-7CDE616F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8228023" cy="5404980"/>
          </a:xfrm>
        </p:spPr>
        <p:txBody>
          <a:bodyPr>
            <a:normAutofit/>
          </a:bodyPr>
          <a:lstStyle/>
          <a:p>
            <a:r>
              <a:rPr lang="en-GB" sz="2000" dirty="0"/>
              <a:t>A form of identity verification</a:t>
            </a:r>
          </a:p>
          <a:p>
            <a:r>
              <a:rPr lang="en-GB" sz="2000" dirty="0"/>
              <a:t>Like a driver’s licence</a:t>
            </a:r>
          </a:p>
          <a:p>
            <a:r>
              <a:rPr lang="en-GB" sz="2000" dirty="0"/>
              <a:t>Contain a copy of a </a:t>
            </a:r>
            <a:r>
              <a:rPr lang="en-GB" sz="2000" b="1" dirty="0"/>
              <a:t>public key </a:t>
            </a:r>
            <a:r>
              <a:rPr lang="en-GB" sz="2000" dirty="0"/>
              <a:t>of the certificate holder</a:t>
            </a:r>
          </a:p>
          <a:p>
            <a:r>
              <a:rPr lang="en-GB" sz="2000" dirty="0"/>
              <a:t>Issued by a </a:t>
            </a:r>
            <a:r>
              <a:rPr lang="en-GB" sz="2000" b="1" dirty="0"/>
              <a:t>certificate authority </a:t>
            </a:r>
            <a:r>
              <a:rPr lang="en-GB" sz="2000" dirty="0"/>
              <a:t>(CA) which sign the certificate to verify the identity</a:t>
            </a:r>
          </a:p>
          <a:p>
            <a:r>
              <a:rPr lang="en-GB" sz="2000" dirty="0"/>
              <a:t>So it </a:t>
            </a:r>
            <a:r>
              <a:rPr lang="en-GB" sz="2000" dirty="0" err="1"/>
              <a:t>crytopgraphically</a:t>
            </a:r>
            <a:r>
              <a:rPr lang="en-GB" sz="2000" dirty="0"/>
              <a:t> links ownership of a public key with an entity</a:t>
            </a:r>
          </a:p>
          <a:p>
            <a:r>
              <a:rPr lang="en-GB" sz="2000" dirty="0"/>
              <a:t>Digital certificates include:</a:t>
            </a:r>
          </a:p>
          <a:p>
            <a:pPr lvl="1"/>
            <a:r>
              <a:rPr lang="en-GB" sz="1600" dirty="0"/>
              <a:t>The public key being certified</a:t>
            </a:r>
          </a:p>
          <a:p>
            <a:pPr lvl="1"/>
            <a:r>
              <a:rPr lang="en-GB" sz="1600" dirty="0"/>
              <a:t>Identifying information about the entity that owns it</a:t>
            </a:r>
          </a:p>
          <a:p>
            <a:pPr lvl="1"/>
            <a:r>
              <a:rPr lang="en-GB" sz="1600" dirty="0"/>
              <a:t>A digital signature of the public key created by the issuer</a:t>
            </a:r>
          </a:p>
          <a:p>
            <a:pPr lvl="1"/>
            <a:r>
              <a:rPr lang="en-GB" sz="1600" dirty="0"/>
              <a:t>Other metadata, e.g. the type of encryption, expiry date, etc</a:t>
            </a:r>
          </a:p>
          <a:p>
            <a:r>
              <a:rPr lang="en-GB" sz="2000" dirty="0"/>
              <a:t>Also called public key certificate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D7DA0E14-38D6-6308-17B6-0A01AAAA4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81" y="250233"/>
            <a:ext cx="1946252" cy="15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0E345-02EC-703C-975F-E5ACB9E08034}"/>
              </a:ext>
            </a:extLst>
          </p:cNvPr>
          <p:cNvSpPr txBox="1"/>
          <p:nvPr/>
        </p:nvSpPr>
        <p:spPr>
          <a:xfrm>
            <a:off x="9066223" y="1909564"/>
            <a:ext cx="3046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https://teaching.shu.ac.uk/aces/rh1/ebiz/what_is_%20digital_certificate.htm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F06B3-1C56-2FD2-B96F-84E8BAF53148}"/>
              </a:ext>
            </a:extLst>
          </p:cNvPr>
          <p:cNvSpPr/>
          <p:nvPr/>
        </p:nvSpPr>
        <p:spPr>
          <a:xfrm>
            <a:off x="8891752" y="4849473"/>
            <a:ext cx="3095239" cy="170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Some Certification Authorities</a:t>
            </a:r>
          </a:p>
          <a:p>
            <a:endParaRPr lang="en-GB" sz="1400" dirty="0"/>
          </a:p>
          <a:p>
            <a:r>
              <a:rPr lang="en-GB" sz="1400" dirty="0"/>
              <a:t>Let’s Encrypt</a:t>
            </a:r>
          </a:p>
          <a:p>
            <a:r>
              <a:rPr lang="en-GB" sz="1400" dirty="0"/>
              <a:t>DigiCert</a:t>
            </a:r>
          </a:p>
          <a:p>
            <a:r>
              <a:rPr lang="en-GB" sz="1400" dirty="0"/>
              <a:t>GoDaddy</a:t>
            </a:r>
          </a:p>
          <a:p>
            <a:r>
              <a:rPr lang="en-GB" sz="1400" dirty="0"/>
              <a:t>GlobalSign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1CE72F0B-4E6F-097B-8D8C-F24A2675C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343" y="2382296"/>
            <a:ext cx="2779493" cy="196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CDA7D-B707-E736-DC96-36E8FFF216EB}"/>
              </a:ext>
            </a:extLst>
          </p:cNvPr>
          <p:cNvSpPr txBox="1"/>
          <p:nvPr/>
        </p:nvSpPr>
        <p:spPr>
          <a:xfrm>
            <a:off x="8676872" y="4475704"/>
            <a:ext cx="3435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https://en.wikipedia.org/wiki/Certificate_authority</a:t>
            </a:r>
          </a:p>
        </p:txBody>
      </p:sp>
    </p:spTree>
    <p:extLst>
      <p:ext uri="{BB962C8B-B14F-4D97-AF65-F5344CB8AC3E}">
        <p14:creationId xmlns:p14="http://schemas.microsoft.com/office/powerpoint/2010/main" val="85907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FC9F8B-AB44-8265-1214-7A7E82AA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Maths of Public/Private Keys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DF465-B970-ADC7-63A5-5BFA9A181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3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BDF06-D5F7-23F9-8388-90F640E8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the keys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1647C-8D9A-7635-BD05-D6B93104EF81}"/>
              </a:ext>
            </a:extLst>
          </p:cNvPr>
          <p:cNvSpPr txBox="1"/>
          <p:nvPr/>
        </p:nvSpPr>
        <p:spPr>
          <a:xfrm>
            <a:off x="1552474" y="1378628"/>
            <a:ext cx="9801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 = 11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a prime</a:t>
            </a:r>
          </a:p>
          <a:p>
            <a:r>
              <a:rPr lang="en-GB" dirty="0">
                <a:latin typeface="Consolas" panose="020B0609020204030204" pitchFamily="49" charset="0"/>
              </a:rPr>
              <a:t>q = 17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another prime</a:t>
            </a:r>
          </a:p>
          <a:p>
            <a:r>
              <a:rPr lang="en-GB" dirty="0">
                <a:latin typeface="Consolas" panose="020B0609020204030204" pitchFamily="49" charset="0"/>
              </a:rPr>
              <a:t>n = p * q = 187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Compute n</a:t>
            </a:r>
          </a:p>
          <a:p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φ</a:t>
            </a:r>
            <a:r>
              <a:rPr lang="en-GB" dirty="0">
                <a:latin typeface="Consolas" panose="020B0609020204030204" pitchFamily="49" charset="0"/>
              </a:rPr>
              <a:t>(n) = (p-1) * (q-1) = 160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Compute Euler's totient</a:t>
            </a:r>
          </a:p>
          <a:p>
            <a:r>
              <a:rPr lang="en-GB" dirty="0">
                <a:latin typeface="Consolas" panose="020B0609020204030204" pitchFamily="49" charset="0"/>
              </a:rPr>
              <a:t>e = 23            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e, a coprime of </a:t>
            </a:r>
            <a:r>
              <a:rPr lang="el-GR" b="0" i="1" dirty="0">
                <a:solidFill>
                  <a:schemeClr val="bg1">
                    <a:lumMod val="50000"/>
                  </a:schemeClr>
                </a:solidFill>
                <a:effectLst/>
                <a:latin typeface="Nimbus Roman No9 L"/>
              </a:rPr>
              <a:t>φ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(n)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e^-1 = d(mod(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φ</a:t>
            </a:r>
            <a:r>
              <a:rPr lang="en-GB" dirty="0">
                <a:latin typeface="Consolas" panose="020B0609020204030204" pitchFamily="49" charset="0"/>
              </a:rPr>
              <a:t>(n))      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Compute d from this </a:t>
            </a:r>
          </a:p>
          <a:p>
            <a:r>
              <a:rPr lang="en-GB" dirty="0">
                <a:latin typeface="Consolas" panose="020B0609020204030204" pitchFamily="49" charset="0"/>
              </a:rPr>
              <a:t>d = 7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Private Key:</a:t>
            </a:r>
          </a:p>
          <a:p>
            <a:r>
              <a:rPr lang="en-GB" dirty="0">
                <a:latin typeface="Consolas" panose="020B0609020204030204" pitchFamily="49" charset="0"/>
              </a:rPr>
              <a:t>n = 187, d = 7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Public Key:</a:t>
            </a:r>
          </a:p>
          <a:p>
            <a:r>
              <a:rPr lang="en-GB" dirty="0">
                <a:latin typeface="Consolas" panose="020B0609020204030204" pitchFamily="49" charset="0"/>
              </a:rPr>
              <a:t>n = 187, e = 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304FD-DC2A-BAED-5E9D-254B1618C28F}"/>
              </a:ext>
            </a:extLst>
          </p:cNvPr>
          <p:cNvSpPr txBox="1"/>
          <p:nvPr/>
        </p:nvSpPr>
        <p:spPr>
          <a:xfrm>
            <a:off x="2245058" y="5825622"/>
            <a:ext cx="8416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Taken from here:</a:t>
            </a:r>
          </a:p>
          <a:p>
            <a:r>
              <a:rPr lang="en-GB" sz="1200" dirty="0"/>
              <a:t>https://www.learnsteps.com/the-math-behind-public-key-cryptography-which-is-also-used-in-ssh/</a:t>
            </a:r>
          </a:p>
        </p:txBody>
      </p:sp>
    </p:spTree>
    <p:extLst>
      <p:ext uri="{BB962C8B-B14F-4D97-AF65-F5344CB8AC3E}">
        <p14:creationId xmlns:p14="http://schemas.microsoft.com/office/powerpoint/2010/main" val="2135494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37CC-D9B6-6C27-E3E9-4AEF909F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the keys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9AAE-74E3-E85A-8388-3B5EA280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8627417" cy="540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Now lets encrypt a message with these keys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Message: G (ascii character 71)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Encrypt with public key: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encrypt(71) = 71^23 mod 187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          = 147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/>
              <a:t>Now lets decrypt it with private key: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decrypt(147) = 147^7 mod 187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           = 71</a:t>
            </a:r>
          </a:p>
          <a:p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30F36-7F1A-41DD-BABD-C1EB0A1B9C6F}"/>
              </a:ext>
            </a:extLst>
          </p:cNvPr>
          <p:cNvSpPr txBox="1"/>
          <p:nvPr/>
        </p:nvSpPr>
        <p:spPr>
          <a:xfrm>
            <a:off x="9587013" y="2514363"/>
            <a:ext cx="2672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Private Key:</a:t>
            </a:r>
          </a:p>
          <a:p>
            <a:r>
              <a:rPr lang="en-GB" dirty="0">
                <a:latin typeface="Consolas" panose="020B0609020204030204" pitchFamily="49" charset="0"/>
              </a:rPr>
              <a:t>n = 187, d = 7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Public Key:</a:t>
            </a:r>
          </a:p>
          <a:p>
            <a:r>
              <a:rPr lang="en-GB" dirty="0">
                <a:latin typeface="Consolas" panose="020B0609020204030204" pitchFamily="49" charset="0"/>
              </a:rPr>
              <a:t>n = 187, e = 23</a:t>
            </a:r>
          </a:p>
        </p:txBody>
      </p:sp>
    </p:spTree>
    <p:extLst>
      <p:ext uri="{BB962C8B-B14F-4D97-AF65-F5344CB8AC3E}">
        <p14:creationId xmlns:p14="http://schemas.microsoft.com/office/powerpoint/2010/main" val="3561374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0571-A2EF-76AD-9591-41D78822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the keys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2561-B3FB-F00F-E668-598A12B9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7183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used small primes.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2B02-CA71-71A4-A103-25A16A1BBEE3}"/>
              </a:ext>
            </a:extLst>
          </p:cNvPr>
          <p:cNvSpPr txBox="1"/>
          <p:nvPr/>
        </p:nvSpPr>
        <p:spPr>
          <a:xfrm>
            <a:off x="3432154" y="1754967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p = 11        </a:t>
            </a:r>
          </a:p>
          <a:p>
            <a:r>
              <a:rPr lang="en-GB" dirty="0">
                <a:latin typeface="Consolas" panose="020B0609020204030204" pitchFamily="49" charset="0"/>
              </a:rPr>
              <a:t>q = 17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40395-55A3-62F4-E6AB-BC6DE21FE6F6}"/>
              </a:ext>
            </a:extLst>
          </p:cNvPr>
          <p:cNvSpPr txBox="1"/>
          <p:nvPr/>
        </p:nvSpPr>
        <p:spPr>
          <a:xfrm>
            <a:off x="897059" y="2683081"/>
            <a:ext cx="92433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In real life, much larger primes are used to achieve the required level of security (</a:t>
            </a:r>
            <a:r>
              <a:rPr lang="en-GB" sz="2800" dirty="0" err="1"/>
              <a:t>uncrackability</a:t>
            </a:r>
            <a:r>
              <a:rPr lang="en-GB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89751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EA7A-9BBC-E822-0DB4-05BEAACC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29E3-125A-757F-68F9-0B61B39A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 of bits in a key</a:t>
            </a:r>
          </a:p>
          <a:p>
            <a:pPr lvl="1"/>
            <a:r>
              <a:rPr lang="en-GB" dirty="0"/>
              <a:t>128</a:t>
            </a:r>
          </a:p>
          <a:p>
            <a:pPr lvl="1"/>
            <a:r>
              <a:rPr lang="en-GB" dirty="0"/>
              <a:t>256</a:t>
            </a:r>
          </a:p>
          <a:p>
            <a:pPr lvl="1"/>
            <a:r>
              <a:rPr lang="en-GB" dirty="0"/>
              <a:t>1024</a:t>
            </a:r>
          </a:p>
          <a:p>
            <a:pPr lvl="1"/>
            <a:r>
              <a:rPr lang="en-GB" dirty="0"/>
              <a:t>2048</a:t>
            </a:r>
          </a:p>
          <a:p>
            <a:pPr lvl="1"/>
            <a:endParaRPr lang="en-GB" dirty="0"/>
          </a:p>
          <a:p>
            <a:r>
              <a:rPr lang="en-GB" dirty="0"/>
              <a:t>More bits = more secure (requiring more computing power to crack by brute force)</a:t>
            </a:r>
          </a:p>
        </p:txBody>
      </p:sp>
    </p:spTree>
    <p:extLst>
      <p:ext uri="{BB962C8B-B14F-4D97-AF65-F5344CB8AC3E}">
        <p14:creationId xmlns:p14="http://schemas.microsoft.com/office/powerpoint/2010/main" val="2542153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89800E-0816-9456-F057-9B6132EC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Applications of Asymmetric Encryption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56FC-ACC7-B94E-254D-4D7B72F75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92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A46A-3990-BA5E-F465-A66D820E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TLS / 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76A8-E758-9B73-9FBA-55FE6B26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secure transmission over a network</a:t>
            </a:r>
          </a:p>
          <a:p>
            <a:r>
              <a:rPr lang="en-GB" dirty="0"/>
              <a:t>TLS is the modern standard (SSL is older)</a:t>
            </a:r>
          </a:p>
          <a:p>
            <a:r>
              <a:rPr lang="en-GB" dirty="0"/>
              <a:t>These days, when people say SSL they mean TLS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Uses asymmetric encryption for the session keys and symmetric encryption to send data within the secure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243A0-EE8E-AF36-62BE-E1BD1A75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41" y="2798541"/>
            <a:ext cx="4150956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06CE-FD16-37ED-F899-3A25E6C7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protect against risks?</a:t>
            </a:r>
          </a:p>
        </p:txBody>
      </p:sp>
      <p:pic>
        <p:nvPicPr>
          <p:cNvPr id="5126" name="Picture 6" descr="Locked padlock - Free security icons">
            <a:extLst>
              <a:ext uri="{FF2B5EF4-FFF2-40B4-BE49-F238E27FC236}">
                <a16:creationId xmlns:a16="http://schemas.microsoft.com/office/drawing/2014/main" id="{048526E2-F4AE-EA93-50B6-FA354F0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67" y="2603634"/>
            <a:ext cx="560497" cy="5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48BF5-993E-5F85-9E16-D074C6FE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97" y="2601005"/>
            <a:ext cx="705397" cy="585097"/>
          </a:xfrm>
          <a:prstGeom prst="rect">
            <a:avLst/>
          </a:prstGeom>
        </p:spPr>
      </p:pic>
      <p:pic>
        <p:nvPicPr>
          <p:cNvPr id="5128" name="Picture 8" descr="Security-guard Icons - Free SVG &amp; PNG Security-guard Images - Noun Project">
            <a:extLst>
              <a:ext uri="{FF2B5EF4-FFF2-40B4-BE49-F238E27FC236}">
                <a16:creationId xmlns:a16="http://schemas.microsoft.com/office/drawing/2014/main" id="{A6A5E86D-0E73-59E8-69D6-1621EF97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62" y="2621869"/>
            <a:ext cx="793268" cy="79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3C7F43-88E4-79EA-2BB6-922D3450A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506" y="2147508"/>
            <a:ext cx="1919085" cy="1366521"/>
          </a:xfrm>
          <a:prstGeom prst="rect">
            <a:avLst/>
          </a:prstGeom>
        </p:spPr>
      </p:pic>
      <p:pic>
        <p:nvPicPr>
          <p:cNvPr id="5132" name="Picture 12" descr="Encryption - icon by Adioma">
            <a:extLst>
              <a:ext uri="{FF2B5EF4-FFF2-40B4-BE49-F238E27FC236}">
                <a16:creationId xmlns:a16="http://schemas.microsoft.com/office/drawing/2014/main" id="{126DB455-DC43-ADB1-2EBB-6F490056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22" y="4719134"/>
            <a:ext cx="1192971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Patch Management Services - Escope Solutions">
            <a:extLst>
              <a:ext uri="{FF2B5EF4-FFF2-40B4-BE49-F238E27FC236}">
                <a16:creationId xmlns:a16="http://schemas.microsoft.com/office/drawing/2014/main" id="{902D5BE8-3F3E-630C-3B32-5128BCE9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5" y="4457986"/>
            <a:ext cx="1014511" cy="10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isaster recovery Icon - Free PNG &amp; SVG 3683430 - Noun Project">
            <a:extLst>
              <a:ext uri="{FF2B5EF4-FFF2-40B4-BE49-F238E27FC236}">
                <a16:creationId xmlns:a16="http://schemas.microsoft.com/office/drawing/2014/main" id="{E74A7123-3B97-FB0B-8D36-BB3C3E75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98" y="5214445"/>
            <a:ext cx="1014512" cy="10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DE4DA7-4807-D69E-6A45-891AC07498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708" y="1966279"/>
            <a:ext cx="2067213" cy="695422"/>
          </a:xfrm>
          <a:prstGeom prst="rect">
            <a:avLst/>
          </a:prstGeom>
        </p:spPr>
      </p:pic>
      <p:pic>
        <p:nvPicPr>
          <p:cNvPr id="16" name="Picture 2" descr="Authorization Icons - Free SVG &amp; PNG Authorization Images - Noun Project">
            <a:extLst>
              <a:ext uri="{FF2B5EF4-FFF2-40B4-BE49-F238E27FC236}">
                <a16:creationId xmlns:a16="http://schemas.microsoft.com/office/drawing/2014/main" id="{3E4A0245-679B-2985-AE2E-D0C9EA78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59" y="1919362"/>
            <a:ext cx="763972" cy="7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714C7-EACE-162A-CC93-564D4069BD54}"/>
              </a:ext>
            </a:extLst>
          </p:cNvPr>
          <p:cNvSpPr txBox="1"/>
          <p:nvPr/>
        </p:nvSpPr>
        <p:spPr>
          <a:xfrm>
            <a:off x="838200" y="1482892"/>
            <a:ext cx="362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Access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F8B16-0B2A-E771-B0C2-9DAD622CD5C1}"/>
              </a:ext>
            </a:extLst>
          </p:cNvPr>
          <p:cNvSpPr txBox="1"/>
          <p:nvPr/>
        </p:nvSpPr>
        <p:spPr>
          <a:xfrm>
            <a:off x="5337729" y="1981293"/>
            <a:ext cx="314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Physical security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FB00A-A3D3-6217-D4D7-71AE8D685C08}"/>
              </a:ext>
            </a:extLst>
          </p:cNvPr>
          <p:cNvSpPr txBox="1"/>
          <p:nvPr/>
        </p:nvSpPr>
        <p:spPr>
          <a:xfrm>
            <a:off x="8614530" y="1643555"/>
            <a:ext cx="323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Separation of duties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998DB-89D6-CFD3-F4B3-BC1C7C6B4BB3}"/>
              </a:ext>
            </a:extLst>
          </p:cNvPr>
          <p:cNvSpPr txBox="1"/>
          <p:nvPr/>
        </p:nvSpPr>
        <p:spPr>
          <a:xfrm>
            <a:off x="4192988" y="4239341"/>
            <a:ext cx="197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Encryption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E319F5-C51C-5817-096E-2312C95EE6D4}"/>
              </a:ext>
            </a:extLst>
          </p:cNvPr>
          <p:cNvSpPr txBox="1"/>
          <p:nvPr/>
        </p:nvSpPr>
        <p:spPr>
          <a:xfrm>
            <a:off x="77978" y="3187001"/>
            <a:ext cx="2487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Regularly apply security patches and updates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D4EC8-959B-9B46-0130-E38EDCE583D1}"/>
              </a:ext>
            </a:extLst>
          </p:cNvPr>
          <p:cNvSpPr txBox="1"/>
          <p:nvPr/>
        </p:nvSpPr>
        <p:spPr>
          <a:xfrm>
            <a:off x="8016066" y="4457986"/>
            <a:ext cx="2697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Have a disaster recovery plan</a:t>
            </a:r>
          </a:p>
        </p:txBody>
      </p:sp>
      <p:pic>
        <p:nvPicPr>
          <p:cNvPr id="5144" name="Picture 24" descr="Database, backup Icon in Iconoir Vol.1">
            <a:extLst>
              <a:ext uri="{FF2B5EF4-FFF2-40B4-BE49-F238E27FC236}">
                <a16:creationId xmlns:a16="http://schemas.microsoft.com/office/drawing/2014/main" id="{CAE5F3D6-09DC-E10A-7067-46E9D807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40" y="5230410"/>
            <a:ext cx="916756" cy="91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97B297-FD17-3E94-2AF6-680B08E7BCE5}"/>
              </a:ext>
            </a:extLst>
          </p:cNvPr>
          <p:cNvSpPr txBox="1"/>
          <p:nvPr/>
        </p:nvSpPr>
        <p:spPr>
          <a:xfrm>
            <a:off x="6288254" y="4830746"/>
            <a:ext cx="197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Backup</a:t>
            </a:r>
          </a:p>
        </p:txBody>
      </p:sp>
      <p:pic>
        <p:nvPicPr>
          <p:cNvPr id="5148" name="Picture 28" descr="Review: OWC Thunderbay 4 Mini SSD RAID - postPerspective">
            <a:extLst>
              <a:ext uri="{FF2B5EF4-FFF2-40B4-BE49-F238E27FC236}">
                <a16:creationId xmlns:a16="http://schemas.microsoft.com/office/drawing/2014/main" id="{C80A8FA7-213D-3777-7AE8-5A5F8F0A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0" y="5312968"/>
            <a:ext cx="1328838" cy="100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09FA43-888C-520F-21F5-22438333CC1A}"/>
              </a:ext>
            </a:extLst>
          </p:cNvPr>
          <p:cNvSpPr txBox="1"/>
          <p:nvPr/>
        </p:nvSpPr>
        <p:spPr>
          <a:xfrm>
            <a:off x="2045990" y="4940089"/>
            <a:ext cx="221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Redundancy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DFE45-165C-9721-E953-819F02DF6D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91591" y="381940"/>
            <a:ext cx="501362" cy="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4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F556-C055-A3AE-4926-0451F021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50B5-8836-B1EA-F004-CE0B69AC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Prevents intruders from tampering with messages</a:t>
            </a:r>
          </a:p>
          <a:p>
            <a:r>
              <a:rPr lang="en-GB" dirty="0"/>
              <a:t>Prevents intruders from passively listening to messages</a:t>
            </a:r>
          </a:p>
          <a:p>
            <a:endParaRPr lang="en-GB" dirty="0"/>
          </a:p>
          <a:p>
            <a:r>
              <a:rPr lang="en-GB" dirty="0"/>
              <a:t>Protects sensitive data being transmitted over the internet.  Login credentials, credit card details, etc.</a:t>
            </a:r>
          </a:p>
          <a:p>
            <a:endParaRPr lang="en-GB" dirty="0"/>
          </a:p>
          <a:p>
            <a:r>
              <a:rPr lang="en-GB" dirty="0"/>
              <a:t>Use it!!!</a:t>
            </a:r>
          </a:p>
        </p:txBody>
      </p:sp>
    </p:spTree>
    <p:extLst>
      <p:ext uri="{BB962C8B-B14F-4D97-AF65-F5344CB8AC3E}">
        <p14:creationId xmlns:p14="http://schemas.microsoft.com/office/powerpoint/2010/main" val="1722127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8D70-E7FC-8BB3-C4E1-8A421759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2E0B-1209-3EB8-E696-80BA0619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 stands for HTTP over SSL</a:t>
            </a:r>
          </a:p>
          <a:p>
            <a:pPr lvl="1"/>
            <a:r>
              <a:rPr lang="en-GB" dirty="0"/>
              <a:t>But of course SSL means TLS!</a:t>
            </a:r>
          </a:p>
          <a:p>
            <a:r>
              <a:rPr lang="en-GB" dirty="0"/>
              <a:t>So TLS is used to encrypt the HTTP messages</a:t>
            </a:r>
          </a:p>
          <a:p>
            <a:r>
              <a:rPr lang="en-GB" dirty="0"/>
              <a:t>A website must have a TLS certificate for this to work</a:t>
            </a:r>
          </a:p>
        </p:txBody>
      </p:sp>
    </p:spTree>
    <p:extLst>
      <p:ext uri="{BB962C8B-B14F-4D97-AF65-F5344CB8AC3E}">
        <p14:creationId xmlns:p14="http://schemas.microsoft.com/office/powerpoint/2010/main" val="4090769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DC5B-6D8E-038D-62FD-1ED693E5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D8A8-AED4-AB29-EBD8-ABE5370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07"/>
            <a:ext cx="10515600" cy="426489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000" b="0" i="0" dirty="0">
                <a:solidFill>
                  <a:srgbClr val="343434"/>
                </a:solidFill>
                <a:effectLst/>
              </a:rPr>
              <a:t>The client contacts the server using a secure URL (https://...).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000" b="0" i="0" dirty="0">
                <a:solidFill>
                  <a:srgbClr val="343434"/>
                </a:solidFill>
                <a:effectLst/>
              </a:rPr>
              <a:t>The server sends the client its </a:t>
            </a:r>
            <a:r>
              <a:rPr lang="en-GB" sz="2000" b="1" i="0" dirty="0">
                <a:solidFill>
                  <a:srgbClr val="343434"/>
                </a:solidFill>
                <a:effectLst/>
              </a:rPr>
              <a:t>certificate</a:t>
            </a:r>
            <a:r>
              <a:rPr lang="en-GB" sz="2000" b="0" i="0" dirty="0">
                <a:solidFill>
                  <a:srgbClr val="343434"/>
                </a:solidFill>
                <a:effectLst/>
              </a:rPr>
              <a:t> and </a:t>
            </a:r>
            <a:r>
              <a:rPr lang="en-GB" sz="2000" b="1" i="0" dirty="0">
                <a:solidFill>
                  <a:srgbClr val="343434"/>
                </a:solidFill>
                <a:effectLst/>
              </a:rPr>
              <a:t>public key</a:t>
            </a:r>
            <a:r>
              <a:rPr lang="en-GB" sz="2000" b="0" i="0" dirty="0">
                <a:solidFill>
                  <a:srgbClr val="343434"/>
                </a:solidFill>
                <a:effectLst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000" b="0" i="0" dirty="0">
                <a:solidFill>
                  <a:srgbClr val="343434"/>
                </a:solidFill>
                <a:effectLst/>
              </a:rPr>
              <a:t>The client verifies this with a </a:t>
            </a:r>
            <a:r>
              <a:rPr lang="en-GB" sz="2000" b="1" i="0" dirty="0">
                <a:solidFill>
                  <a:srgbClr val="343434"/>
                </a:solidFill>
                <a:effectLst/>
              </a:rPr>
              <a:t>Trusted Root Certification Authority </a:t>
            </a:r>
            <a:r>
              <a:rPr lang="en-GB" sz="2000" b="0" i="0" dirty="0">
                <a:solidFill>
                  <a:srgbClr val="343434"/>
                </a:solidFill>
                <a:effectLst/>
              </a:rPr>
              <a:t>to ensure the certificate is legitimate.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000" b="0" i="0" dirty="0">
                <a:solidFill>
                  <a:srgbClr val="343434"/>
                </a:solidFill>
                <a:effectLst/>
              </a:rPr>
              <a:t>The client and server negotiate the strongest type of encryption that each can support.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000" b="0" i="0" dirty="0">
                <a:solidFill>
                  <a:srgbClr val="343434"/>
                </a:solidFill>
                <a:effectLst/>
              </a:rPr>
              <a:t>The client encrypts a </a:t>
            </a:r>
            <a:r>
              <a:rPr lang="en-GB" sz="2000" b="1" i="0" dirty="0">
                <a:solidFill>
                  <a:srgbClr val="343434"/>
                </a:solidFill>
                <a:effectLst/>
              </a:rPr>
              <a:t>session key </a:t>
            </a:r>
            <a:r>
              <a:rPr lang="en-GB" sz="2000" b="0" i="0" dirty="0">
                <a:solidFill>
                  <a:srgbClr val="343434"/>
                </a:solidFill>
                <a:effectLst/>
              </a:rPr>
              <a:t>with the server’s public key, and sends it back to the server.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000" b="0" i="0" dirty="0">
                <a:solidFill>
                  <a:srgbClr val="343434"/>
                </a:solidFill>
                <a:effectLst/>
              </a:rPr>
              <a:t>The server decrypts the client communication with its private key, and the session is established.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000" b="0" i="0" dirty="0">
                <a:solidFill>
                  <a:srgbClr val="343434"/>
                </a:solidFill>
                <a:effectLst/>
              </a:rPr>
              <a:t>The session key (symmetric encryption) is now used to encrypt and decrypt data transmitted between the client and server.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BFDA1-921B-8116-A51B-0076BCE191A5}"/>
              </a:ext>
            </a:extLst>
          </p:cNvPr>
          <p:cNvSpPr txBox="1"/>
          <p:nvPr/>
        </p:nvSpPr>
        <p:spPr>
          <a:xfrm>
            <a:off x="1628577" y="6031209"/>
            <a:ext cx="10220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/>
              <a:t>Fomr</a:t>
            </a:r>
            <a:r>
              <a:rPr lang="en-GB" sz="1200" dirty="0"/>
              <a:t>: </a:t>
            </a:r>
            <a:r>
              <a:rPr lang="en-GB" sz="1200" dirty="0">
                <a:hlinkClick r:id="rId2"/>
              </a:rPr>
              <a:t>https://www.f5.com/services/resources/glossary/ssl-tls-encryption#:~:text=SSL%2FTLS%20uses%20both%20asymmetric,data%20within%20the%20secured%20session</a:t>
            </a:r>
            <a:r>
              <a:rPr lang="en-GB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6530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E251-CEB9-3DDA-E771-30EEF854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A77-2D00-D83D-1CA6-59E7E2EB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just security</a:t>
            </a:r>
          </a:p>
          <a:p>
            <a:r>
              <a:rPr lang="en-GB" dirty="0"/>
              <a:t>Google expects it.  Your pages will be ranked lower if you don’t support it</a:t>
            </a:r>
          </a:p>
          <a:p>
            <a:r>
              <a:rPr lang="en-GB" dirty="0"/>
              <a:t>Users will get a horrible warning message: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Users want to see the lock icon: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3CFBB-1EEC-E599-995A-158040FB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58" y="3299590"/>
            <a:ext cx="21336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3A3D7-0A0D-8D40-D2B3-09C5CDA2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38" y="5313348"/>
            <a:ext cx="526723" cy="5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1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8055-4C59-D5AA-E0FF-64EDFDDE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A92B-9A1D-914B-A77E-4ABA89D4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FTP allows bulk file transfers between remote computers.  Directories can be browsed, created, deleted.  Essentially you get remote file system access</a:t>
            </a:r>
          </a:p>
          <a:p>
            <a:r>
              <a:rPr lang="en-GB" dirty="0"/>
              <a:t>E.g. </a:t>
            </a:r>
            <a:r>
              <a:rPr lang="en-GB" dirty="0" err="1"/>
              <a:t>Filezilla</a:t>
            </a:r>
            <a:endParaRPr lang="en-GB" dirty="0"/>
          </a:p>
          <a:p>
            <a:r>
              <a:rPr lang="en-GB" dirty="0"/>
              <a:t>FTP sits on TCP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However, it was designed at a time when the use of the internet was limited and network threats were not of real concern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67977-A33B-6CEB-E808-BD3F1EBE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29" y="2893135"/>
            <a:ext cx="4150956" cy="22801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3F9593-88F7-1EC9-8A12-66C489E4C4F6}"/>
              </a:ext>
            </a:extLst>
          </p:cNvPr>
          <p:cNvSpPr/>
          <p:nvPr/>
        </p:nvSpPr>
        <p:spPr>
          <a:xfrm>
            <a:off x="3815256" y="3000135"/>
            <a:ext cx="2787344" cy="834039"/>
          </a:xfrm>
          <a:prstGeom prst="roundRect">
            <a:avLst/>
          </a:prstGeom>
          <a:solidFill>
            <a:srgbClr val="02B0F0"/>
          </a:solidFill>
          <a:ln>
            <a:solidFill>
              <a:srgbClr val="02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FTP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8865184-25BA-F805-6E1F-3D2128F0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04" y="2057687"/>
            <a:ext cx="408618" cy="40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024A55-E16A-BFF9-72F9-FD264CE53D9D}"/>
              </a:ext>
            </a:extLst>
          </p:cNvPr>
          <p:cNvSpPr/>
          <p:nvPr/>
        </p:nvSpPr>
        <p:spPr>
          <a:xfrm>
            <a:off x="8185456" y="1820561"/>
            <a:ext cx="2326991" cy="882869"/>
          </a:xfrm>
          <a:prstGeom prst="wedgeRoundRectCallout">
            <a:avLst>
              <a:gd name="adj1" fmla="val -232486"/>
              <a:gd name="adj2" fmla="val 3214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 seen in the labs!</a:t>
            </a:r>
          </a:p>
        </p:txBody>
      </p:sp>
    </p:spTree>
    <p:extLst>
      <p:ext uri="{BB962C8B-B14F-4D97-AF65-F5344CB8AC3E}">
        <p14:creationId xmlns:p14="http://schemas.microsoft.com/office/powerpoint/2010/main" val="1181860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8055-4C59-D5AA-E0FF-64EDFDDE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5"/>
            <a:ext cx="10515600" cy="718376"/>
          </a:xfrm>
        </p:spPr>
        <p:txBody>
          <a:bodyPr/>
          <a:lstStyle/>
          <a:p>
            <a:r>
              <a:rPr lang="en-GB" dirty="0"/>
              <a:t>FTPS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A92B-9A1D-914B-A77E-4ABA89D4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892"/>
            <a:ext cx="10515600" cy="1099180"/>
          </a:xfrm>
        </p:spPr>
        <p:txBody>
          <a:bodyPr/>
          <a:lstStyle/>
          <a:p>
            <a:r>
              <a:rPr lang="en-GB" dirty="0"/>
              <a:t>FTPS is a secure version of FTP which adds TLS for encryption and secure key exchange </a:t>
            </a:r>
          </a:p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90523D-09E9-AEA8-D868-EF2D4443F1ED}"/>
              </a:ext>
            </a:extLst>
          </p:cNvPr>
          <p:cNvSpPr txBox="1">
            <a:spLocks/>
          </p:cNvSpPr>
          <p:nvPr/>
        </p:nvSpPr>
        <p:spPr>
          <a:xfrm>
            <a:off x="838200" y="2819292"/>
            <a:ext cx="10515600" cy="71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SFTP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8E6AF7-37C1-35AD-57F6-C10CB82AD769}"/>
              </a:ext>
            </a:extLst>
          </p:cNvPr>
          <p:cNvSpPr txBox="1">
            <a:spLocks/>
          </p:cNvSpPr>
          <p:nvPr/>
        </p:nvSpPr>
        <p:spPr>
          <a:xfrm>
            <a:off x="838200" y="3644139"/>
            <a:ext cx="10515600" cy="109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SFTP is a secure version of SSH with added file transfer features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34041-250D-16B4-094C-44B08D146C40}"/>
              </a:ext>
            </a:extLst>
          </p:cNvPr>
          <p:cNvSpPr txBox="1"/>
          <p:nvPr/>
        </p:nvSpPr>
        <p:spPr>
          <a:xfrm>
            <a:off x="1628578" y="5585446"/>
            <a:ext cx="9274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Check out this article to understand the difference: </a:t>
            </a:r>
            <a:r>
              <a:rPr lang="en-GB" sz="1200" dirty="0">
                <a:hlinkClick r:id="rId2"/>
              </a:rPr>
              <a:t>https://www.spiceworks.com/tech/networking/articles/sftp-vs-ftps/#:~:text=SFTP%20builds%20on%20secure%20shell,a%20security%20and%20encryption%20layer.&amp;text=It%20uses%20a%20single%20connection,easier%20to%20install%20firewall%20solutions</a:t>
            </a:r>
            <a:r>
              <a:rPr lang="en-GB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993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31F5-4AB4-3ECD-AD06-FE340391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3737-1593-283F-0469-82762993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remote login and command-line execution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Does not use TLS or digital certificates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7B45FEC-706B-A568-2437-51010FF2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01" y="1717489"/>
            <a:ext cx="3640586" cy="18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21C69B6-7A1E-9655-96B6-C46FFA062FB7}"/>
              </a:ext>
            </a:extLst>
          </p:cNvPr>
          <p:cNvSpPr/>
          <p:nvPr/>
        </p:nvSpPr>
        <p:spPr>
          <a:xfrm>
            <a:off x="8002576" y="2186200"/>
            <a:ext cx="2326991" cy="882869"/>
          </a:xfrm>
          <a:prstGeom prst="wedgeRoundRectCallout">
            <a:avLst>
              <a:gd name="adj1" fmla="val -59857"/>
              <a:gd name="adj2" fmla="val 2464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 seen in the labs!</a:t>
            </a:r>
          </a:p>
        </p:txBody>
      </p:sp>
    </p:spTree>
    <p:extLst>
      <p:ext uri="{BB962C8B-B14F-4D97-AF65-F5344CB8AC3E}">
        <p14:creationId xmlns:p14="http://schemas.microsoft.com/office/powerpoint/2010/main" val="3944247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F269-3C64-6DBD-5DBD-82038786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 vs TLS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708D-BC90-6C6F-3AE9-B8FC4989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have strong similarities:</a:t>
            </a:r>
          </a:p>
          <a:p>
            <a:pPr lvl="1"/>
            <a:r>
              <a:rPr lang="en-GB" dirty="0"/>
              <a:t>Data-in-motion encryption</a:t>
            </a:r>
          </a:p>
          <a:p>
            <a:pPr lvl="1"/>
            <a:r>
              <a:rPr lang="en-GB" dirty="0"/>
              <a:t>Server authentication</a:t>
            </a:r>
          </a:p>
          <a:p>
            <a:pPr lvl="1"/>
            <a:r>
              <a:rPr lang="en-GB" dirty="0"/>
              <a:t>Client authentication</a:t>
            </a:r>
          </a:p>
          <a:p>
            <a:pPr lvl="1"/>
            <a:r>
              <a:rPr lang="en-GB" dirty="0"/>
              <a:t>Data integrity mechanisms</a:t>
            </a:r>
          </a:p>
          <a:p>
            <a:pPr lvl="1"/>
            <a:endParaRPr lang="en-GB" dirty="0"/>
          </a:p>
          <a:p>
            <a:r>
              <a:rPr lang="en-GB" dirty="0"/>
              <a:t>There are differences</a:t>
            </a:r>
          </a:p>
          <a:p>
            <a:pPr lvl="1"/>
            <a:r>
              <a:rPr lang="en-GB" dirty="0"/>
              <a:t>TLS normally requires digital certificates for server and client authentication, but SSH does not</a:t>
            </a:r>
          </a:p>
          <a:p>
            <a:pPr lvl="1"/>
            <a:r>
              <a:rPr lang="en-GB" dirty="0"/>
              <a:t>TLS this needs the presence of public key infrastructure (PKI) and a certificate authority (CA)</a:t>
            </a:r>
          </a:p>
        </p:txBody>
      </p:sp>
    </p:spTree>
    <p:extLst>
      <p:ext uri="{BB962C8B-B14F-4D97-AF65-F5344CB8AC3E}">
        <p14:creationId xmlns:p14="http://schemas.microsoft.com/office/powerpoint/2010/main" val="864096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DD6E-D6D5-4211-CF8F-8399CFE3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things for you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900A-C8CA-5DB9-42E3-13A889D0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SMTP, POP, IMAP security</a:t>
            </a:r>
          </a:p>
          <a:p>
            <a:r>
              <a:rPr lang="en-GB" dirty="0"/>
              <a:t>WebDAV, </a:t>
            </a:r>
            <a:r>
              <a:rPr lang="en-GB" dirty="0" err="1"/>
              <a:t>Rsync</a:t>
            </a:r>
            <a:endParaRPr lang="en-GB" dirty="0"/>
          </a:p>
          <a:p>
            <a:r>
              <a:rPr lang="en-GB" dirty="0"/>
              <a:t>SHA-1, SHA-256, etc</a:t>
            </a:r>
          </a:p>
          <a:p>
            <a:r>
              <a:rPr lang="en-GB" dirty="0"/>
              <a:t>MD5</a:t>
            </a:r>
          </a:p>
          <a:p>
            <a:r>
              <a:rPr lang="en-GB" dirty="0"/>
              <a:t>RSA vs AES</a:t>
            </a:r>
          </a:p>
          <a:p>
            <a:r>
              <a:rPr lang="en-GB" dirty="0"/>
              <a:t>SHA vs RSA</a:t>
            </a:r>
          </a:p>
        </p:txBody>
      </p:sp>
    </p:spTree>
    <p:extLst>
      <p:ext uri="{BB962C8B-B14F-4D97-AF65-F5344CB8AC3E}">
        <p14:creationId xmlns:p14="http://schemas.microsoft.com/office/powerpoint/2010/main" val="2168242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130C8-8435-B9BB-0D60-B6131D67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0A9A92-DF80-D0EB-F1EC-BCFA82259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212195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06CE-FD16-37ED-F899-3A25E6C7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protect against risks?</a:t>
            </a:r>
          </a:p>
        </p:txBody>
      </p:sp>
      <p:pic>
        <p:nvPicPr>
          <p:cNvPr id="5126" name="Picture 6" descr="Locked padlock - Free security icons">
            <a:extLst>
              <a:ext uri="{FF2B5EF4-FFF2-40B4-BE49-F238E27FC236}">
                <a16:creationId xmlns:a16="http://schemas.microsoft.com/office/drawing/2014/main" id="{048526E2-F4AE-EA93-50B6-FA354F0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67" y="2603634"/>
            <a:ext cx="560497" cy="5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48BF5-993E-5F85-9E16-D074C6FE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97" y="2601005"/>
            <a:ext cx="705397" cy="585097"/>
          </a:xfrm>
          <a:prstGeom prst="rect">
            <a:avLst/>
          </a:prstGeom>
        </p:spPr>
      </p:pic>
      <p:pic>
        <p:nvPicPr>
          <p:cNvPr id="5128" name="Picture 8" descr="Security-guard Icons - Free SVG &amp; PNG Security-guard Images - Noun Project">
            <a:extLst>
              <a:ext uri="{FF2B5EF4-FFF2-40B4-BE49-F238E27FC236}">
                <a16:creationId xmlns:a16="http://schemas.microsoft.com/office/drawing/2014/main" id="{A6A5E86D-0E73-59E8-69D6-1621EF97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62" y="2621869"/>
            <a:ext cx="793268" cy="79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3C7F43-88E4-79EA-2BB6-922D3450A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506" y="2147508"/>
            <a:ext cx="1919085" cy="1366521"/>
          </a:xfrm>
          <a:prstGeom prst="rect">
            <a:avLst/>
          </a:prstGeom>
        </p:spPr>
      </p:pic>
      <p:pic>
        <p:nvPicPr>
          <p:cNvPr id="5132" name="Picture 12" descr="Encryption - icon by Adioma">
            <a:extLst>
              <a:ext uri="{FF2B5EF4-FFF2-40B4-BE49-F238E27FC236}">
                <a16:creationId xmlns:a16="http://schemas.microsoft.com/office/drawing/2014/main" id="{126DB455-DC43-ADB1-2EBB-6F490056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22" y="4719134"/>
            <a:ext cx="1192971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Patch Management Services - Escope Solutions">
            <a:extLst>
              <a:ext uri="{FF2B5EF4-FFF2-40B4-BE49-F238E27FC236}">
                <a16:creationId xmlns:a16="http://schemas.microsoft.com/office/drawing/2014/main" id="{902D5BE8-3F3E-630C-3B32-5128BCE9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5" y="4457986"/>
            <a:ext cx="1014511" cy="10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isaster recovery Icon - Free PNG &amp; SVG 3683430 - Noun Project">
            <a:extLst>
              <a:ext uri="{FF2B5EF4-FFF2-40B4-BE49-F238E27FC236}">
                <a16:creationId xmlns:a16="http://schemas.microsoft.com/office/drawing/2014/main" id="{E74A7123-3B97-FB0B-8D36-BB3C3E75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98" y="5214445"/>
            <a:ext cx="1014512" cy="10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DE4DA7-4807-D69E-6A45-891AC07498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708" y="1966279"/>
            <a:ext cx="2067213" cy="695422"/>
          </a:xfrm>
          <a:prstGeom prst="rect">
            <a:avLst/>
          </a:prstGeom>
        </p:spPr>
      </p:pic>
      <p:pic>
        <p:nvPicPr>
          <p:cNvPr id="16" name="Picture 2" descr="Authorization Icons - Free SVG &amp; PNG Authorization Images - Noun Project">
            <a:extLst>
              <a:ext uri="{FF2B5EF4-FFF2-40B4-BE49-F238E27FC236}">
                <a16:creationId xmlns:a16="http://schemas.microsoft.com/office/drawing/2014/main" id="{3E4A0245-679B-2985-AE2E-D0C9EA78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59" y="1919362"/>
            <a:ext cx="763972" cy="7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714C7-EACE-162A-CC93-564D4069BD54}"/>
              </a:ext>
            </a:extLst>
          </p:cNvPr>
          <p:cNvSpPr txBox="1"/>
          <p:nvPr/>
        </p:nvSpPr>
        <p:spPr>
          <a:xfrm>
            <a:off x="838200" y="1482892"/>
            <a:ext cx="362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Access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F8B16-0B2A-E771-B0C2-9DAD622CD5C1}"/>
              </a:ext>
            </a:extLst>
          </p:cNvPr>
          <p:cNvSpPr txBox="1"/>
          <p:nvPr/>
        </p:nvSpPr>
        <p:spPr>
          <a:xfrm>
            <a:off x="5337729" y="1981293"/>
            <a:ext cx="314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Physical security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FB00A-A3D3-6217-D4D7-71AE8D685C08}"/>
              </a:ext>
            </a:extLst>
          </p:cNvPr>
          <p:cNvSpPr txBox="1"/>
          <p:nvPr/>
        </p:nvSpPr>
        <p:spPr>
          <a:xfrm>
            <a:off x="8614530" y="1643555"/>
            <a:ext cx="323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Separation of duties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998DB-89D6-CFD3-F4B3-BC1C7C6B4BB3}"/>
              </a:ext>
            </a:extLst>
          </p:cNvPr>
          <p:cNvSpPr txBox="1"/>
          <p:nvPr/>
        </p:nvSpPr>
        <p:spPr>
          <a:xfrm>
            <a:off x="4192988" y="4239341"/>
            <a:ext cx="197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Encryption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E319F5-C51C-5817-096E-2312C95EE6D4}"/>
              </a:ext>
            </a:extLst>
          </p:cNvPr>
          <p:cNvSpPr txBox="1"/>
          <p:nvPr/>
        </p:nvSpPr>
        <p:spPr>
          <a:xfrm>
            <a:off x="77978" y="3187001"/>
            <a:ext cx="2487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Regularly apply security patches and updates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D4EC8-959B-9B46-0130-E38EDCE583D1}"/>
              </a:ext>
            </a:extLst>
          </p:cNvPr>
          <p:cNvSpPr txBox="1"/>
          <p:nvPr/>
        </p:nvSpPr>
        <p:spPr>
          <a:xfrm>
            <a:off x="8016066" y="4457986"/>
            <a:ext cx="2697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Have a disaster recovery plan</a:t>
            </a:r>
          </a:p>
        </p:txBody>
      </p:sp>
      <p:pic>
        <p:nvPicPr>
          <p:cNvPr id="5144" name="Picture 24" descr="Database, backup Icon in Iconoir Vol.1">
            <a:extLst>
              <a:ext uri="{FF2B5EF4-FFF2-40B4-BE49-F238E27FC236}">
                <a16:creationId xmlns:a16="http://schemas.microsoft.com/office/drawing/2014/main" id="{CAE5F3D6-09DC-E10A-7067-46E9D807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40" y="5230410"/>
            <a:ext cx="916756" cy="91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97B297-FD17-3E94-2AF6-680B08E7BCE5}"/>
              </a:ext>
            </a:extLst>
          </p:cNvPr>
          <p:cNvSpPr txBox="1"/>
          <p:nvPr/>
        </p:nvSpPr>
        <p:spPr>
          <a:xfrm>
            <a:off x="6288254" y="4830746"/>
            <a:ext cx="197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Backup</a:t>
            </a:r>
          </a:p>
        </p:txBody>
      </p:sp>
      <p:pic>
        <p:nvPicPr>
          <p:cNvPr id="5148" name="Picture 28" descr="Review: OWC Thunderbay 4 Mini SSD RAID - postPerspective">
            <a:extLst>
              <a:ext uri="{FF2B5EF4-FFF2-40B4-BE49-F238E27FC236}">
                <a16:creationId xmlns:a16="http://schemas.microsoft.com/office/drawing/2014/main" id="{C80A8FA7-213D-3777-7AE8-5A5F8F0A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0" y="5312968"/>
            <a:ext cx="1328838" cy="100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09FA43-888C-520F-21F5-22438333CC1A}"/>
              </a:ext>
            </a:extLst>
          </p:cNvPr>
          <p:cNvSpPr txBox="1"/>
          <p:nvPr/>
        </p:nvSpPr>
        <p:spPr>
          <a:xfrm>
            <a:off x="2045990" y="4940089"/>
            <a:ext cx="221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Redundancy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DFE45-165C-9721-E953-819F02DF6D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91591" y="381940"/>
            <a:ext cx="501362" cy="60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9373E-74AB-DBF5-1E50-2C1C0AE7A02F}"/>
              </a:ext>
            </a:extLst>
          </p:cNvPr>
          <p:cNvSpPr txBox="1"/>
          <p:nvPr/>
        </p:nvSpPr>
        <p:spPr>
          <a:xfrm>
            <a:off x="1267124" y="2283717"/>
            <a:ext cx="980508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/>
              <a:t>Data in Storage</a:t>
            </a:r>
          </a:p>
        </p:txBody>
      </p:sp>
      <p:pic>
        <p:nvPicPr>
          <p:cNvPr id="1026" name="Picture 2" descr="Fire Brigade Padlocks">
            <a:extLst>
              <a:ext uri="{FF2B5EF4-FFF2-40B4-BE49-F238E27FC236}">
                <a16:creationId xmlns:a16="http://schemas.microsoft.com/office/drawing/2014/main" id="{34C2DCA9-2B4D-56E8-447B-63CFF1207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07" y="3756746"/>
            <a:ext cx="1800290" cy="26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5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00FB2B-8B53-973A-2F86-D84E8B1E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 Transit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D3670-FDAF-FF7E-7BEA-B24FA923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8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3892-3705-3332-80E1-1024FC9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5B37-C811-BF5B-AE16-00CF1CA7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issues?  What are they?</a:t>
            </a:r>
          </a:p>
          <a:p>
            <a:r>
              <a:rPr lang="en-US" dirty="0"/>
              <a:t>HTTP is sent in plain text</a:t>
            </a:r>
          </a:p>
          <a:p>
            <a:r>
              <a:rPr lang="en-US" dirty="0"/>
              <a:t>Can be intercepted</a:t>
            </a:r>
          </a:p>
          <a:p>
            <a:r>
              <a:rPr lang="en-US" dirty="0"/>
              <a:t>Think about all the sensitive info in messages – passwords,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Packet sniffers: </a:t>
            </a:r>
          </a:p>
          <a:p>
            <a:pPr lvl="1"/>
            <a:r>
              <a:rPr lang="en-US" dirty="0"/>
              <a:t>https://www.dnsstuff.com/packet-sniffers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1DC7-CD3A-FFDF-4289-9A4978EF3980}"/>
              </a:ext>
            </a:extLst>
          </p:cNvPr>
          <p:cNvSpPr txBox="1"/>
          <p:nvPr/>
        </p:nvSpPr>
        <p:spPr>
          <a:xfrm>
            <a:off x="2244437" y="5213197"/>
            <a:ext cx="834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How can we protect our data in transit?</a:t>
            </a:r>
          </a:p>
        </p:txBody>
      </p:sp>
    </p:spTree>
    <p:extLst>
      <p:ext uri="{BB962C8B-B14F-4D97-AF65-F5344CB8AC3E}">
        <p14:creationId xmlns:p14="http://schemas.microsoft.com/office/powerpoint/2010/main" val="273044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33140-BDFD-F92E-1C29-0B47A3B7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Encryption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FDF1B-FADF-DFFA-FA7A-98C3C3A70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0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7CF-EF15-FFA5-C358-542A5CBA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C39E7-C161-7780-7823-1CE4C823621D}"/>
              </a:ext>
            </a:extLst>
          </p:cNvPr>
          <p:cNvSpPr txBox="1"/>
          <p:nvPr/>
        </p:nvSpPr>
        <p:spPr>
          <a:xfrm>
            <a:off x="2790552" y="2566845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9159-9659-836F-50B1-2662B745688D}"/>
              </a:ext>
            </a:extLst>
          </p:cNvPr>
          <p:cNvSpPr txBox="1"/>
          <p:nvPr/>
        </p:nvSpPr>
        <p:spPr>
          <a:xfrm>
            <a:off x="7852482" y="2566845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144CB528-D950-7FD9-6285-2736113D656E}"/>
              </a:ext>
            </a:extLst>
          </p:cNvPr>
          <p:cNvSpPr/>
          <p:nvPr/>
        </p:nvSpPr>
        <p:spPr>
          <a:xfrm>
            <a:off x="2475052" y="3290454"/>
            <a:ext cx="1357746" cy="1253837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TOP SECRET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5F96-1BF6-5344-D727-D114D2BC5F8C}"/>
              </a:ext>
            </a:extLst>
          </p:cNvPr>
          <p:cNvSpPr txBox="1"/>
          <p:nvPr/>
        </p:nvSpPr>
        <p:spPr>
          <a:xfrm>
            <a:off x="1914787" y="5015546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Alice has a document she wants to send to Bob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3AC880B-C763-B1EC-25E1-BFD6B6AFE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2" y="1339740"/>
            <a:ext cx="1290026" cy="129002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A38A779-0CF3-2DDD-3F5F-AEA91AED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28" y="1334269"/>
            <a:ext cx="1290027" cy="12900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847A9A-8535-8863-AE9C-E6C32A7E5522}"/>
              </a:ext>
            </a:extLst>
          </p:cNvPr>
          <p:cNvSpPr/>
          <p:nvPr/>
        </p:nvSpPr>
        <p:spPr>
          <a:xfrm>
            <a:off x="4464794" y="1393672"/>
            <a:ext cx="2648607" cy="3222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space</a:t>
            </a:r>
          </a:p>
        </p:txBody>
      </p:sp>
    </p:spTree>
    <p:extLst>
      <p:ext uri="{BB962C8B-B14F-4D97-AF65-F5344CB8AC3E}">
        <p14:creationId xmlns:p14="http://schemas.microsoft.com/office/powerpoint/2010/main" val="116026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ntserrat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F630F6-568E-49A4-A7DD-726FCE0A9D8B}" vid="{B826A858-B474-4A96-8869-18C3DC0019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Goldsmiths Red</Template>
  <TotalTime>1521</TotalTime>
  <Words>2263</Words>
  <Application>Microsoft Office PowerPoint</Application>
  <PresentationFormat>Widescreen</PresentationFormat>
  <Paragraphs>447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-apple-system</vt:lpstr>
      <vt:lpstr>Arial</vt:lpstr>
      <vt:lpstr>Calibri</vt:lpstr>
      <vt:lpstr>Consolas</vt:lpstr>
      <vt:lpstr>Montserrat</vt:lpstr>
      <vt:lpstr>Montserrat SemiBold</vt:lpstr>
      <vt:lpstr>Nimbus Roman No9 L</vt:lpstr>
      <vt:lpstr>Office Theme</vt:lpstr>
      <vt:lpstr>Databases and the Web IS53064A</vt:lpstr>
      <vt:lpstr>Recap</vt:lpstr>
      <vt:lpstr>Threats</vt:lpstr>
      <vt:lpstr>How can we protect against risks?</vt:lpstr>
      <vt:lpstr>How can we protect against risks?</vt:lpstr>
      <vt:lpstr>Data in Transit</vt:lpstr>
      <vt:lpstr>Data in Transit</vt:lpstr>
      <vt:lpstr>Symmetric Encryption</vt:lpstr>
      <vt:lpstr>Symmetric Encryption</vt:lpstr>
      <vt:lpstr>Symmetric Encryption</vt:lpstr>
      <vt:lpstr>Symmetric Encryption</vt:lpstr>
      <vt:lpstr>Symmetric Encryption</vt:lpstr>
      <vt:lpstr>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Asymmetric Encryption</vt:lpstr>
      <vt:lpstr>RSA algorithm</vt:lpstr>
      <vt:lpstr>Symmetric vs Asymmetric</vt:lpstr>
      <vt:lpstr>Symmetric vs Asymmetric</vt:lpstr>
      <vt:lpstr>But there’s more!</vt:lpstr>
      <vt:lpstr>Normal asymmetric encryption</vt:lpstr>
      <vt:lpstr>What about this?</vt:lpstr>
      <vt:lpstr>Digital signatures</vt:lpstr>
      <vt:lpstr>Digital signatures</vt:lpstr>
      <vt:lpstr>Digital signatures</vt:lpstr>
      <vt:lpstr>Digital Certificates</vt:lpstr>
      <vt:lpstr>The Maths of Public/Private Keys</vt:lpstr>
      <vt:lpstr>How do the keys work?</vt:lpstr>
      <vt:lpstr>How do the keys work?</vt:lpstr>
      <vt:lpstr>How do the keys work?</vt:lpstr>
      <vt:lpstr>Key size</vt:lpstr>
      <vt:lpstr>Applications of Asymmetric Encryption</vt:lpstr>
      <vt:lpstr>TLS / SSL</vt:lpstr>
      <vt:lpstr>TLS</vt:lpstr>
      <vt:lpstr>HTTPS</vt:lpstr>
      <vt:lpstr>HTTPS process</vt:lpstr>
      <vt:lpstr>Why HTTPS</vt:lpstr>
      <vt:lpstr>FTP</vt:lpstr>
      <vt:lpstr>FTPS</vt:lpstr>
      <vt:lpstr>SSH</vt:lpstr>
      <vt:lpstr>SSH vs TLS security</vt:lpstr>
      <vt:lpstr>Other things for you to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the Web IS53064A</dc:title>
  <dc:creator>Llewelyn Fernandes</dc:creator>
  <cp:lastModifiedBy>Llewelyn Fernandes</cp:lastModifiedBy>
  <cp:revision>32</cp:revision>
  <dcterms:created xsi:type="dcterms:W3CDTF">2022-10-14T16:41:56Z</dcterms:created>
  <dcterms:modified xsi:type="dcterms:W3CDTF">2022-10-22T08:33:46Z</dcterms:modified>
</cp:coreProperties>
</file>