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9" r:id="rId7"/>
    <p:sldId id="270" r:id="rId8"/>
    <p:sldId id="272" r:id="rId9"/>
    <p:sldId id="271" r:id="rId10"/>
    <p:sldId id="264" r:id="rId11"/>
    <p:sldId id="273" r:id="rId12"/>
    <p:sldId id="265" r:id="rId13"/>
    <p:sldId id="274" r:id="rId14"/>
    <p:sldId id="266" r:id="rId15"/>
    <p:sldId id="267" r:id="rId16"/>
    <p:sldId id="2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2F167-0FBC-4963-803D-CBB203AD78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6D589F-3142-42F5-ADF0-F9C1CFABA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64096D-4DDB-43A1-BC85-25FB4297F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9AE7E-5801-40CB-B9B0-7F7814FF39B6}" type="datetimeFigureOut">
              <a:rPr lang="en-US" smtClean="0"/>
              <a:t>7/21/2018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EE9F49-9550-4CB3-80AD-495FD3C64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B7092-BFE1-41E0-B9D8-0B510F444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19F46-4C77-45CC-95CE-E5DB8B4EB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921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4F359-615A-4C06-A72F-A3ED56DE8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AF4B03-7511-4CED-8AD8-5B7DEC9D37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7500D-C55F-4A88-81CB-171E91C0F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9AE7E-5801-40CB-B9B0-7F7814FF39B6}" type="datetimeFigureOut">
              <a:rPr lang="en-US" smtClean="0"/>
              <a:t>7/21/2018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2DCD40-17ED-45DF-A722-E2680C55C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1FABA-9D80-4E29-9016-8A09952F7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19F46-4C77-45CC-95CE-E5DB8B4EB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31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EBDC8B-7581-48C7-86B4-0A53D17848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BD077C-8973-470C-8E6E-0266F28733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98108-EBEB-477A-8ED8-106E718CD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9AE7E-5801-40CB-B9B0-7F7814FF39B6}" type="datetimeFigureOut">
              <a:rPr lang="en-US" smtClean="0"/>
              <a:t>7/21/2018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EF2A35-C1AE-4E27-AECB-F7236F3FC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53252A-5B2A-46C4-A158-6657D0BC3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19F46-4C77-45CC-95CE-E5DB8B4EB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716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DA6CD-4DF4-498C-A96A-A592C8A2B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57B2E-9A0D-4A27-A170-913798E90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3D594-D72B-45DD-9232-44039979C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9AE7E-5801-40CB-B9B0-7F7814FF39B6}" type="datetimeFigureOut">
              <a:rPr lang="en-US" smtClean="0"/>
              <a:t>7/21/2018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5422CC-8561-44F7-ADEA-6BE5B9A99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CD9F1-144F-4C52-917F-4043AA65C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19F46-4C77-45CC-95CE-E5DB8B4EB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238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F1BE4-4F2D-4CD6-9A3C-67D7C2FB1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1848F3-D7FA-408B-BEF6-0E980651A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C6EB2-DA83-46DC-B301-044899D4B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9AE7E-5801-40CB-B9B0-7F7814FF39B6}" type="datetimeFigureOut">
              <a:rPr lang="en-US" smtClean="0"/>
              <a:t>7/21/2018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1AB1CC-FFF1-43AD-BA61-B1D1245CA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E8288-31D1-41F9-9F1D-0084AEC82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19F46-4C77-45CC-95CE-E5DB8B4EB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447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4E16B-EE1F-46B4-A863-1854EC8DC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8DAD3-E54B-408E-B52B-FB9BE5FBDA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8D4912-8A5D-4EBA-BA98-BA79ABE774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BE98E6-E8B6-4759-9F94-C127BA120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9AE7E-5801-40CB-B9B0-7F7814FF39B6}" type="datetimeFigureOut">
              <a:rPr lang="en-US" smtClean="0"/>
              <a:t>7/21/2018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E012E4-DF28-43B8-AD7C-69497FF0E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42DB0D-28BF-4093-9771-368C08E57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19F46-4C77-45CC-95CE-E5DB8B4EB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151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D61C0-76CE-4075-ABC2-D0A8D980D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DDFF37-4D55-4A26-82D3-2D1DE1706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A2C2FA-26C2-4AA7-8949-447BC4B4F6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9D1E54-4785-46CC-B9C4-F623EB9EC1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D28673-A8EA-4441-A3EB-C4140A463F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1BFF1C-6A7B-454A-8F63-CC047016A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9AE7E-5801-40CB-B9B0-7F7814FF39B6}" type="datetimeFigureOut">
              <a:rPr lang="en-US" smtClean="0"/>
              <a:t>7/21/2018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E45FE9-DD52-42F5-ACDC-1B3EF1617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12444F-BE06-4F52-91A1-D2B89052A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19F46-4C77-45CC-95CE-E5DB8B4EB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101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BB7E1-8076-4E42-ADEA-6A591FA52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77855B-EDC0-4C7A-AF1C-8947E965A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9AE7E-5801-40CB-B9B0-7F7814FF39B6}" type="datetimeFigureOut">
              <a:rPr lang="en-US" smtClean="0"/>
              <a:t>7/21/2018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652257-633A-4BA8-B5F0-27DCE82D9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104993-41F0-48F2-8431-8091FCEB4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19F46-4C77-45CC-95CE-E5DB8B4EB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488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D8E041-5934-4152-BF25-BA34CBAE1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9AE7E-5801-40CB-B9B0-7F7814FF39B6}" type="datetimeFigureOut">
              <a:rPr lang="en-US" smtClean="0"/>
              <a:t>7/21/2018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2B0EFF-3560-41F0-854B-75F56F798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034F24-494B-41A1-94D4-40C26AE70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19F46-4C77-45CC-95CE-E5DB8B4EB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51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DFF1A-1D1C-4106-B352-03D3ABD7D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010A2-7EAC-45AF-9539-7EFE0F946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5792E4-F4E9-45E2-A886-64F8084352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CBE753-26C9-47CB-9289-D3EFFB748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9AE7E-5801-40CB-B9B0-7F7814FF39B6}" type="datetimeFigureOut">
              <a:rPr lang="en-US" smtClean="0"/>
              <a:t>7/21/2018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5E36E-7244-4221-B328-1E25146D0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77C05F-D94E-45F9-92E7-06AE7DDFF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19F46-4C77-45CC-95CE-E5DB8B4EB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621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FAA53-0BEF-4C88-B8D6-9E445B2FE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02B52C-057D-4D23-B292-D7A6ADE30B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05C9EA-4F6E-4EB7-9F6F-07B3A64787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C11EC5-9445-4B6D-8447-971CFD53C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9AE7E-5801-40CB-B9B0-7F7814FF39B6}" type="datetimeFigureOut">
              <a:rPr lang="en-US" smtClean="0"/>
              <a:t>7/21/2018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1D4BA7-E61F-464F-9D2B-CCBF98F63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D427E4-AE76-4299-AC9F-7E996F11D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19F46-4C77-45CC-95CE-E5DB8B4EB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338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DB0750-95E7-4FE5-8FF6-6DC5CB6DB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0AC0FD-85D7-42AD-AD14-EBECED2119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D76F1-6845-4FFA-97FE-1358A90BF7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9AE7E-5801-40CB-B9B0-7F7814FF39B6}" type="datetimeFigureOut">
              <a:rPr lang="en-US" smtClean="0"/>
              <a:t>7/21/2018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B1AD7-3F70-40A4-8512-F57CC3A0DB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9FA48-BABA-4C33-AAC2-FF2083E56A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19F46-4C77-45CC-95CE-E5DB8B4EB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299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iptoni/Springboard/tree/master/H1B_Capstone/pytho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0C1AD-7696-4490-9525-F9C3F771BB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H1B Labor Condition Application Certification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CF5FFD-D9B0-4983-ADB0-0BFE839778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363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EC189-B582-4F74-9FE8-A516F8813C4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/>
          <a:lstStyle/>
          <a:p>
            <a:r>
              <a:rPr lang="en-US" dirty="0"/>
              <a:t>Classification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4F6B9-6E6C-4FD7-A9D0-825EE0A91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SGD Classifier</a:t>
            </a:r>
          </a:p>
          <a:p>
            <a:pPr lvl="2"/>
            <a:r>
              <a:rPr lang="en-US" dirty="0"/>
              <a:t>Hyperparameters: alpha, loss, penalty, </a:t>
            </a:r>
            <a:r>
              <a:rPr lang="en-US" dirty="0" err="1"/>
              <a:t>max_iter</a:t>
            </a:r>
            <a:endParaRPr lang="en-US" dirty="0"/>
          </a:p>
          <a:p>
            <a:pPr lvl="1"/>
            <a:r>
              <a:rPr lang="en-US" dirty="0"/>
              <a:t>Features</a:t>
            </a:r>
          </a:p>
          <a:p>
            <a:pPr lvl="2"/>
            <a:r>
              <a:rPr lang="en-US" sz="1800" dirty="0"/>
              <a:t>FULL_TIME_POSITION, PREVAILING_WAGE, SOC_NAME, </a:t>
            </a:r>
            <a:r>
              <a:rPr lang="en-US" sz="1800" dirty="0" err="1"/>
              <a:t>lon</a:t>
            </a:r>
            <a:r>
              <a:rPr lang="en-US" sz="1800" dirty="0"/>
              <a:t>, </a:t>
            </a:r>
            <a:r>
              <a:rPr lang="en-US" sz="1800" dirty="0" err="1"/>
              <a:t>lat</a:t>
            </a:r>
            <a:r>
              <a:rPr lang="en-US" sz="1800" dirty="0"/>
              <a:t>, </a:t>
            </a:r>
            <a:r>
              <a:rPr lang="en-US" sz="1800" dirty="0" err="1"/>
              <a:t>block_fis</a:t>
            </a:r>
            <a:r>
              <a:rPr lang="en-US" sz="1800" dirty="0"/>
              <a:t>, block_pop_2015, </a:t>
            </a:r>
            <a:r>
              <a:rPr lang="en-US" sz="1800" dirty="0" err="1"/>
              <a:t>county_fips</a:t>
            </a:r>
            <a:r>
              <a:rPr lang="en-US" sz="1800" dirty="0"/>
              <a:t>, </a:t>
            </a:r>
            <a:r>
              <a:rPr lang="en-US" sz="1800" dirty="0" err="1"/>
              <a:t>county_pop</a:t>
            </a:r>
            <a:r>
              <a:rPr lang="en-US" sz="1800" dirty="0"/>
              <a:t>, </a:t>
            </a:r>
            <a:r>
              <a:rPr lang="en-US" sz="1800" dirty="0" err="1"/>
              <a:t>state_code</a:t>
            </a:r>
            <a:endParaRPr lang="en-US" sz="1800" dirty="0"/>
          </a:p>
          <a:p>
            <a:pPr lvl="2"/>
            <a:r>
              <a:rPr lang="en-US" dirty="0"/>
              <a:t>Reduced the number of features as I proceeded through cross-validation</a:t>
            </a:r>
          </a:p>
          <a:p>
            <a:pPr lvl="1"/>
            <a:r>
              <a:rPr lang="en-US" dirty="0"/>
              <a:t>Cross-validation</a:t>
            </a:r>
          </a:p>
          <a:p>
            <a:pPr lvl="2"/>
            <a:r>
              <a:rPr lang="en-US" dirty="0"/>
              <a:t>Five-fold</a:t>
            </a:r>
          </a:p>
          <a:p>
            <a:pPr lvl="1"/>
            <a:r>
              <a:rPr lang="en-US" dirty="0"/>
              <a:t>Other Parameters</a:t>
            </a:r>
          </a:p>
          <a:p>
            <a:pPr lvl="2"/>
            <a:r>
              <a:rPr lang="en-US" dirty="0"/>
              <a:t>Kernel Approximation</a:t>
            </a:r>
          </a:p>
          <a:p>
            <a:pPr lvl="2"/>
            <a:r>
              <a:rPr lang="en-US" dirty="0"/>
              <a:t>Imputation</a:t>
            </a:r>
          </a:p>
          <a:p>
            <a:pPr lvl="2"/>
            <a:r>
              <a:rPr lang="en-US" dirty="0"/>
              <a:t>Intercept Fit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513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EC189-B582-4F74-9FE8-A516F8813C4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/>
          <a:lstStyle/>
          <a:p>
            <a:r>
              <a:rPr lang="en-US" dirty="0"/>
              <a:t>Classification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4F6B9-6E6C-4FD7-A9D0-825EE0A91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SGD Classifier</a:t>
            </a:r>
          </a:p>
          <a:p>
            <a:pPr lvl="2"/>
            <a:r>
              <a:rPr lang="en-US" dirty="0"/>
              <a:t>Hyperparameters: alpha, loss, penalty, </a:t>
            </a:r>
            <a:r>
              <a:rPr lang="en-US" dirty="0" err="1"/>
              <a:t>max_iter</a:t>
            </a:r>
            <a:endParaRPr lang="en-US" dirty="0"/>
          </a:p>
          <a:p>
            <a:pPr lvl="1"/>
            <a:r>
              <a:rPr lang="en-US" dirty="0"/>
              <a:t>Features</a:t>
            </a:r>
          </a:p>
          <a:p>
            <a:pPr lvl="2"/>
            <a:r>
              <a:rPr lang="en-US" sz="1800" dirty="0"/>
              <a:t>Full-time Position, Prevailing Wage, SOC_NAME, Latitude, Longitude, Census Block FIPS Code, Census Block Population, County FIPS code, County Population, Sate FIPS Code</a:t>
            </a:r>
          </a:p>
          <a:p>
            <a:pPr lvl="2"/>
            <a:r>
              <a:rPr lang="en-US" dirty="0"/>
              <a:t>Reduced the number of features as I proceeded through cross-validation</a:t>
            </a:r>
          </a:p>
          <a:p>
            <a:pPr lvl="2"/>
            <a:r>
              <a:rPr lang="en-US" dirty="0"/>
              <a:t>Standardized all features</a:t>
            </a:r>
          </a:p>
          <a:p>
            <a:pPr lvl="1"/>
            <a:r>
              <a:rPr lang="en-US" dirty="0"/>
              <a:t>Cross-validation</a:t>
            </a:r>
          </a:p>
          <a:p>
            <a:pPr lvl="2"/>
            <a:r>
              <a:rPr lang="en-US" dirty="0"/>
              <a:t>Five-fold</a:t>
            </a:r>
          </a:p>
          <a:p>
            <a:pPr lvl="2"/>
            <a:r>
              <a:rPr lang="en-US" dirty="0"/>
              <a:t>Subset of random 10,000 records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3316D4F-F9DE-4283-8B48-036F39FE35D7}"/>
              </a:ext>
            </a:extLst>
          </p:cNvPr>
          <p:cNvGrpSpPr/>
          <p:nvPr/>
        </p:nvGrpSpPr>
        <p:grpSpPr>
          <a:xfrm>
            <a:off x="5577012" y="4142064"/>
            <a:ext cx="5684509" cy="2421506"/>
            <a:chOff x="5669291" y="3890394"/>
            <a:chExt cx="5684509" cy="2421506"/>
          </a:xfrm>
        </p:grpSpPr>
        <p:sp>
          <p:nvSpPr>
            <p:cNvPr id="5" name="Content Placeholder 2">
              <a:extLst>
                <a:ext uri="{FF2B5EF4-FFF2-40B4-BE49-F238E27FC236}">
                  <a16:creationId xmlns:a16="http://schemas.microsoft.com/office/drawing/2014/main" id="{A605E8D7-70CE-49FE-9DC4-7A619364934D}"/>
                </a:ext>
              </a:extLst>
            </p:cNvPr>
            <p:cNvSpPr txBox="1">
              <a:spLocks/>
            </p:cNvSpPr>
            <p:nvPr/>
          </p:nvSpPr>
          <p:spPr>
            <a:xfrm>
              <a:off x="5669291" y="3890394"/>
              <a:ext cx="4774250" cy="179734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1"/>
              <a:r>
                <a:rPr lang="en-US" dirty="0"/>
                <a:t>Hyper Parameters</a:t>
              </a:r>
            </a:p>
            <a:p>
              <a:pPr lvl="2"/>
              <a:r>
                <a:rPr lang="en-US" dirty="0"/>
                <a:t>Alpha</a:t>
              </a:r>
            </a:p>
            <a:p>
              <a:pPr lvl="2"/>
              <a:r>
                <a:rPr lang="en-US" dirty="0"/>
                <a:t>Loss Function</a:t>
              </a:r>
            </a:p>
            <a:p>
              <a:pPr lvl="2"/>
              <a:r>
                <a:rPr lang="en-US" dirty="0"/>
                <a:t>Number of Epochs</a:t>
              </a:r>
            </a:p>
            <a:p>
              <a:pPr lvl="2"/>
              <a:r>
                <a:rPr lang="en-US" dirty="0"/>
                <a:t>Penalty</a:t>
              </a:r>
            </a:p>
            <a:p>
              <a:pPr marL="914400" lvl="2" indent="0">
                <a:buNone/>
              </a:pPr>
              <a:endParaRPr lang="en-US" dirty="0"/>
            </a:p>
            <a:p>
              <a:pPr lvl="1"/>
              <a:endParaRPr lang="en-US" dirty="0"/>
            </a:p>
            <a:p>
              <a:endParaRPr lang="en-US" dirty="0"/>
            </a:p>
          </p:txBody>
        </p:sp>
        <p:sp>
          <p:nvSpPr>
            <p:cNvPr id="6" name="Content Placeholder 2">
              <a:extLst>
                <a:ext uri="{FF2B5EF4-FFF2-40B4-BE49-F238E27FC236}">
                  <a16:creationId xmlns:a16="http://schemas.microsoft.com/office/drawing/2014/main" id="{C03178A7-4E33-4A23-8F22-69BA4AECBF1C}"/>
                </a:ext>
              </a:extLst>
            </p:cNvPr>
            <p:cNvSpPr txBox="1">
              <a:spLocks/>
            </p:cNvSpPr>
            <p:nvPr/>
          </p:nvSpPr>
          <p:spPr>
            <a:xfrm>
              <a:off x="8114251" y="4357470"/>
              <a:ext cx="3239549" cy="195443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2"/>
              <a:r>
                <a:rPr lang="en-US" dirty="0"/>
                <a:t>Kernel Approximation</a:t>
              </a:r>
            </a:p>
            <a:p>
              <a:pPr lvl="2"/>
              <a:r>
                <a:rPr lang="en-US" dirty="0"/>
                <a:t>Intercept Fit</a:t>
              </a:r>
            </a:p>
            <a:p>
              <a:pPr lvl="2"/>
              <a:r>
                <a:rPr lang="en-US" dirty="0"/>
                <a:t>Class Weights</a:t>
              </a:r>
            </a:p>
            <a:p>
              <a:pPr lvl="2"/>
              <a:endParaRPr lang="en-US" dirty="0"/>
            </a:p>
            <a:p>
              <a:pPr lvl="1"/>
              <a:endParaRPr lang="en-US" dirty="0"/>
            </a:p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85399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EC189-B582-4F74-9FE8-A516F8813C4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/>
          <a:lstStyle/>
          <a:p>
            <a:r>
              <a:rPr lang="en-US" dirty="0"/>
              <a:t>Results of Full Models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91AB3FB-3BF1-4A97-9574-F711AE4D57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3142996"/>
              </p:ext>
            </p:extLst>
          </p:nvPr>
        </p:nvGraphicFramePr>
        <p:xfrm>
          <a:off x="838200" y="1667922"/>
          <a:ext cx="10515599" cy="496729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55283">
                  <a:extLst>
                    <a:ext uri="{9D8B030D-6E8A-4147-A177-3AD203B41FA5}">
                      <a16:colId xmlns:a16="http://schemas.microsoft.com/office/drawing/2014/main" val="2916977288"/>
                    </a:ext>
                  </a:extLst>
                </a:gridCol>
                <a:gridCol w="887999">
                  <a:extLst>
                    <a:ext uri="{9D8B030D-6E8A-4147-A177-3AD203B41FA5}">
                      <a16:colId xmlns:a16="http://schemas.microsoft.com/office/drawing/2014/main" val="3643312593"/>
                    </a:ext>
                  </a:extLst>
                </a:gridCol>
                <a:gridCol w="956311">
                  <a:extLst>
                    <a:ext uri="{9D8B030D-6E8A-4147-A177-3AD203B41FA5}">
                      <a16:colId xmlns:a16="http://schemas.microsoft.com/office/drawing/2014/main" val="1613255790"/>
                    </a:ext>
                  </a:extLst>
                </a:gridCol>
                <a:gridCol w="751385">
                  <a:extLst>
                    <a:ext uri="{9D8B030D-6E8A-4147-A177-3AD203B41FA5}">
                      <a16:colId xmlns:a16="http://schemas.microsoft.com/office/drawing/2014/main" val="2852418951"/>
                    </a:ext>
                  </a:extLst>
                </a:gridCol>
                <a:gridCol w="751385">
                  <a:extLst>
                    <a:ext uri="{9D8B030D-6E8A-4147-A177-3AD203B41FA5}">
                      <a16:colId xmlns:a16="http://schemas.microsoft.com/office/drawing/2014/main" val="147508731"/>
                    </a:ext>
                  </a:extLst>
                </a:gridCol>
                <a:gridCol w="1366156">
                  <a:extLst>
                    <a:ext uri="{9D8B030D-6E8A-4147-A177-3AD203B41FA5}">
                      <a16:colId xmlns:a16="http://schemas.microsoft.com/office/drawing/2014/main" val="2628143871"/>
                    </a:ext>
                  </a:extLst>
                </a:gridCol>
                <a:gridCol w="1571077">
                  <a:extLst>
                    <a:ext uri="{9D8B030D-6E8A-4147-A177-3AD203B41FA5}">
                      <a16:colId xmlns:a16="http://schemas.microsoft.com/office/drawing/2014/main" val="15304176"/>
                    </a:ext>
                  </a:extLst>
                </a:gridCol>
                <a:gridCol w="1776003">
                  <a:extLst>
                    <a:ext uri="{9D8B030D-6E8A-4147-A177-3AD203B41FA5}">
                      <a16:colId xmlns:a16="http://schemas.microsoft.com/office/drawing/2014/main" val="3525082312"/>
                    </a:ext>
                  </a:extLst>
                </a:gridCol>
              </a:tblGrid>
              <a:tr h="64824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Features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5" marR="3919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Alpha,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Loss,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Max_Iter,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Penalty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5" marR="3919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Kernel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5" marR="3919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Fit Intercept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5" marR="3919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Accuracy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5" marR="3919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Precision (certified; denied; weighted)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5" marR="3919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Recall (certified; denied; weighted)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5" marR="3919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F1 Score(certified; denied; weighted)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5" marR="39195" marT="0" marB="0" anchor="b"/>
                </a:tc>
                <a:extLst>
                  <a:ext uri="{0D108BD9-81ED-4DB2-BD59-A6C34878D82A}">
                    <a16:rowId xmlns:a16="http://schemas.microsoft.com/office/drawing/2014/main" val="3324588128"/>
                  </a:ext>
                </a:extLst>
              </a:tr>
              <a:tr h="64824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FULL_TIME_POSITION, PREVAILING_WAGE, SOC_NAME, </a:t>
                      </a:r>
                      <a:r>
                        <a:rPr lang="en-US" sz="1100" dirty="0" err="1">
                          <a:effectLst/>
                        </a:rPr>
                        <a:t>lon</a:t>
                      </a:r>
                      <a:r>
                        <a:rPr lang="en-US" sz="1100" dirty="0">
                          <a:effectLst/>
                        </a:rPr>
                        <a:t>, </a:t>
                      </a:r>
                      <a:r>
                        <a:rPr lang="en-US" sz="1100" dirty="0" err="1">
                          <a:effectLst/>
                        </a:rPr>
                        <a:t>lat</a:t>
                      </a:r>
                      <a:r>
                        <a:rPr lang="en-US" sz="1100" dirty="0">
                          <a:effectLst/>
                        </a:rPr>
                        <a:t>, </a:t>
                      </a:r>
                      <a:r>
                        <a:rPr lang="en-US" sz="1100" dirty="0" err="1">
                          <a:effectLst/>
                        </a:rPr>
                        <a:t>county_fips</a:t>
                      </a:r>
                      <a:r>
                        <a:rPr lang="en-US" sz="1100" dirty="0">
                          <a:effectLst/>
                        </a:rPr>
                        <a:t>, </a:t>
                      </a:r>
                      <a:r>
                        <a:rPr lang="en-US" sz="1100" dirty="0" err="1">
                          <a:effectLst/>
                        </a:rPr>
                        <a:t>county_pop</a:t>
                      </a:r>
                      <a:r>
                        <a:rPr lang="en-US" sz="1100" dirty="0">
                          <a:effectLst/>
                        </a:rPr>
                        <a:t>, </a:t>
                      </a:r>
                      <a:r>
                        <a:rPr lang="en-US" sz="1100" dirty="0" err="1">
                          <a:effectLst/>
                        </a:rPr>
                        <a:t>state_code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5" marR="39195" marT="0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Hinge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5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L2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5" marR="39195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NA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5" marR="39195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TRUE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5" marR="39195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0.96967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5" marR="39195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0.97; 1.00; 0.97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5" marR="39195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1.00; 0.00; 0.97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5" marR="39195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0.98; 0.00; 0.95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5" marR="39195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315516"/>
                  </a:ext>
                </a:extLst>
              </a:tr>
              <a:tr h="64824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FULL_TIME_POSITION, PREVAILING_WAGE, SOC_NAME, </a:t>
                      </a:r>
                      <a:r>
                        <a:rPr lang="en-US" sz="1100" dirty="0" err="1">
                          <a:effectLst/>
                        </a:rPr>
                        <a:t>lon</a:t>
                      </a:r>
                      <a:r>
                        <a:rPr lang="en-US" sz="1100" dirty="0">
                          <a:effectLst/>
                        </a:rPr>
                        <a:t>, </a:t>
                      </a:r>
                      <a:r>
                        <a:rPr lang="en-US" sz="1100" dirty="0" err="1">
                          <a:effectLst/>
                        </a:rPr>
                        <a:t>lat</a:t>
                      </a:r>
                      <a:r>
                        <a:rPr lang="en-US" sz="1100" dirty="0">
                          <a:effectLst/>
                        </a:rPr>
                        <a:t>, </a:t>
                      </a:r>
                      <a:r>
                        <a:rPr lang="en-US" sz="1100" dirty="0" err="1">
                          <a:effectLst/>
                        </a:rPr>
                        <a:t>county_fips</a:t>
                      </a:r>
                      <a:r>
                        <a:rPr lang="en-US" sz="1100" dirty="0">
                          <a:effectLst/>
                        </a:rPr>
                        <a:t>, </a:t>
                      </a:r>
                      <a:r>
                        <a:rPr lang="en-US" sz="1100" dirty="0" err="1">
                          <a:effectLst/>
                        </a:rPr>
                        <a:t>county_pop</a:t>
                      </a:r>
                      <a:r>
                        <a:rPr lang="en-US" sz="1100" dirty="0">
                          <a:effectLst/>
                        </a:rPr>
                        <a:t>, </a:t>
                      </a:r>
                      <a:r>
                        <a:rPr lang="en-US" sz="1100" dirty="0" err="1">
                          <a:effectLst/>
                        </a:rPr>
                        <a:t>state_code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5" marR="3919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Perceptron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100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L1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5" marR="3919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NA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5" marR="3919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TRUE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5" marR="3919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0.96965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5" marR="3919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0.97; 0.00; 0.94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5" marR="3919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1.00; 0.00; 0.97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5" marR="3919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0.98; 0.00; 0.95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5" marR="39195" marT="0" marB="0" anchor="b"/>
                </a:tc>
                <a:extLst>
                  <a:ext uri="{0D108BD9-81ED-4DB2-BD59-A6C34878D82A}">
                    <a16:rowId xmlns:a16="http://schemas.microsoft.com/office/drawing/2014/main" val="569765189"/>
                  </a:ext>
                </a:extLst>
              </a:tr>
              <a:tr h="64824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FULL_TIME_POSITION, PREVAILING_WAGE, SOC_NAME, lon, lat, county_fips, county_pop, state_code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5" marR="3919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0.01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Hinge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5" marR="3919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RBFSampler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5" marR="3919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TRUE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5" marR="3919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0.96965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5" marR="3919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0.97; 0.00; 0.94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5" marR="3919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1.00; 0.00; 0.97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5" marR="3919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0.98; 0.00; 0.95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5" marR="39195" marT="0" marB="0" anchor="b"/>
                </a:tc>
                <a:extLst>
                  <a:ext uri="{0D108BD9-81ED-4DB2-BD59-A6C34878D82A}">
                    <a16:rowId xmlns:a16="http://schemas.microsoft.com/office/drawing/2014/main" val="930265703"/>
                  </a:ext>
                </a:extLst>
              </a:tr>
              <a:tr h="64824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FULL_TIME_POSITION, PREVAILING_WAGE, SOC_NAME, lon, lat, county_fips, county_pop, state_code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5" marR="3919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0.01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Hinge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5" marR="3919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Nystroem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5" marR="3919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TRUE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5" marR="3919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0.96965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5" marR="3919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0.97; 0.00; 0.94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5" marR="3919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1.00; 0.00; 0.97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5" marR="3919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0.98; 0.00; 0.95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5" marR="39195" marT="0" marB="0" anchor="b"/>
                </a:tc>
                <a:extLst>
                  <a:ext uri="{0D108BD9-81ED-4DB2-BD59-A6C34878D82A}">
                    <a16:rowId xmlns:a16="http://schemas.microsoft.com/office/drawing/2014/main" val="1532773254"/>
                  </a:ext>
                </a:extLst>
              </a:tr>
              <a:tr h="64824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FULL_TIME_POSITION, PREVAILING_WAGE, SOC_NAME, lon, lat, county_fips, county_pop, state_code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5" marR="3919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Hinge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5" marR="3919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5" marR="3919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FALSE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5" marR="3919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0.63599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5" marR="3919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0.99; 0.06; 0.96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5" marR="3919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0.63; 0.69; 0.64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5" marR="3919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0.77; 0.10; 0.75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5" marR="39195" marT="0" marB="0" anchor="b"/>
                </a:tc>
                <a:extLst>
                  <a:ext uri="{0D108BD9-81ED-4DB2-BD59-A6C34878D82A}">
                    <a16:rowId xmlns:a16="http://schemas.microsoft.com/office/drawing/2014/main" val="2000704552"/>
                  </a:ext>
                </a:extLst>
              </a:tr>
              <a:tr h="46185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FULL_TIME_POSITION, PREVAILING_WAGE, SOC_NAME, lon, lat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5" marR="3919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0.1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Hinge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5" marR="3919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5" marR="3919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TRUE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5" marR="3919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0.96965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5" marR="3919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0.97; 0.00; 0.94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5" marR="3919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1.00; 0.00; 0.97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5" marR="3919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0.98; 0.00; 0.95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5" marR="39195" marT="0" marB="0" anchor="b"/>
                </a:tc>
                <a:extLst>
                  <a:ext uri="{0D108BD9-81ED-4DB2-BD59-A6C34878D82A}">
                    <a16:rowId xmlns:a16="http://schemas.microsoft.com/office/drawing/2014/main" val="31881928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15478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EC189-B582-4F74-9FE8-A516F8813C4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/>
          <a:lstStyle/>
          <a:p>
            <a:r>
              <a:rPr lang="en-US" dirty="0"/>
              <a:t>Most Accurate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4F6B9-6E6C-4FD7-A9D0-825EE0A91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Features</a:t>
            </a:r>
          </a:p>
          <a:p>
            <a:pPr lvl="2"/>
            <a:r>
              <a:rPr lang="en-US" dirty="0"/>
              <a:t>Full-time Position, Prevailing Wage, SOC_NAME, Latitude, Longitude, County FIPS Code, County Population , State Code </a:t>
            </a:r>
          </a:p>
          <a:p>
            <a:pPr lvl="2"/>
            <a:r>
              <a:rPr lang="en-US" dirty="0"/>
              <a:t>Excluded Census Block FIPS and Population</a:t>
            </a:r>
          </a:p>
          <a:p>
            <a:pPr lvl="1"/>
            <a:r>
              <a:rPr lang="en-US" dirty="0"/>
              <a:t>Alpha – 1 </a:t>
            </a:r>
          </a:p>
          <a:p>
            <a:pPr lvl="1"/>
            <a:r>
              <a:rPr lang="en-US" dirty="0"/>
              <a:t>Loss – hinge</a:t>
            </a:r>
          </a:p>
          <a:p>
            <a:pPr lvl="1"/>
            <a:r>
              <a:rPr lang="en-US" dirty="0"/>
              <a:t>Maximum iterations – 5</a:t>
            </a:r>
          </a:p>
          <a:p>
            <a:pPr lvl="1"/>
            <a:r>
              <a:rPr lang="en-US" dirty="0"/>
              <a:t>Penalty – L2</a:t>
            </a:r>
          </a:p>
          <a:p>
            <a:pPr lvl="1"/>
            <a:r>
              <a:rPr lang="en-US" dirty="0"/>
              <a:t>Intercept was fit</a:t>
            </a:r>
          </a:p>
          <a:p>
            <a:pPr lvl="1"/>
            <a:r>
              <a:rPr lang="en-US" dirty="0"/>
              <a:t>No balancing of class weights</a:t>
            </a:r>
          </a:p>
          <a:p>
            <a:pPr lvl="1"/>
            <a:r>
              <a:rPr lang="en-US" dirty="0"/>
              <a:t>96.97% accurate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0CE6844-14CA-404D-8E30-439C911050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1834185"/>
              </p:ext>
            </p:extLst>
          </p:nvPr>
        </p:nvGraphicFramePr>
        <p:xfrm>
          <a:off x="7007800" y="3821998"/>
          <a:ext cx="377899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9664">
                  <a:extLst>
                    <a:ext uri="{9D8B030D-6E8A-4147-A177-3AD203B41FA5}">
                      <a16:colId xmlns:a16="http://schemas.microsoft.com/office/drawing/2014/main" val="2185624774"/>
                    </a:ext>
                  </a:extLst>
                </a:gridCol>
                <a:gridCol w="1259664">
                  <a:extLst>
                    <a:ext uri="{9D8B030D-6E8A-4147-A177-3AD203B41FA5}">
                      <a16:colId xmlns:a16="http://schemas.microsoft.com/office/drawing/2014/main" val="1899847989"/>
                    </a:ext>
                  </a:extLst>
                </a:gridCol>
                <a:gridCol w="1259664">
                  <a:extLst>
                    <a:ext uri="{9D8B030D-6E8A-4147-A177-3AD203B41FA5}">
                      <a16:colId xmlns:a16="http://schemas.microsoft.com/office/drawing/2014/main" val="42133684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Certified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Denied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7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Certified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676,348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09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Denied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21,163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305971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DC1CF03-AEC9-4A2C-9B01-E1AC92E8C547}"/>
              </a:ext>
            </a:extLst>
          </p:cNvPr>
          <p:cNvSpPr txBox="1"/>
          <p:nvPr/>
        </p:nvSpPr>
        <p:spPr>
          <a:xfrm>
            <a:off x="7998781" y="3429000"/>
            <a:ext cx="1797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Confusion Matrix</a:t>
            </a:r>
          </a:p>
        </p:txBody>
      </p:sp>
    </p:spTree>
    <p:extLst>
      <p:ext uri="{BB962C8B-B14F-4D97-AF65-F5344CB8AC3E}">
        <p14:creationId xmlns:p14="http://schemas.microsoft.com/office/powerpoint/2010/main" val="15588845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EC189-B582-4F74-9FE8-A516F8813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925"/>
            <a:ext cx="10515600" cy="1325563"/>
          </a:xfrm>
          <a:solidFill>
            <a:schemeClr val="bg2"/>
          </a:solidFill>
        </p:spPr>
        <p:txBody>
          <a:bodyPr/>
          <a:lstStyle/>
          <a:p>
            <a:r>
              <a:rPr lang="en-US" dirty="0"/>
              <a:t>t-SNE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4F6B9-6E6C-4FD7-A9D0-825EE0A91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6243" y="2307496"/>
            <a:ext cx="3814482" cy="3448517"/>
          </a:xfrm>
        </p:spPr>
        <p:txBody>
          <a:bodyPr>
            <a:normAutofit/>
          </a:bodyPr>
          <a:lstStyle/>
          <a:p>
            <a:r>
              <a:rPr lang="en-US" sz="2400" dirty="0"/>
              <a:t>Model very bad at predicting denied applications</a:t>
            </a:r>
          </a:p>
          <a:p>
            <a:r>
              <a:rPr lang="en-US" sz="2400" dirty="0"/>
              <a:t>Reduce data to two dimensions using t-SNE to visualize</a:t>
            </a:r>
          </a:p>
          <a:p>
            <a:r>
              <a:rPr lang="en-US" sz="2400" dirty="0"/>
              <a:t>Certified and Denied overlap almost completely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DCAF83-4D73-47F9-AFE5-0BCEBADD56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090" y="1614488"/>
            <a:ext cx="6043169" cy="483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054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EC189-B582-4F74-9FE8-A516F8813C4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4F6B9-6E6C-4FD7-A9D0-825EE0A91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dirty="0"/>
              <a:t>Model essentially as good as a coin flip</a:t>
            </a:r>
          </a:p>
          <a:p>
            <a:pPr lvl="2"/>
            <a:r>
              <a:rPr lang="en-US" dirty="0"/>
              <a:t>Model is 96.97% accurate</a:t>
            </a:r>
          </a:p>
          <a:p>
            <a:pPr lvl="2"/>
            <a:r>
              <a:rPr lang="en-US" dirty="0"/>
              <a:t>Over 97.68% of LCAs are certified</a:t>
            </a:r>
          </a:p>
          <a:p>
            <a:pPr lvl="2"/>
            <a:r>
              <a:rPr lang="en-US" dirty="0"/>
              <a:t>Bad at predicting denied applications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How are applications scored in real life?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Possible that I am missing information </a:t>
            </a:r>
          </a:p>
          <a:p>
            <a:pPr lvl="2"/>
            <a:r>
              <a:rPr lang="en-US" dirty="0"/>
              <a:t>Is there something missing that informs denied applications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Is completeness a factor?</a:t>
            </a:r>
          </a:p>
          <a:p>
            <a:pPr lvl="2"/>
            <a:r>
              <a:rPr lang="en-US" dirty="0"/>
              <a:t>Are the fields I’m missing NULL for my denied records?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7800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EC189-B582-4F74-9FE8-A516F8813C4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/>
          <a:lstStyle/>
          <a:p>
            <a:r>
              <a:rPr lang="en-US" dirty="0"/>
              <a:t>Git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4F6B9-6E6C-4FD7-A9D0-825EE0A91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All code for this project can be found here:</a:t>
            </a:r>
          </a:p>
          <a:p>
            <a:pPr lvl="2"/>
            <a:r>
              <a:rPr lang="en-US" dirty="0">
                <a:hlinkClick r:id="rId2"/>
              </a:rPr>
              <a:t>https://github.com/Liptoni/Springboard/tree/master/H1B_Capstone/python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738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EC189-B582-4F74-9FE8-A516F8813C4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/>
          <a:lstStyle/>
          <a:p>
            <a:r>
              <a:rPr lang="en-US" dirty="0"/>
              <a:t>Problem and Client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4F6B9-6E6C-4FD7-A9D0-825EE0A91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Predicting Labor Condition Application (LCA) success</a:t>
            </a:r>
          </a:p>
          <a:p>
            <a:pPr lvl="1" algn="ctr"/>
            <a:r>
              <a:rPr lang="en-US" dirty="0"/>
              <a:t>Pre-requisite for final H1B visa application</a:t>
            </a:r>
          </a:p>
          <a:p>
            <a:r>
              <a:rPr lang="en-US" dirty="0"/>
              <a:t>Prospective Clients</a:t>
            </a:r>
          </a:p>
          <a:p>
            <a:pPr lvl="1"/>
            <a:r>
              <a:rPr lang="en-US" dirty="0"/>
              <a:t>Foreign nationals hoping to secure a job</a:t>
            </a:r>
          </a:p>
          <a:p>
            <a:pPr lvl="1"/>
            <a:r>
              <a:rPr lang="en-US" dirty="0"/>
              <a:t>Domestic companies hoping to sponsor a foreign born employee</a:t>
            </a:r>
          </a:p>
          <a:p>
            <a:pPr lvl="1"/>
            <a:endParaRPr lang="en-US" dirty="0"/>
          </a:p>
          <a:p>
            <a:r>
              <a:rPr lang="en-US" dirty="0"/>
              <a:t>Dataset</a:t>
            </a:r>
          </a:p>
          <a:p>
            <a:pPr lvl="1"/>
            <a:r>
              <a:rPr lang="en-US" dirty="0"/>
              <a:t>US Department of Labor LCA petitions from 2011-2016</a:t>
            </a:r>
          </a:p>
          <a:p>
            <a:pPr lvl="2"/>
            <a:r>
              <a:rPr lang="en-US" dirty="0"/>
              <a:t>N ~ 3 Million</a:t>
            </a:r>
          </a:p>
          <a:p>
            <a:pPr lvl="1"/>
            <a:r>
              <a:rPr lang="en-US" dirty="0"/>
              <a:t>FCC Area API</a:t>
            </a:r>
          </a:p>
          <a:p>
            <a:pPr lvl="2"/>
            <a:r>
              <a:rPr lang="en-US" dirty="0"/>
              <a:t>Census block populations</a:t>
            </a:r>
          </a:p>
          <a:p>
            <a:pPr lvl="1"/>
            <a:r>
              <a:rPr lang="en-US" dirty="0"/>
              <a:t>Census Population Estimates API</a:t>
            </a:r>
          </a:p>
          <a:p>
            <a:pPr lvl="2"/>
            <a:r>
              <a:rPr lang="en-US" dirty="0"/>
              <a:t>County Populations</a:t>
            </a:r>
          </a:p>
        </p:txBody>
      </p:sp>
    </p:spTree>
    <p:extLst>
      <p:ext uri="{BB962C8B-B14F-4D97-AF65-F5344CB8AC3E}">
        <p14:creationId xmlns:p14="http://schemas.microsoft.com/office/powerpoint/2010/main" val="802649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EC189-B582-4F74-9FE8-A516F8813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925"/>
            <a:ext cx="10515600" cy="1325563"/>
          </a:xfrm>
          <a:solidFill>
            <a:schemeClr val="bg2"/>
          </a:solidFill>
        </p:spPr>
        <p:txBody>
          <a:bodyPr/>
          <a:lstStyle/>
          <a:p>
            <a:r>
              <a:rPr lang="en-US" dirty="0"/>
              <a:t>Certified and Denied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4F6B9-6E6C-4FD7-A9D0-825EE0A91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909047" cy="4351338"/>
          </a:xfrm>
        </p:spPr>
        <p:txBody>
          <a:bodyPr/>
          <a:lstStyle/>
          <a:p>
            <a:r>
              <a:rPr lang="en-US" dirty="0"/>
              <a:t>Certified</a:t>
            </a:r>
          </a:p>
          <a:p>
            <a:pPr lvl="1"/>
            <a:r>
              <a:rPr lang="en-US" dirty="0"/>
              <a:t>n = 2,818,282</a:t>
            </a:r>
          </a:p>
          <a:p>
            <a:r>
              <a:rPr lang="en-US" dirty="0"/>
              <a:t>Denied</a:t>
            </a:r>
          </a:p>
          <a:p>
            <a:pPr lvl="1"/>
            <a:r>
              <a:rPr lang="en-US" dirty="0"/>
              <a:t>n = 94,346</a:t>
            </a:r>
          </a:p>
          <a:p>
            <a:r>
              <a:rPr lang="en-US" dirty="0"/>
              <a:t>Percent certified increased ever year</a:t>
            </a:r>
          </a:p>
          <a:p>
            <a:r>
              <a:rPr lang="en-US" dirty="0"/>
              <a:t>96.8% Certified in total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DCAF83-4D73-47F9-AFE5-0BCEBADD56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50" y="2213638"/>
            <a:ext cx="5760731" cy="3575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126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EC189-B582-4F74-9FE8-A516F8813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925"/>
            <a:ext cx="10515600" cy="1325563"/>
          </a:xfrm>
          <a:solidFill>
            <a:schemeClr val="bg2"/>
          </a:solidFill>
        </p:spPr>
        <p:txBody>
          <a:bodyPr/>
          <a:lstStyle/>
          <a:p>
            <a:r>
              <a:rPr lang="en-US" dirty="0"/>
              <a:t>Certified and Denied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4F6B9-6E6C-4FD7-A9D0-825EE0A91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3490" y="2804365"/>
            <a:ext cx="3814482" cy="1249269"/>
          </a:xfrm>
        </p:spPr>
        <p:txBody>
          <a:bodyPr/>
          <a:lstStyle/>
          <a:p>
            <a:r>
              <a:rPr lang="en-US" sz="2400" dirty="0"/>
              <a:t>Prevailing Wage (non-zero)</a:t>
            </a:r>
          </a:p>
          <a:p>
            <a:pPr lvl="1"/>
            <a:r>
              <a:rPr lang="en-US" dirty="0"/>
              <a:t>mean = $141,144</a:t>
            </a:r>
          </a:p>
          <a:p>
            <a:pPr lvl="1"/>
            <a:r>
              <a:rPr lang="en-US" dirty="0"/>
              <a:t>median = $65,000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DCAF83-4D73-47F9-AFE5-0BCEBADD56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58" y="1827970"/>
            <a:ext cx="5701924" cy="411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874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EC189-B582-4F74-9FE8-A516F8813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925"/>
            <a:ext cx="10515600" cy="1325563"/>
          </a:xfrm>
          <a:solidFill>
            <a:schemeClr val="bg2"/>
          </a:solidFill>
        </p:spPr>
        <p:txBody>
          <a:bodyPr/>
          <a:lstStyle/>
          <a:p>
            <a:r>
              <a:rPr lang="en-US" dirty="0"/>
              <a:t>Part-time and Full-time Positions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4F6B9-6E6C-4FD7-A9D0-825EE0A91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3490" y="2804365"/>
            <a:ext cx="3814482" cy="1249269"/>
          </a:xfrm>
        </p:spPr>
        <p:txBody>
          <a:bodyPr/>
          <a:lstStyle/>
          <a:p>
            <a:r>
              <a:rPr lang="en-US" sz="2400" dirty="0"/>
              <a:t>Full-time applications far outnumber part-time…</a:t>
            </a:r>
          </a:p>
          <a:p>
            <a:r>
              <a:rPr lang="en-US" sz="2400" dirty="0"/>
              <a:t>…Until 2016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DCAF83-4D73-47F9-AFE5-0BCEBADD56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9882" y="1827970"/>
            <a:ext cx="5973530" cy="411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504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EC189-B582-4F74-9FE8-A516F8813C4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/>
          <a:lstStyle/>
          <a:p>
            <a:r>
              <a:rPr lang="en-US" dirty="0"/>
              <a:t>Wages for Certified and Denied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4F6B9-6E6C-4FD7-A9D0-825EE0A91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87650" cy="4351338"/>
          </a:xfrm>
        </p:spPr>
        <p:txBody>
          <a:bodyPr>
            <a:normAutofit/>
          </a:bodyPr>
          <a:lstStyle/>
          <a:p>
            <a:r>
              <a:rPr lang="en-US" dirty="0"/>
              <a:t>Mean Wages</a:t>
            </a:r>
          </a:p>
          <a:p>
            <a:pPr lvl="1"/>
            <a:r>
              <a:rPr lang="en-US" dirty="0"/>
              <a:t>Certified - $72,553 (n=2,818,282)</a:t>
            </a:r>
          </a:p>
          <a:p>
            <a:pPr lvl="1"/>
            <a:r>
              <a:rPr lang="en-US" dirty="0"/>
              <a:t>Denied – $2160,933 (n=94265)</a:t>
            </a:r>
          </a:p>
          <a:p>
            <a:endParaRPr lang="en-US" dirty="0"/>
          </a:p>
          <a:p>
            <a:r>
              <a:rPr lang="en-US" dirty="0"/>
              <a:t>Mean wage between certified and denied not equal</a:t>
            </a:r>
          </a:p>
          <a:p>
            <a:pPr lvl="1"/>
            <a:r>
              <a:rPr lang="en-US" dirty="0"/>
              <a:t>p ≈ 0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5ED71B-A258-491F-8315-9BC5EF3B50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350" y="2172077"/>
            <a:ext cx="5487650" cy="3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211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EC189-B582-4F74-9FE8-A516F8813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bg2"/>
          </a:solidFill>
        </p:spPr>
        <p:txBody>
          <a:bodyPr/>
          <a:lstStyle/>
          <a:p>
            <a:r>
              <a:rPr lang="en-US" dirty="0"/>
              <a:t>Wages for Full- and Part-time Jobs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4F6B9-6E6C-4FD7-A9D0-825EE0A91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87650" cy="4351338"/>
          </a:xfrm>
        </p:spPr>
        <p:txBody>
          <a:bodyPr>
            <a:normAutofit/>
          </a:bodyPr>
          <a:lstStyle/>
          <a:p>
            <a:r>
              <a:rPr lang="en-US" dirty="0"/>
              <a:t>Mean Wages</a:t>
            </a:r>
          </a:p>
          <a:p>
            <a:pPr lvl="1"/>
            <a:r>
              <a:rPr lang="en-US" dirty="0"/>
              <a:t>Full-time – $155,125 (n = 2,501,021)</a:t>
            </a:r>
          </a:p>
          <a:p>
            <a:pPr lvl="1"/>
            <a:r>
              <a:rPr lang="en-US" dirty="0"/>
              <a:t>Part-time – $68,549 (n = 411,528)</a:t>
            </a:r>
          </a:p>
          <a:p>
            <a:pPr lvl="1"/>
            <a:endParaRPr lang="en-US" dirty="0"/>
          </a:p>
          <a:p>
            <a:r>
              <a:rPr lang="en-US" dirty="0"/>
              <a:t>Mean wage between full-time and part-time positions not equal</a:t>
            </a:r>
          </a:p>
          <a:p>
            <a:pPr lvl="1"/>
            <a:r>
              <a:rPr lang="en-US" dirty="0"/>
              <a:t>p ≈ 0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5ED71B-A258-491F-8315-9BC5EF3B50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350" y="2172077"/>
            <a:ext cx="5487650" cy="3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265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EC189-B582-4F74-9FE8-A516F8813C4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/>
          <a:lstStyle/>
          <a:p>
            <a:r>
              <a:rPr lang="en-US" dirty="0"/>
              <a:t>County Population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4F6B9-6E6C-4FD7-A9D0-825EE0A91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87650" cy="4351338"/>
          </a:xfrm>
        </p:spPr>
        <p:txBody>
          <a:bodyPr>
            <a:normAutofit/>
          </a:bodyPr>
          <a:lstStyle/>
          <a:p>
            <a:r>
              <a:rPr lang="en-US" dirty="0"/>
              <a:t>Mean Population</a:t>
            </a:r>
          </a:p>
          <a:p>
            <a:pPr lvl="1"/>
            <a:r>
              <a:rPr lang="en-US" dirty="0"/>
              <a:t>Certified – 1,720,650 (n = 2,721,739)</a:t>
            </a:r>
          </a:p>
          <a:p>
            <a:pPr lvl="1"/>
            <a:r>
              <a:rPr lang="en-US" dirty="0"/>
              <a:t>Denied – 85,107 (n = 85,107)</a:t>
            </a:r>
          </a:p>
          <a:p>
            <a:pPr lvl="1"/>
            <a:endParaRPr lang="en-US" dirty="0"/>
          </a:p>
          <a:p>
            <a:r>
              <a:rPr lang="en-US" dirty="0"/>
              <a:t>Mean county population for certified and denied not equal</a:t>
            </a:r>
          </a:p>
          <a:p>
            <a:pPr lvl="1"/>
            <a:r>
              <a:rPr lang="en-US" dirty="0"/>
              <a:t>p ≈ 0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5ED71B-A258-491F-8315-9BC5EF3B50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350" y="2172077"/>
            <a:ext cx="5487650" cy="3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579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EC189-B582-4F74-9FE8-A516F8813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925"/>
            <a:ext cx="10515600" cy="1325563"/>
          </a:xfrm>
          <a:solidFill>
            <a:schemeClr val="bg2"/>
          </a:solidFill>
        </p:spPr>
        <p:txBody>
          <a:bodyPr/>
          <a:lstStyle/>
          <a:p>
            <a:r>
              <a:rPr lang="en-US" dirty="0"/>
              <a:t>County Population vs. Wage Correlation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4F6B9-6E6C-4FD7-A9D0-825EE0A91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3490" y="2804365"/>
            <a:ext cx="3814482" cy="1249269"/>
          </a:xfrm>
        </p:spPr>
        <p:txBody>
          <a:bodyPr/>
          <a:lstStyle/>
          <a:p>
            <a:r>
              <a:rPr lang="en-US" sz="2400" dirty="0"/>
              <a:t>Essentially no correlation between county population and wage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DCAF83-4D73-47F9-AFE5-0BCEBADD56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759" y="1827970"/>
            <a:ext cx="5175776" cy="411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456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919</Words>
  <Application>Microsoft Office PowerPoint</Application>
  <PresentationFormat>Widescreen</PresentationFormat>
  <Paragraphs>210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Office Theme</vt:lpstr>
      <vt:lpstr>H1B Labor Condition Application Certification</vt:lpstr>
      <vt:lpstr>Problem and Client</vt:lpstr>
      <vt:lpstr>Certified and Denied Applications</vt:lpstr>
      <vt:lpstr>Certified and Denied Applications</vt:lpstr>
      <vt:lpstr>Part-time and Full-time Positions</vt:lpstr>
      <vt:lpstr>Wages for Certified and Denied Applications</vt:lpstr>
      <vt:lpstr>Wages for Full- and Part-time Jobs</vt:lpstr>
      <vt:lpstr>County Population</vt:lpstr>
      <vt:lpstr>County Population vs. Wage Correlation</vt:lpstr>
      <vt:lpstr>Classification Analysis</vt:lpstr>
      <vt:lpstr>Classification Analysis</vt:lpstr>
      <vt:lpstr>Results of Full Models</vt:lpstr>
      <vt:lpstr>Most Accurate Model</vt:lpstr>
      <vt:lpstr>t-SNE Plot</vt:lpstr>
      <vt:lpstr>Conclusions</vt:lpstr>
      <vt:lpstr>Git Repository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H1B Labor Condition Application Certification</dc:title>
  <dc:creator>Ian</dc:creator>
  <cp:lastModifiedBy>Ian</cp:lastModifiedBy>
  <cp:revision>16</cp:revision>
  <dcterms:created xsi:type="dcterms:W3CDTF">2018-05-29T02:47:59Z</dcterms:created>
  <dcterms:modified xsi:type="dcterms:W3CDTF">2018-07-22T05:49:47Z</dcterms:modified>
</cp:coreProperties>
</file>