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70" r:id="rId8"/>
    <p:sldId id="272" r:id="rId9"/>
    <p:sldId id="271" r:id="rId10"/>
    <p:sldId id="273" r:id="rId11"/>
    <p:sldId id="265" r:id="rId12"/>
    <p:sldId id="274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9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F167-0FBC-4963-803D-CBB203AD7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D589F-3142-42F5-ADF0-F9C1CFABA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4096D-4DDB-43A1-BC85-25FB4297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E9F49-9550-4CB3-80AD-495FD3C6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7092-BFE1-41E0-B9D8-0B510F44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F359-615A-4C06-A72F-A3ED56DE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F4B03-7511-4CED-8AD8-5B7DEC9D3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500D-C55F-4A88-81CB-171E91C0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DCD40-17ED-45DF-A722-E2680C55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1FABA-9D80-4E29-9016-8A09952F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BDC8B-7581-48C7-86B4-0A53D1784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D077C-8973-470C-8E6E-0266F2873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98108-EBEB-477A-8ED8-106E718C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F2A35-C1AE-4E27-AECB-F7236F3F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3252A-5B2A-46C4-A158-6657D0BC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1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A6CD-4DF4-498C-A96A-A592C8A2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57B2E-9A0D-4A27-A170-913798E9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3D594-D72B-45DD-9232-44039979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22CC-8561-44F7-ADEA-6BE5B9A9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D9F1-144F-4C52-917F-4043AA65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3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BE4-4F2D-4CD6-9A3C-67D7C2FB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848F3-D7FA-408B-BEF6-0E980651A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C6EB2-DA83-46DC-B301-044899D4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AB1CC-FFF1-43AD-BA61-B1D1245C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8288-31D1-41F9-9F1D-0084AEC8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4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E16B-EE1F-46B4-A863-1854EC8D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DAD3-E54B-408E-B52B-FB9BE5FBD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D4912-8A5D-4EBA-BA98-BA79ABE77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E98E6-E8B6-4759-9F94-C127BA12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012E4-DF28-43B8-AD7C-69497FF0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2DB0D-28BF-4093-9771-368C08E5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5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61C0-76CE-4075-ABC2-D0A8D980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DFF37-4D55-4A26-82D3-2D1DE170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2C2FA-26C2-4AA7-8949-447BC4B4F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D1E54-4785-46CC-B9C4-F623EB9EC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28673-A8EA-4441-A3EB-C4140A463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BFF1C-6A7B-454A-8F63-CC047016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45FE9-DD52-42F5-ACDC-1B3EF161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2444F-BE06-4F52-91A1-D2B89052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0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B7E1-8076-4E42-ADEA-6A591FA5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7855B-EDC0-4C7A-AF1C-8947E965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52257-633A-4BA8-B5F0-27DCE82D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04993-41F0-48F2-8431-8091FCEB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8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8E041-5934-4152-BF25-BA34CBAE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B0EFF-3560-41F0-854B-75F56F79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34F24-494B-41A1-94D4-40C26AE7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FF1A-1D1C-4106-B352-03D3ABD7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010A2-7EAC-45AF-9539-7EFE0F946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792E4-F4E9-45E2-A886-64F808435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BE753-26C9-47CB-9289-D3EFFB74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5E36E-7244-4221-B328-1E25146D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7C05F-D94E-45F9-92E7-06AE7DDF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2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AA53-0BEF-4C88-B8D6-9E445B2F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2B52C-057D-4D23-B292-D7A6ADE30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5C9EA-4F6E-4EB7-9F6F-07B3A6478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11EC5-9445-4B6D-8447-971CFD53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D4BA7-E61F-464F-9D2B-CCBF98F6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427E4-AE76-4299-AC9F-7E996F11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B0750-95E7-4FE5-8FF6-6DC5CB6D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AC0FD-85D7-42AD-AD14-EBECED211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76F1-6845-4FFA-97FE-1358A90BF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9AE7E-5801-40CB-B9B0-7F7814FF39B6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B1AD7-3F70-40A4-8512-F57CC3A0D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9FA48-BABA-4C33-AAC2-FF2083E56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9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ptoni/Springboard/tree/master/H1B_Capstone/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C1AD-7696-4490-9525-F9C3F771B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H1B Labor Condition Application Certification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F5FFD-D9B0-4983-ADB0-0BFE83977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6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Classification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SGD Classifier</a:t>
            </a:r>
          </a:p>
          <a:p>
            <a:pPr lvl="2"/>
            <a:r>
              <a:rPr lang="en-US" dirty="0"/>
              <a:t>Hyperparameters: alpha, loss, penalty, </a:t>
            </a:r>
            <a:r>
              <a:rPr lang="en-US" dirty="0" err="1"/>
              <a:t>max_iter</a:t>
            </a:r>
            <a:endParaRPr lang="en-US" dirty="0"/>
          </a:p>
          <a:p>
            <a:pPr lvl="1"/>
            <a:r>
              <a:rPr lang="en-US" dirty="0"/>
              <a:t>Features</a:t>
            </a:r>
          </a:p>
          <a:p>
            <a:pPr lvl="2"/>
            <a:r>
              <a:rPr lang="en-US" sz="1800" dirty="0"/>
              <a:t>Full-time Position, Prevailing Wage, SOC_NAME, Latitude, Longitude, Census Block FIPS Code, Census Block Population, County FIPS code, County Population, Sate FIPS Code</a:t>
            </a:r>
          </a:p>
          <a:p>
            <a:pPr lvl="2"/>
            <a:r>
              <a:rPr lang="en-US" dirty="0"/>
              <a:t>Reduced the number of features as I proceeded through cross-validation</a:t>
            </a:r>
          </a:p>
          <a:p>
            <a:pPr lvl="2"/>
            <a:r>
              <a:rPr lang="en-US" dirty="0"/>
              <a:t>Standardized all features</a:t>
            </a:r>
          </a:p>
          <a:p>
            <a:pPr lvl="1"/>
            <a:r>
              <a:rPr lang="en-US" dirty="0"/>
              <a:t>Cross-validation</a:t>
            </a:r>
          </a:p>
          <a:p>
            <a:pPr lvl="2"/>
            <a:r>
              <a:rPr lang="en-US" dirty="0"/>
              <a:t>Five-fold</a:t>
            </a:r>
          </a:p>
          <a:p>
            <a:pPr lvl="2"/>
            <a:r>
              <a:rPr lang="en-US" dirty="0"/>
              <a:t>Subset of random 10,000 records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316D4F-F9DE-4283-8B48-036F39FE35D7}"/>
              </a:ext>
            </a:extLst>
          </p:cNvPr>
          <p:cNvGrpSpPr/>
          <p:nvPr/>
        </p:nvGrpSpPr>
        <p:grpSpPr>
          <a:xfrm>
            <a:off x="5577012" y="4142064"/>
            <a:ext cx="5684509" cy="2421506"/>
            <a:chOff x="5669291" y="3890394"/>
            <a:chExt cx="5684509" cy="2421506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A605E8D7-70CE-49FE-9DC4-7A619364934D}"/>
                </a:ext>
              </a:extLst>
            </p:cNvPr>
            <p:cNvSpPr txBox="1">
              <a:spLocks/>
            </p:cNvSpPr>
            <p:nvPr/>
          </p:nvSpPr>
          <p:spPr>
            <a:xfrm>
              <a:off x="5669291" y="3890394"/>
              <a:ext cx="4774250" cy="17973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/>
                <a:t>Hyper Parameters</a:t>
              </a:r>
            </a:p>
            <a:p>
              <a:pPr lvl="2"/>
              <a:r>
                <a:rPr lang="en-US" dirty="0"/>
                <a:t>Alpha</a:t>
              </a:r>
            </a:p>
            <a:p>
              <a:pPr lvl="2"/>
              <a:r>
                <a:rPr lang="en-US" dirty="0"/>
                <a:t>Loss Function</a:t>
              </a:r>
            </a:p>
            <a:p>
              <a:pPr lvl="2"/>
              <a:r>
                <a:rPr lang="en-US" dirty="0"/>
                <a:t>Number of Epochs</a:t>
              </a:r>
            </a:p>
            <a:p>
              <a:pPr lvl="2"/>
              <a:r>
                <a:rPr lang="en-US" dirty="0"/>
                <a:t>Penalty</a:t>
              </a:r>
            </a:p>
            <a:p>
              <a:pPr marL="914400" lvl="2" indent="0">
                <a:buNone/>
              </a:pPr>
              <a:endParaRPr lang="en-US" dirty="0"/>
            </a:p>
            <a:p>
              <a:pPr lvl="1"/>
              <a:endParaRPr lang="en-US" dirty="0"/>
            </a:p>
            <a:p>
              <a:endParaRPr lang="en-US" dirty="0"/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C03178A7-4E33-4A23-8F22-69BA4AECBF1C}"/>
                </a:ext>
              </a:extLst>
            </p:cNvPr>
            <p:cNvSpPr txBox="1">
              <a:spLocks/>
            </p:cNvSpPr>
            <p:nvPr/>
          </p:nvSpPr>
          <p:spPr>
            <a:xfrm>
              <a:off x="8114251" y="4357470"/>
              <a:ext cx="3239549" cy="19544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2"/>
              <a:r>
                <a:rPr lang="en-US" dirty="0"/>
                <a:t>Kernel Approximation</a:t>
              </a:r>
            </a:p>
            <a:p>
              <a:pPr lvl="2"/>
              <a:r>
                <a:rPr lang="en-US" dirty="0"/>
                <a:t>Intercept Fit</a:t>
              </a:r>
            </a:p>
            <a:p>
              <a:pPr lvl="2"/>
              <a:r>
                <a:rPr lang="en-US" dirty="0"/>
                <a:t>Class Weights</a:t>
              </a:r>
            </a:p>
            <a:p>
              <a:pPr lvl="2"/>
              <a:endParaRPr lang="en-US" dirty="0"/>
            </a:p>
            <a:p>
              <a:pPr lvl="1"/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39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Results of Full Models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1AB3FB-3BF1-4A97-9574-F711AE4D5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142996"/>
              </p:ext>
            </p:extLst>
          </p:nvPr>
        </p:nvGraphicFramePr>
        <p:xfrm>
          <a:off x="838200" y="1667922"/>
          <a:ext cx="10515599" cy="4967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5283">
                  <a:extLst>
                    <a:ext uri="{9D8B030D-6E8A-4147-A177-3AD203B41FA5}">
                      <a16:colId xmlns:a16="http://schemas.microsoft.com/office/drawing/2014/main" val="2916977288"/>
                    </a:ext>
                  </a:extLst>
                </a:gridCol>
                <a:gridCol w="887999">
                  <a:extLst>
                    <a:ext uri="{9D8B030D-6E8A-4147-A177-3AD203B41FA5}">
                      <a16:colId xmlns:a16="http://schemas.microsoft.com/office/drawing/2014/main" val="3643312593"/>
                    </a:ext>
                  </a:extLst>
                </a:gridCol>
                <a:gridCol w="956311">
                  <a:extLst>
                    <a:ext uri="{9D8B030D-6E8A-4147-A177-3AD203B41FA5}">
                      <a16:colId xmlns:a16="http://schemas.microsoft.com/office/drawing/2014/main" val="1613255790"/>
                    </a:ext>
                  </a:extLst>
                </a:gridCol>
                <a:gridCol w="751385">
                  <a:extLst>
                    <a:ext uri="{9D8B030D-6E8A-4147-A177-3AD203B41FA5}">
                      <a16:colId xmlns:a16="http://schemas.microsoft.com/office/drawing/2014/main" val="2852418951"/>
                    </a:ext>
                  </a:extLst>
                </a:gridCol>
                <a:gridCol w="751385">
                  <a:extLst>
                    <a:ext uri="{9D8B030D-6E8A-4147-A177-3AD203B41FA5}">
                      <a16:colId xmlns:a16="http://schemas.microsoft.com/office/drawing/2014/main" val="147508731"/>
                    </a:ext>
                  </a:extLst>
                </a:gridCol>
                <a:gridCol w="1366156">
                  <a:extLst>
                    <a:ext uri="{9D8B030D-6E8A-4147-A177-3AD203B41FA5}">
                      <a16:colId xmlns:a16="http://schemas.microsoft.com/office/drawing/2014/main" val="2628143871"/>
                    </a:ext>
                  </a:extLst>
                </a:gridCol>
                <a:gridCol w="1571077">
                  <a:extLst>
                    <a:ext uri="{9D8B030D-6E8A-4147-A177-3AD203B41FA5}">
                      <a16:colId xmlns:a16="http://schemas.microsoft.com/office/drawing/2014/main" val="15304176"/>
                    </a:ext>
                  </a:extLst>
                </a:gridCol>
                <a:gridCol w="1776003">
                  <a:extLst>
                    <a:ext uri="{9D8B030D-6E8A-4147-A177-3AD203B41FA5}">
                      <a16:colId xmlns:a16="http://schemas.microsoft.com/office/drawing/2014/main" val="3525082312"/>
                    </a:ext>
                  </a:extLst>
                </a:gridCol>
              </a:tblGrid>
              <a:tr h="6482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Features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Alpha,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Loss,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Max_Iter,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Penalty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Kernel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Fit Intercept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Precision (certified; denied; weighted)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 (certified; denied; weighted)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F1 Score(certified; denied; weighted)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extLst>
                  <a:ext uri="{0D108BD9-81ED-4DB2-BD59-A6C34878D82A}">
                    <a16:rowId xmlns:a16="http://schemas.microsoft.com/office/drawing/2014/main" val="3324588128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FULL_TIME_POSITION, PREVAILING_WAGE, SOC_NAME, </a:t>
                      </a:r>
                      <a:r>
                        <a:rPr lang="en-US" sz="1100" dirty="0" err="1">
                          <a:effectLst/>
                        </a:rPr>
                        <a:t>lon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lat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county_fips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county_pop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state_code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Hinge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0.96967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0.97; 1.00; 0.97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1.00; 0.00; 0.97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0.98; 0.00; 0.95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15516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FULL_TIME_POSITION, PREVAILING_WAGE, SOC_NAME, </a:t>
                      </a:r>
                      <a:r>
                        <a:rPr lang="en-US" sz="1100" dirty="0" err="1">
                          <a:effectLst/>
                        </a:rPr>
                        <a:t>lon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lat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county_fips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county_pop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state_code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Perceptron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0.96965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0.97; 0.00; 0.94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1.00; 0.00; 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0.98; 0.00; 0.95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extLst>
                  <a:ext uri="{0D108BD9-81ED-4DB2-BD59-A6C34878D82A}">
                    <a16:rowId xmlns:a16="http://schemas.microsoft.com/office/drawing/2014/main" val="569765189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FULL_TIME_POSITION, PREVAILING_WAGE, SOC_NAME, lon, lat, county_fips, county_pop, state_code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RBFSampler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0.96965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0.97; 0.00; 0.94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1.00; 0.00; 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0.98; 0.00; 0.95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extLst>
                  <a:ext uri="{0D108BD9-81ED-4DB2-BD59-A6C34878D82A}">
                    <a16:rowId xmlns:a16="http://schemas.microsoft.com/office/drawing/2014/main" val="930265703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FULL_TIME_POSITION, PREVAILING_WAGE, SOC_NAME, lon, lat, county_fips, county_pop, state_code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Nystroem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0.96965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0.97; 0.00; 0.94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1.00; 0.00; 0.97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0.98; 0.00; 0.95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extLst>
                  <a:ext uri="{0D108BD9-81ED-4DB2-BD59-A6C34878D82A}">
                    <a16:rowId xmlns:a16="http://schemas.microsoft.com/office/drawing/2014/main" val="1532773254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FULL_TIME_POSITION, PREVAILING_WAGE, SOC_NAME, lon, lat, county_fips, county_pop, state_code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0.63599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0.99; 0.06; 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0.63; 0.69; 0.64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0.77; 0.10; 0.75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extLst>
                  <a:ext uri="{0D108BD9-81ED-4DB2-BD59-A6C34878D82A}">
                    <a16:rowId xmlns:a16="http://schemas.microsoft.com/office/drawing/2014/main" val="2000704552"/>
                  </a:ext>
                </a:extLst>
              </a:tr>
              <a:tr h="4618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FULL_TIME_POSITION, PREVAILING_WAGE, SOC_NAME, lon, lat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0.96965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0.97; 0.00; 0.94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1.00; 0.00; 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0.98; 0.00; 0.95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195" marR="39195" marT="0" marB="0" anchor="b"/>
                </a:tc>
                <a:extLst>
                  <a:ext uri="{0D108BD9-81ED-4DB2-BD59-A6C34878D82A}">
                    <a16:rowId xmlns:a16="http://schemas.microsoft.com/office/drawing/2014/main" val="3188192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54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Most Accurate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Features</a:t>
            </a:r>
          </a:p>
          <a:p>
            <a:pPr lvl="2"/>
            <a:r>
              <a:rPr lang="en-US" dirty="0"/>
              <a:t>Full-time Position, Prevailing Wage, SOC_NAME, Latitude, Longitude, County FIPS Code, County Population , State Code </a:t>
            </a:r>
          </a:p>
          <a:p>
            <a:pPr lvl="2"/>
            <a:r>
              <a:rPr lang="en-US" dirty="0"/>
              <a:t>Excluded Census Block FIPS and Population</a:t>
            </a:r>
          </a:p>
          <a:p>
            <a:pPr lvl="1"/>
            <a:r>
              <a:rPr lang="en-US" dirty="0"/>
              <a:t>Alpha – 1 </a:t>
            </a:r>
          </a:p>
          <a:p>
            <a:pPr lvl="1"/>
            <a:r>
              <a:rPr lang="en-US" dirty="0"/>
              <a:t>Loss – hinge</a:t>
            </a:r>
          </a:p>
          <a:p>
            <a:pPr lvl="1"/>
            <a:r>
              <a:rPr lang="en-US" dirty="0"/>
              <a:t>Maximum iterations – 5</a:t>
            </a:r>
          </a:p>
          <a:p>
            <a:pPr lvl="1"/>
            <a:r>
              <a:rPr lang="en-US" dirty="0"/>
              <a:t>Penalty – L2</a:t>
            </a:r>
          </a:p>
          <a:p>
            <a:pPr lvl="1"/>
            <a:r>
              <a:rPr lang="en-US" dirty="0"/>
              <a:t>Intercept was fit</a:t>
            </a:r>
          </a:p>
          <a:p>
            <a:pPr lvl="1"/>
            <a:r>
              <a:rPr lang="en-US" dirty="0"/>
              <a:t>No balancing of class weights</a:t>
            </a:r>
          </a:p>
          <a:p>
            <a:pPr lvl="1"/>
            <a:r>
              <a:rPr lang="en-US" dirty="0"/>
              <a:t>96.97% accurate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CE6844-14CA-404D-8E30-439C9110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834185"/>
              </p:ext>
            </p:extLst>
          </p:nvPr>
        </p:nvGraphicFramePr>
        <p:xfrm>
          <a:off x="7007800" y="3821998"/>
          <a:ext cx="37789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664">
                  <a:extLst>
                    <a:ext uri="{9D8B030D-6E8A-4147-A177-3AD203B41FA5}">
                      <a16:colId xmlns:a16="http://schemas.microsoft.com/office/drawing/2014/main" val="2185624774"/>
                    </a:ext>
                  </a:extLst>
                </a:gridCol>
                <a:gridCol w="1259664">
                  <a:extLst>
                    <a:ext uri="{9D8B030D-6E8A-4147-A177-3AD203B41FA5}">
                      <a16:colId xmlns:a16="http://schemas.microsoft.com/office/drawing/2014/main" val="1899847989"/>
                    </a:ext>
                  </a:extLst>
                </a:gridCol>
                <a:gridCol w="1259664">
                  <a:extLst>
                    <a:ext uri="{9D8B030D-6E8A-4147-A177-3AD203B41FA5}">
                      <a16:colId xmlns:a16="http://schemas.microsoft.com/office/drawing/2014/main" val="4213368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Certified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Certified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676,348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59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C1CF03-AEC9-4A2C-9B01-E1AC92E8C547}"/>
              </a:ext>
            </a:extLst>
          </p:cNvPr>
          <p:cNvSpPr txBox="1"/>
          <p:nvPr/>
        </p:nvSpPr>
        <p:spPr>
          <a:xfrm>
            <a:off x="7998781" y="3429000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55888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t-SNE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243" y="2307496"/>
            <a:ext cx="3814482" cy="3448517"/>
          </a:xfrm>
        </p:spPr>
        <p:txBody>
          <a:bodyPr>
            <a:normAutofit/>
          </a:bodyPr>
          <a:lstStyle/>
          <a:p>
            <a:r>
              <a:rPr lang="en-US" sz="2400" dirty="0"/>
              <a:t>Model very bad at predicting denied applications</a:t>
            </a:r>
          </a:p>
          <a:p>
            <a:r>
              <a:rPr lang="en-US" sz="2400" dirty="0"/>
              <a:t>Reduce data to two dimensions using t-SNE to visualize</a:t>
            </a:r>
          </a:p>
          <a:p>
            <a:r>
              <a:rPr lang="en-US" sz="2400" dirty="0"/>
              <a:t>Certified and Denied overlap almost completely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CAF83-4D73-47F9-AFE5-0BCEBADD5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90" y="1614488"/>
            <a:ext cx="6043169" cy="48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5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Model essentially as good as a coin flip</a:t>
            </a:r>
          </a:p>
          <a:p>
            <a:pPr lvl="2"/>
            <a:r>
              <a:rPr lang="en-US" dirty="0"/>
              <a:t>Model is 96.97% accurate</a:t>
            </a:r>
          </a:p>
          <a:p>
            <a:pPr lvl="2"/>
            <a:r>
              <a:rPr lang="en-US" dirty="0"/>
              <a:t>Over 97.68% of LCAs are certified</a:t>
            </a:r>
          </a:p>
          <a:p>
            <a:pPr lvl="2"/>
            <a:r>
              <a:rPr lang="en-US" dirty="0"/>
              <a:t>Bad at predicting denied applications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 are applications scored in real life?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Possible that I am missing information </a:t>
            </a:r>
          </a:p>
          <a:p>
            <a:pPr lvl="2"/>
            <a:r>
              <a:rPr lang="en-US" dirty="0"/>
              <a:t>Is there something missing that informs denied applications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completeness a factor?</a:t>
            </a:r>
          </a:p>
          <a:p>
            <a:pPr lvl="2"/>
            <a:r>
              <a:rPr lang="en-US" dirty="0"/>
              <a:t>Are the fields I’m missing NULL for my denied records?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8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All code for this project can be found here:</a:t>
            </a:r>
          </a:p>
          <a:p>
            <a:pPr lvl="2"/>
            <a:r>
              <a:rPr lang="en-US" dirty="0">
                <a:hlinkClick r:id="rId2"/>
              </a:rPr>
              <a:t>https://github.com/Liptoni/Springboard/tree/master/H1B_Capstone/python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3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Problem and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Predicting Labor Condition Application (LCA) success</a:t>
            </a:r>
          </a:p>
          <a:p>
            <a:pPr lvl="1" algn="ctr"/>
            <a:r>
              <a:rPr lang="en-US" dirty="0"/>
              <a:t>Pre-requisite for final H1B visa application</a:t>
            </a:r>
          </a:p>
          <a:p>
            <a:r>
              <a:rPr lang="en-US" dirty="0"/>
              <a:t>Prospective Clients</a:t>
            </a:r>
          </a:p>
          <a:p>
            <a:pPr lvl="1"/>
            <a:r>
              <a:rPr lang="en-US" dirty="0"/>
              <a:t>Foreign nationals hoping to secure a job</a:t>
            </a:r>
          </a:p>
          <a:p>
            <a:pPr lvl="1"/>
            <a:r>
              <a:rPr lang="en-US" dirty="0"/>
              <a:t>Domestic companies hoping to sponsor a foreign born employee</a:t>
            </a:r>
          </a:p>
          <a:p>
            <a:pPr lvl="1"/>
            <a:endParaRPr lang="en-US" dirty="0"/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US Department of Labor LCA petitions from 2011-2016</a:t>
            </a:r>
          </a:p>
          <a:p>
            <a:pPr lvl="2"/>
            <a:r>
              <a:rPr lang="en-US" dirty="0"/>
              <a:t>N ~ 3 Million</a:t>
            </a:r>
          </a:p>
          <a:p>
            <a:pPr lvl="1"/>
            <a:r>
              <a:rPr lang="en-US" dirty="0"/>
              <a:t>FCC Area API</a:t>
            </a:r>
          </a:p>
          <a:p>
            <a:pPr lvl="2"/>
            <a:r>
              <a:rPr lang="en-US" dirty="0"/>
              <a:t>Census block populations</a:t>
            </a:r>
          </a:p>
          <a:p>
            <a:pPr lvl="1"/>
            <a:r>
              <a:rPr lang="en-US" dirty="0"/>
              <a:t>Census Population Estimates API</a:t>
            </a:r>
          </a:p>
          <a:p>
            <a:pPr lvl="2"/>
            <a:r>
              <a:rPr lang="en-US" dirty="0"/>
              <a:t>County Populations</a:t>
            </a:r>
          </a:p>
        </p:txBody>
      </p:sp>
    </p:spTree>
    <p:extLst>
      <p:ext uri="{BB962C8B-B14F-4D97-AF65-F5344CB8AC3E}">
        <p14:creationId xmlns:p14="http://schemas.microsoft.com/office/powerpoint/2010/main" val="80264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Certified and Denied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9047" cy="4351338"/>
          </a:xfrm>
        </p:spPr>
        <p:txBody>
          <a:bodyPr/>
          <a:lstStyle/>
          <a:p>
            <a:r>
              <a:rPr lang="en-US" dirty="0"/>
              <a:t>Certified</a:t>
            </a:r>
          </a:p>
          <a:p>
            <a:pPr lvl="1"/>
            <a:r>
              <a:rPr lang="en-US" dirty="0"/>
              <a:t>n = 2,818,282</a:t>
            </a:r>
          </a:p>
          <a:p>
            <a:r>
              <a:rPr lang="en-US" dirty="0"/>
              <a:t>Denied</a:t>
            </a:r>
          </a:p>
          <a:p>
            <a:pPr lvl="1"/>
            <a:r>
              <a:rPr lang="en-US" dirty="0"/>
              <a:t>n = 94,346</a:t>
            </a:r>
          </a:p>
          <a:p>
            <a:r>
              <a:rPr lang="en-US" dirty="0"/>
              <a:t>Percent certified increased ever year</a:t>
            </a:r>
          </a:p>
          <a:p>
            <a:r>
              <a:rPr lang="en-US" dirty="0"/>
              <a:t>96.8% Certified in total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CAF83-4D73-47F9-AFE5-0BCEBADD5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50" y="2213638"/>
            <a:ext cx="5760731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2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Certified and Denied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90" y="2804365"/>
            <a:ext cx="3814482" cy="1249269"/>
          </a:xfrm>
        </p:spPr>
        <p:txBody>
          <a:bodyPr/>
          <a:lstStyle/>
          <a:p>
            <a:r>
              <a:rPr lang="en-US" sz="2400" dirty="0"/>
              <a:t>Prevailing Wage (non-zero)</a:t>
            </a:r>
          </a:p>
          <a:p>
            <a:pPr lvl="1"/>
            <a:r>
              <a:rPr lang="en-US" dirty="0"/>
              <a:t>mean = $141,144</a:t>
            </a:r>
          </a:p>
          <a:p>
            <a:pPr lvl="1"/>
            <a:r>
              <a:rPr lang="en-US" dirty="0"/>
              <a:t>median = $65,000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CAF83-4D73-47F9-AFE5-0BCEBADD5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58" y="1827970"/>
            <a:ext cx="5701924" cy="41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Part-time and Full-time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90" y="2804365"/>
            <a:ext cx="3814482" cy="1249269"/>
          </a:xfrm>
        </p:spPr>
        <p:txBody>
          <a:bodyPr/>
          <a:lstStyle/>
          <a:p>
            <a:r>
              <a:rPr lang="en-US" sz="2400" dirty="0"/>
              <a:t>Full-time applications far outnumber part-time…</a:t>
            </a:r>
          </a:p>
          <a:p>
            <a:r>
              <a:rPr lang="en-US" sz="2400" dirty="0"/>
              <a:t>…Until 2016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CAF83-4D73-47F9-AFE5-0BCEBADD5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82" y="1827970"/>
            <a:ext cx="5973530" cy="41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0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Wages for Certified and Denied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7650" cy="4351338"/>
          </a:xfrm>
        </p:spPr>
        <p:txBody>
          <a:bodyPr>
            <a:normAutofit/>
          </a:bodyPr>
          <a:lstStyle/>
          <a:p>
            <a:r>
              <a:rPr lang="en-US" dirty="0"/>
              <a:t>Mean Wages</a:t>
            </a:r>
          </a:p>
          <a:p>
            <a:pPr lvl="1"/>
            <a:r>
              <a:rPr lang="en-US" dirty="0"/>
              <a:t>Certified - $72,553 (n=2,818,282)</a:t>
            </a:r>
          </a:p>
          <a:p>
            <a:pPr lvl="1"/>
            <a:r>
              <a:rPr lang="en-US" dirty="0"/>
              <a:t>Denied – $2,160,933 (n=94,265)</a:t>
            </a:r>
          </a:p>
          <a:p>
            <a:endParaRPr lang="en-US" dirty="0"/>
          </a:p>
          <a:p>
            <a:r>
              <a:rPr lang="en-US" dirty="0"/>
              <a:t>Mean wage between certified and denied not equal</a:t>
            </a:r>
          </a:p>
          <a:p>
            <a:pPr lvl="1"/>
            <a:r>
              <a:rPr lang="en-US" dirty="0"/>
              <a:t>p ≈ 0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ED71B-A258-491F-8315-9BC5EF3B5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50" y="217207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1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Wages for Full- and Part-time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7650" cy="4351338"/>
          </a:xfrm>
        </p:spPr>
        <p:txBody>
          <a:bodyPr>
            <a:normAutofit/>
          </a:bodyPr>
          <a:lstStyle/>
          <a:p>
            <a:r>
              <a:rPr lang="en-US" dirty="0"/>
              <a:t>Mean Wages</a:t>
            </a:r>
          </a:p>
          <a:p>
            <a:pPr lvl="1"/>
            <a:r>
              <a:rPr lang="en-US" dirty="0"/>
              <a:t>Full-time – $155,125 (n = 2,501,021)</a:t>
            </a:r>
          </a:p>
          <a:p>
            <a:pPr lvl="1"/>
            <a:r>
              <a:rPr lang="en-US" dirty="0"/>
              <a:t>Part-time – $68,549 (n = 411,528)</a:t>
            </a:r>
          </a:p>
          <a:p>
            <a:pPr lvl="1"/>
            <a:endParaRPr lang="en-US" dirty="0"/>
          </a:p>
          <a:p>
            <a:r>
              <a:rPr lang="en-US" dirty="0"/>
              <a:t>Mean wage between full-time and part-time positions not equal</a:t>
            </a:r>
          </a:p>
          <a:p>
            <a:pPr lvl="1"/>
            <a:r>
              <a:rPr lang="en-US" dirty="0"/>
              <a:t>p ≈ 0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ED71B-A258-491F-8315-9BC5EF3B5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50" y="217207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6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County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7650" cy="4351338"/>
          </a:xfrm>
        </p:spPr>
        <p:txBody>
          <a:bodyPr>
            <a:normAutofit/>
          </a:bodyPr>
          <a:lstStyle/>
          <a:p>
            <a:r>
              <a:rPr lang="en-US" dirty="0"/>
              <a:t>Mean Population</a:t>
            </a:r>
          </a:p>
          <a:p>
            <a:pPr lvl="1"/>
            <a:r>
              <a:rPr lang="en-US" dirty="0"/>
              <a:t>Certified – 1,720,650 (n = 2,721,739)</a:t>
            </a:r>
          </a:p>
          <a:p>
            <a:pPr lvl="1"/>
            <a:r>
              <a:rPr lang="en-US" dirty="0"/>
              <a:t>Denied – 85,107 (n = 85,107)</a:t>
            </a:r>
          </a:p>
          <a:p>
            <a:pPr lvl="1"/>
            <a:endParaRPr lang="en-US" dirty="0"/>
          </a:p>
          <a:p>
            <a:r>
              <a:rPr lang="en-US" dirty="0"/>
              <a:t>Mean county population for certified and denied not equal</a:t>
            </a:r>
          </a:p>
          <a:p>
            <a:pPr lvl="1"/>
            <a:r>
              <a:rPr lang="en-US" dirty="0"/>
              <a:t>p ≈ 0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ED71B-A258-491F-8315-9BC5EF3B5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50" y="217207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7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County Population vs. Wage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90" y="2804365"/>
            <a:ext cx="3814482" cy="1249269"/>
          </a:xfrm>
        </p:spPr>
        <p:txBody>
          <a:bodyPr/>
          <a:lstStyle/>
          <a:p>
            <a:r>
              <a:rPr lang="en-US" sz="2400" dirty="0"/>
              <a:t>Essentially no correlation between county population and wage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CAF83-4D73-47F9-AFE5-0BCEBADD5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759" y="1827970"/>
            <a:ext cx="5175776" cy="41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5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845</Words>
  <Application>Microsoft Office PowerPoint</Application>
  <PresentationFormat>Widescreen</PresentationFormat>
  <Paragraphs>197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H1B Labor Condition Application Certification</vt:lpstr>
      <vt:lpstr>Problem and Client</vt:lpstr>
      <vt:lpstr>Certified and Denied Applications</vt:lpstr>
      <vt:lpstr>Certified and Denied Applications</vt:lpstr>
      <vt:lpstr>Part-time and Full-time Positions</vt:lpstr>
      <vt:lpstr>Wages for Certified and Denied Applications</vt:lpstr>
      <vt:lpstr>Wages for Full- and Part-time Jobs</vt:lpstr>
      <vt:lpstr>County Population</vt:lpstr>
      <vt:lpstr>County Population vs. Wage Correlation</vt:lpstr>
      <vt:lpstr>Classification Analysis</vt:lpstr>
      <vt:lpstr>Results of Full Models</vt:lpstr>
      <vt:lpstr>Most Accurate Model</vt:lpstr>
      <vt:lpstr>t-SNE Plot</vt:lpstr>
      <vt:lpstr>Conclusions</vt:lpstr>
      <vt:lpstr>Git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H1B Labor Condition Application Certification</dc:title>
  <dc:creator>Ian</dc:creator>
  <cp:lastModifiedBy>Ian</cp:lastModifiedBy>
  <cp:revision>17</cp:revision>
  <dcterms:created xsi:type="dcterms:W3CDTF">2018-05-29T02:47:59Z</dcterms:created>
  <dcterms:modified xsi:type="dcterms:W3CDTF">2018-07-22T16:50:35Z</dcterms:modified>
</cp:coreProperties>
</file>