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9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F167-0FBC-4963-803D-CBB203AD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589F-3142-42F5-ADF0-F9C1CFABA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096D-4DDB-43A1-BC85-25FB4297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9F49-9550-4CB3-80AD-495FD3C6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7092-BFE1-41E0-B9D8-0B510F4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F359-615A-4C06-A72F-A3ED56DE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F4B03-7511-4CED-8AD8-5B7DEC9D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500D-C55F-4A88-81CB-171E91C0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CD40-17ED-45DF-A722-E2680C55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FABA-9D80-4E29-9016-8A09952F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BDC8B-7581-48C7-86B4-0A53D1784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D077C-8973-470C-8E6E-0266F2873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8108-EBEB-477A-8ED8-106E718C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2A35-C1AE-4E27-AECB-F7236F3F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252A-5B2A-46C4-A158-6657D0BC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A6CD-4DF4-498C-A96A-A592C8A2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7B2E-9A0D-4A27-A170-913798E9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D594-D72B-45DD-9232-44039979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22CC-8561-44F7-ADEA-6BE5B9A9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D9F1-144F-4C52-917F-4043AA65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BE4-4F2D-4CD6-9A3C-67D7C2FB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48F3-D7FA-408B-BEF6-0E980651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6EB2-DA83-46DC-B301-044899D4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B1CC-FFF1-43AD-BA61-B1D1245C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8288-31D1-41F9-9F1D-0084AEC8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4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E16B-EE1F-46B4-A863-1854EC8D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DAD3-E54B-408E-B52B-FB9BE5FB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D4912-8A5D-4EBA-BA98-BA79ABE77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98E6-E8B6-4759-9F94-C127BA1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012E4-DF28-43B8-AD7C-69497FF0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2DB0D-28BF-4093-9771-368C08E5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1C0-76CE-4075-ABC2-D0A8D98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DFF37-4D55-4A26-82D3-2D1DE170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2C2FA-26C2-4AA7-8949-447BC4B4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D1E54-4785-46CC-B9C4-F623EB9E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28673-A8EA-4441-A3EB-C4140A463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FF1C-6A7B-454A-8F63-CC047016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45FE9-DD52-42F5-ACDC-1B3EF161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2444F-BE06-4F52-91A1-D2B890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7E1-8076-4E42-ADEA-6A591FA5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7855B-EDC0-4C7A-AF1C-8947E965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52257-633A-4BA8-B5F0-27DCE82D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4993-41F0-48F2-8431-8091FCEB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8E041-5934-4152-BF25-BA34CBAE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B0EFF-3560-41F0-854B-75F56F79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34F24-494B-41A1-94D4-40C26AE7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FF1A-1D1C-4106-B352-03D3ABD7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10A2-7EAC-45AF-9539-7EFE0F94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792E4-F4E9-45E2-A886-64F80843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BE753-26C9-47CB-9289-D3EFFB7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5E36E-7244-4221-B328-1E25146D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C05F-D94E-45F9-92E7-06AE7DDF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AA53-0BEF-4C88-B8D6-9E445B2F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2B52C-057D-4D23-B292-D7A6ADE30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5C9EA-4F6E-4EB7-9F6F-07B3A647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1EC5-9445-4B6D-8447-971CFD53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D4BA7-E61F-464F-9D2B-CCBF98F6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427E4-AE76-4299-AC9F-7E996F11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B0750-95E7-4FE5-8FF6-6DC5CB6D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C0FD-85D7-42AD-AD14-EBECED211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76F1-6845-4FFA-97FE-1358A90BF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AE7E-5801-40CB-B9B0-7F7814FF39B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1AD7-3F70-40A4-8512-F57CC3A0D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FA48-BABA-4C33-AAC2-FF2083E56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ptoni/Springboard/tree/master/H1B_Capstone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C1AD-7696-4490-9525-F9C3F771B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H1B Labor Condition Application Certification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5FFD-D9B0-4983-ADB0-0BFE83977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t-SNE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243" y="2307496"/>
            <a:ext cx="3814482" cy="3448517"/>
          </a:xfrm>
        </p:spPr>
        <p:txBody>
          <a:bodyPr>
            <a:normAutofit/>
          </a:bodyPr>
          <a:lstStyle/>
          <a:p>
            <a:r>
              <a:rPr lang="en-US" sz="2400" dirty="0"/>
              <a:t>Model very bad at predicting denied applications</a:t>
            </a:r>
          </a:p>
          <a:p>
            <a:r>
              <a:rPr lang="en-US" sz="2400" dirty="0"/>
              <a:t>Reduce data to two dimensions using t-SNE to visualize</a:t>
            </a:r>
          </a:p>
          <a:p>
            <a:r>
              <a:rPr lang="en-US" sz="2400" dirty="0"/>
              <a:t>Certified and Denied overlap almost completely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90" y="1614488"/>
            <a:ext cx="6043169" cy="48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5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Model essentially as good as a coin flip</a:t>
            </a:r>
          </a:p>
          <a:p>
            <a:pPr lvl="2"/>
            <a:r>
              <a:rPr lang="en-US" dirty="0"/>
              <a:t>Bad at predicting denied applications</a:t>
            </a:r>
          </a:p>
          <a:p>
            <a:pPr lvl="2"/>
            <a:r>
              <a:rPr lang="en-US" dirty="0"/>
              <a:t>Over 97.68% of LCAs are certified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are applications scored in real life?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Possible that I am missing information </a:t>
            </a:r>
          </a:p>
          <a:p>
            <a:pPr lvl="2"/>
            <a:r>
              <a:rPr lang="en-US" dirty="0"/>
              <a:t>Is there something missing that informs denied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completeness a factor?</a:t>
            </a:r>
          </a:p>
          <a:p>
            <a:pPr lvl="2"/>
            <a:r>
              <a:rPr lang="en-US" dirty="0"/>
              <a:t>Are the fields I’m missing NULL for my denied records?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8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All code for this project can be found here:</a:t>
            </a:r>
          </a:p>
          <a:p>
            <a:pPr lvl="2"/>
            <a:r>
              <a:rPr lang="en-US" dirty="0">
                <a:hlinkClick r:id="rId2"/>
              </a:rPr>
              <a:t>https://github.com/Liptoni/Springboard/tree/master/H1B_Capstone/python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3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Problem and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Predicting Labor Condition Application (LCA) success</a:t>
            </a:r>
          </a:p>
          <a:p>
            <a:pPr lvl="1" algn="ctr"/>
            <a:r>
              <a:rPr lang="en-US" dirty="0"/>
              <a:t>Pre-requisite for final H1B visa application</a:t>
            </a:r>
          </a:p>
          <a:p>
            <a:r>
              <a:rPr lang="en-US" dirty="0"/>
              <a:t>Prospective Clients</a:t>
            </a:r>
          </a:p>
          <a:p>
            <a:pPr lvl="1"/>
            <a:r>
              <a:rPr lang="en-US" dirty="0"/>
              <a:t>Foreign nationals hoping to secure a job</a:t>
            </a:r>
          </a:p>
          <a:p>
            <a:pPr lvl="1"/>
            <a:r>
              <a:rPr lang="en-US" dirty="0"/>
              <a:t>Domestic companies hoping to sponsor a foreign born employee</a:t>
            </a:r>
          </a:p>
          <a:p>
            <a:pPr lvl="1"/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US Department of Labor LCA petitions from 2011-2016</a:t>
            </a:r>
          </a:p>
          <a:p>
            <a:pPr lvl="2"/>
            <a:r>
              <a:rPr lang="en-US" dirty="0"/>
              <a:t>N ~ 3 Million</a:t>
            </a:r>
          </a:p>
          <a:p>
            <a:pPr lvl="1"/>
            <a:r>
              <a:rPr lang="en-US" dirty="0"/>
              <a:t>FCC Area API</a:t>
            </a:r>
          </a:p>
          <a:p>
            <a:pPr lvl="2"/>
            <a:r>
              <a:rPr lang="en-US" dirty="0"/>
              <a:t>Census block populations</a:t>
            </a:r>
          </a:p>
          <a:p>
            <a:pPr lvl="1"/>
            <a:r>
              <a:rPr lang="en-US" dirty="0"/>
              <a:t>Census Population Estimates API</a:t>
            </a:r>
          </a:p>
          <a:p>
            <a:pPr lvl="2"/>
            <a:r>
              <a:rPr lang="en-US" dirty="0"/>
              <a:t>County Populations</a:t>
            </a:r>
          </a:p>
        </p:txBody>
      </p:sp>
    </p:spTree>
    <p:extLst>
      <p:ext uri="{BB962C8B-B14F-4D97-AF65-F5344CB8AC3E}">
        <p14:creationId xmlns:p14="http://schemas.microsoft.com/office/powerpoint/2010/main" val="8026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Certified and Denied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9047" cy="4351338"/>
          </a:xfrm>
        </p:spPr>
        <p:txBody>
          <a:bodyPr/>
          <a:lstStyle/>
          <a:p>
            <a:r>
              <a:rPr lang="en-US" dirty="0"/>
              <a:t>Certified Applications</a:t>
            </a:r>
          </a:p>
          <a:p>
            <a:pPr lvl="1"/>
            <a:r>
              <a:rPr lang="en-US" dirty="0"/>
              <a:t>n = 2,818,282</a:t>
            </a:r>
          </a:p>
          <a:p>
            <a:r>
              <a:rPr lang="en-US" dirty="0"/>
              <a:t>Denied Applications</a:t>
            </a:r>
          </a:p>
          <a:p>
            <a:pPr lvl="1"/>
            <a:r>
              <a:rPr lang="en-US" dirty="0"/>
              <a:t>n = 94,346</a:t>
            </a:r>
          </a:p>
          <a:p>
            <a:r>
              <a:rPr lang="en-US" dirty="0"/>
              <a:t>Percent certified increased ever year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50" y="2213638"/>
            <a:ext cx="5760731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Certified and Denied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90" y="2804365"/>
            <a:ext cx="3814482" cy="1249269"/>
          </a:xfrm>
        </p:spPr>
        <p:txBody>
          <a:bodyPr/>
          <a:lstStyle/>
          <a:p>
            <a:r>
              <a:rPr lang="en-US" sz="2400" dirty="0"/>
              <a:t>Prevailing Wage (non-zero)</a:t>
            </a:r>
          </a:p>
          <a:p>
            <a:pPr lvl="1"/>
            <a:r>
              <a:rPr lang="en-US" dirty="0"/>
              <a:t>mean = $141,144</a:t>
            </a:r>
          </a:p>
          <a:p>
            <a:pPr lvl="1"/>
            <a:r>
              <a:rPr lang="en-US" dirty="0"/>
              <a:t>median = $65,000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58" y="1827970"/>
            <a:ext cx="5701924" cy="41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Part-time and Full-time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90" y="2804365"/>
            <a:ext cx="3814482" cy="1249269"/>
          </a:xfrm>
        </p:spPr>
        <p:txBody>
          <a:bodyPr/>
          <a:lstStyle/>
          <a:p>
            <a:r>
              <a:rPr lang="en-US" sz="2400" dirty="0"/>
              <a:t>Full-time applications far outnumber part-time…</a:t>
            </a:r>
          </a:p>
          <a:p>
            <a:r>
              <a:rPr lang="en-US" sz="2400" dirty="0"/>
              <a:t>…Until 2016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2" y="1827970"/>
            <a:ext cx="5973530" cy="41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Preliminary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Mean wage between certified and denied not equal</a:t>
            </a:r>
          </a:p>
          <a:p>
            <a:pPr lvl="1"/>
            <a:r>
              <a:rPr lang="en-US" dirty="0"/>
              <a:t>p ≈ 0</a:t>
            </a:r>
          </a:p>
          <a:p>
            <a:pPr lvl="1"/>
            <a:endParaRPr lang="en-US" dirty="0"/>
          </a:p>
          <a:p>
            <a:r>
              <a:rPr lang="en-US" dirty="0"/>
              <a:t>Mean wage between full-time and part-time positions not equal</a:t>
            </a:r>
          </a:p>
          <a:p>
            <a:pPr lvl="1"/>
            <a:r>
              <a:rPr lang="en-US" dirty="0"/>
              <a:t>p ≈ 0</a:t>
            </a:r>
          </a:p>
          <a:p>
            <a:pPr lvl="1"/>
            <a:endParaRPr lang="en-US" dirty="0"/>
          </a:p>
          <a:p>
            <a:r>
              <a:rPr lang="en-US" dirty="0"/>
              <a:t>Mean county population for certified and denied not equal</a:t>
            </a:r>
          </a:p>
          <a:p>
            <a:pPr lvl="1"/>
            <a:r>
              <a:rPr lang="en-US" dirty="0"/>
              <a:t>p ≈ 0</a:t>
            </a:r>
          </a:p>
          <a:p>
            <a:pPr lvl="1"/>
            <a:endParaRPr lang="en-US" dirty="0"/>
          </a:p>
          <a:p>
            <a:r>
              <a:rPr lang="en-US" dirty="0"/>
              <a:t>All of these possibly skewed by very large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7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County Population vs. Wage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90" y="2804365"/>
            <a:ext cx="3814482" cy="1249269"/>
          </a:xfrm>
        </p:spPr>
        <p:txBody>
          <a:bodyPr/>
          <a:lstStyle/>
          <a:p>
            <a:r>
              <a:rPr lang="en-US" sz="2400" dirty="0"/>
              <a:t>Essentially no correlation between county population and wage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59" y="1827970"/>
            <a:ext cx="5175776" cy="41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Classification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SGD Classifier</a:t>
            </a:r>
          </a:p>
          <a:p>
            <a:pPr lvl="2"/>
            <a:r>
              <a:rPr lang="en-US" dirty="0"/>
              <a:t>Hyperparameters: alpha, loss, penalty, </a:t>
            </a:r>
            <a:r>
              <a:rPr lang="en-US" dirty="0" err="1"/>
              <a:t>max_iter</a:t>
            </a:r>
            <a:endParaRPr lang="en-US" dirty="0"/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sz="1800" dirty="0"/>
              <a:t>FULL_TIME_POSITION, PREVAILING_WAGE, SOC_NAME, </a:t>
            </a:r>
            <a:r>
              <a:rPr lang="en-US" sz="1800" dirty="0" err="1"/>
              <a:t>lon</a:t>
            </a:r>
            <a:r>
              <a:rPr lang="en-US" sz="1800" dirty="0"/>
              <a:t>, </a:t>
            </a:r>
            <a:r>
              <a:rPr lang="en-US" sz="1800" dirty="0" err="1"/>
              <a:t>lat</a:t>
            </a:r>
            <a:r>
              <a:rPr lang="en-US" sz="1800" dirty="0"/>
              <a:t>, </a:t>
            </a:r>
            <a:r>
              <a:rPr lang="en-US" sz="1800" dirty="0" err="1"/>
              <a:t>block_fis</a:t>
            </a:r>
            <a:r>
              <a:rPr lang="en-US" sz="1800" dirty="0"/>
              <a:t>, block_pop_2015, </a:t>
            </a:r>
            <a:r>
              <a:rPr lang="en-US" sz="1800" dirty="0" err="1"/>
              <a:t>county_fips</a:t>
            </a:r>
            <a:r>
              <a:rPr lang="en-US" sz="1800" dirty="0"/>
              <a:t>, </a:t>
            </a:r>
            <a:r>
              <a:rPr lang="en-US" sz="1800" dirty="0" err="1"/>
              <a:t>county_pop</a:t>
            </a:r>
            <a:r>
              <a:rPr lang="en-US" sz="1800" dirty="0"/>
              <a:t>, </a:t>
            </a:r>
            <a:r>
              <a:rPr lang="en-US" sz="1800" dirty="0" err="1"/>
              <a:t>state_code</a:t>
            </a:r>
            <a:endParaRPr lang="en-US" sz="1800" dirty="0"/>
          </a:p>
          <a:p>
            <a:pPr lvl="2"/>
            <a:r>
              <a:rPr lang="en-US" dirty="0"/>
              <a:t>Reduced the number of features as I proceeded through cross-validation</a:t>
            </a:r>
          </a:p>
          <a:p>
            <a:pPr lvl="1"/>
            <a:r>
              <a:rPr lang="en-US" dirty="0"/>
              <a:t>Cross-validation</a:t>
            </a:r>
          </a:p>
          <a:p>
            <a:pPr lvl="2"/>
            <a:r>
              <a:rPr lang="en-US" dirty="0"/>
              <a:t>Five-fold</a:t>
            </a:r>
          </a:p>
          <a:p>
            <a:pPr lvl="1"/>
            <a:r>
              <a:rPr lang="en-US" dirty="0"/>
              <a:t>Other Parameters</a:t>
            </a:r>
          </a:p>
          <a:p>
            <a:pPr lvl="2"/>
            <a:r>
              <a:rPr lang="en-US" dirty="0"/>
              <a:t>Kernel Approximation</a:t>
            </a:r>
          </a:p>
          <a:p>
            <a:pPr lvl="2"/>
            <a:r>
              <a:rPr lang="en-US" dirty="0"/>
              <a:t>Imputation</a:t>
            </a:r>
          </a:p>
          <a:p>
            <a:pPr lvl="2"/>
            <a:r>
              <a:rPr lang="en-US" dirty="0"/>
              <a:t>Intercept Fit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1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Results of Full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1AB3FB-3BF1-4A97-9574-F711AE4D5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142996"/>
              </p:ext>
            </p:extLst>
          </p:nvPr>
        </p:nvGraphicFramePr>
        <p:xfrm>
          <a:off x="838200" y="1667922"/>
          <a:ext cx="10515599" cy="4967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283">
                  <a:extLst>
                    <a:ext uri="{9D8B030D-6E8A-4147-A177-3AD203B41FA5}">
                      <a16:colId xmlns:a16="http://schemas.microsoft.com/office/drawing/2014/main" val="2916977288"/>
                    </a:ext>
                  </a:extLst>
                </a:gridCol>
                <a:gridCol w="887999">
                  <a:extLst>
                    <a:ext uri="{9D8B030D-6E8A-4147-A177-3AD203B41FA5}">
                      <a16:colId xmlns:a16="http://schemas.microsoft.com/office/drawing/2014/main" val="3643312593"/>
                    </a:ext>
                  </a:extLst>
                </a:gridCol>
                <a:gridCol w="956311">
                  <a:extLst>
                    <a:ext uri="{9D8B030D-6E8A-4147-A177-3AD203B41FA5}">
                      <a16:colId xmlns:a16="http://schemas.microsoft.com/office/drawing/2014/main" val="1613255790"/>
                    </a:ext>
                  </a:extLst>
                </a:gridCol>
                <a:gridCol w="751385">
                  <a:extLst>
                    <a:ext uri="{9D8B030D-6E8A-4147-A177-3AD203B41FA5}">
                      <a16:colId xmlns:a16="http://schemas.microsoft.com/office/drawing/2014/main" val="2852418951"/>
                    </a:ext>
                  </a:extLst>
                </a:gridCol>
                <a:gridCol w="751385">
                  <a:extLst>
                    <a:ext uri="{9D8B030D-6E8A-4147-A177-3AD203B41FA5}">
                      <a16:colId xmlns:a16="http://schemas.microsoft.com/office/drawing/2014/main" val="147508731"/>
                    </a:ext>
                  </a:extLst>
                </a:gridCol>
                <a:gridCol w="1366156">
                  <a:extLst>
                    <a:ext uri="{9D8B030D-6E8A-4147-A177-3AD203B41FA5}">
                      <a16:colId xmlns:a16="http://schemas.microsoft.com/office/drawing/2014/main" val="2628143871"/>
                    </a:ext>
                  </a:extLst>
                </a:gridCol>
                <a:gridCol w="1571077">
                  <a:extLst>
                    <a:ext uri="{9D8B030D-6E8A-4147-A177-3AD203B41FA5}">
                      <a16:colId xmlns:a16="http://schemas.microsoft.com/office/drawing/2014/main" val="15304176"/>
                    </a:ext>
                  </a:extLst>
                </a:gridCol>
                <a:gridCol w="1776003">
                  <a:extLst>
                    <a:ext uri="{9D8B030D-6E8A-4147-A177-3AD203B41FA5}">
                      <a16:colId xmlns:a16="http://schemas.microsoft.com/office/drawing/2014/main" val="3525082312"/>
                    </a:ext>
                  </a:extLst>
                </a:gridCol>
              </a:tblGrid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Features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Alpha,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Loss,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Max_Iter,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Penalty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Kernel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Fit Intercept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 (certified; denied; weighted)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 (certified; denied; weighted)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 Score(certified; denied; weighted)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3324588128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FULL_TIME_POSITION, PREVAILING_WAGE, SOC_NAME, </a:t>
                      </a:r>
                      <a:r>
                        <a:rPr lang="en-US" sz="1100" dirty="0" err="1">
                          <a:effectLst/>
                        </a:rPr>
                        <a:t>lon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lat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county_fips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county_pop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state_code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0.96967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0.97; 1.00; 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1.00; 0.00; 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0.98; 0.00; 0.95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15516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FULL_TIME_POSITION, PREVAILING_WAGE, SOC_NAME, </a:t>
                      </a:r>
                      <a:r>
                        <a:rPr lang="en-US" sz="1100" dirty="0" err="1">
                          <a:effectLst/>
                        </a:rPr>
                        <a:t>lon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lat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county_fips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county_pop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state_code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Perceptron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0.96965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0.97; 0.00; 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1.00; 0.00; 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0.98; 0.00; 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569765189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lat, county_fips, county_pop, state_code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RBFSampler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0.96965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0.97; 0.00; 0.94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1.00; 0.00; 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0.98; 0.00; 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930265703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lat, county_fips, county_pop, state_code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Nystroem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0.96965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0.97; 0.00; 0.94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1.00; 0.00; 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0.98; 0.00; 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1532773254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lat, county_fips, county_pop, state_code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0.63599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0.99; 0.06; 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0.63; 0.69; 0.64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0.77; 0.10; 0.75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2000704552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0.96965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0.97; 0.00; 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1.00; 0.00; 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0.98; 0.00; 0.95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318819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4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700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H1B Labor Condition Application Certification</vt:lpstr>
      <vt:lpstr>Problem and Client</vt:lpstr>
      <vt:lpstr>Certified and Denied Applications</vt:lpstr>
      <vt:lpstr>Certified and Denied Applications</vt:lpstr>
      <vt:lpstr>Part-time and Full-time Positions</vt:lpstr>
      <vt:lpstr>Preliminary Statistical Analysis</vt:lpstr>
      <vt:lpstr>County Population vs. Wage Correlation</vt:lpstr>
      <vt:lpstr>Classification Analysis</vt:lpstr>
      <vt:lpstr>Results of Full Models</vt:lpstr>
      <vt:lpstr>t-SNE Plot</vt:lpstr>
      <vt:lpstr>Conclusions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H1B Labor Condition Application Certification</dc:title>
  <dc:creator>Ian</dc:creator>
  <cp:lastModifiedBy>Ian</cp:lastModifiedBy>
  <cp:revision>7</cp:revision>
  <dcterms:created xsi:type="dcterms:W3CDTF">2018-05-29T02:47:59Z</dcterms:created>
  <dcterms:modified xsi:type="dcterms:W3CDTF">2018-05-29T03:31:59Z</dcterms:modified>
</cp:coreProperties>
</file>