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7" r:id="rId9"/>
    <p:sldId id="26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>
        <p:scale>
          <a:sx n="125" d="100"/>
          <a:sy n="125" d="100"/>
        </p:scale>
        <p:origin x="672" y="3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2F167-0FBC-4963-803D-CBB203AD78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6D589F-3142-42F5-ADF0-F9C1CFABA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64096D-4DDB-43A1-BC85-25FB4297F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9AE7E-5801-40CB-B9B0-7F7814FF39B6}" type="datetimeFigureOut">
              <a:rPr lang="en-US" smtClean="0"/>
              <a:t>6/27/2018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EE9F49-9550-4CB3-80AD-495FD3C64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0B7092-BFE1-41E0-B9D8-0B510F444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19F46-4C77-45CC-95CE-E5DB8B4EB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921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4F359-615A-4C06-A72F-A3ED56DE8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AF4B03-7511-4CED-8AD8-5B7DEC9D37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A7500D-C55F-4A88-81CB-171E91C0F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9AE7E-5801-40CB-B9B0-7F7814FF39B6}" type="datetimeFigureOut">
              <a:rPr lang="en-US" smtClean="0"/>
              <a:t>6/27/2018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2DCD40-17ED-45DF-A722-E2680C55C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1FABA-9D80-4E29-9016-8A09952F7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19F46-4C77-45CC-95CE-E5DB8B4EB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31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EBDC8B-7581-48C7-86B4-0A53D17848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BD077C-8973-470C-8E6E-0266F28733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198108-EBEB-477A-8ED8-106E718CD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9AE7E-5801-40CB-B9B0-7F7814FF39B6}" type="datetimeFigureOut">
              <a:rPr lang="en-US" smtClean="0"/>
              <a:t>6/27/2018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EF2A35-C1AE-4E27-AECB-F7236F3FC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53252A-5B2A-46C4-A158-6657D0BC3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19F46-4C77-45CC-95CE-E5DB8B4EB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716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DA6CD-4DF4-498C-A96A-A592C8A2B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557B2E-9A0D-4A27-A170-913798E903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83D594-D72B-45DD-9232-44039979C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9AE7E-5801-40CB-B9B0-7F7814FF39B6}" type="datetimeFigureOut">
              <a:rPr lang="en-US" smtClean="0"/>
              <a:t>6/27/2018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5422CC-8561-44F7-ADEA-6BE5B9A99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6CD9F1-144F-4C52-917F-4043AA65C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19F46-4C77-45CC-95CE-E5DB8B4EB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238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F1BE4-4F2D-4CD6-9A3C-67D7C2FB1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1848F3-D7FA-408B-BEF6-0E980651A2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3C6EB2-DA83-46DC-B301-044899D4B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9AE7E-5801-40CB-B9B0-7F7814FF39B6}" type="datetimeFigureOut">
              <a:rPr lang="en-US" smtClean="0"/>
              <a:t>6/27/2018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1AB1CC-FFF1-43AD-BA61-B1D1245CA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1E8288-31D1-41F9-9F1D-0084AEC82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19F46-4C77-45CC-95CE-E5DB8B4EB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447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4E16B-EE1F-46B4-A863-1854EC8DC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8DAD3-E54B-408E-B52B-FB9BE5FBDA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8D4912-8A5D-4EBA-BA98-BA79ABE774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BE98E6-E8B6-4759-9F94-C127BA120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9AE7E-5801-40CB-B9B0-7F7814FF39B6}" type="datetimeFigureOut">
              <a:rPr lang="en-US" smtClean="0"/>
              <a:t>6/27/2018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E012E4-DF28-43B8-AD7C-69497FF0E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42DB0D-28BF-4093-9771-368C08E57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19F46-4C77-45CC-95CE-E5DB8B4EB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151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D61C0-76CE-4075-ABC2-D0A8D980D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DDFF37-4D55-4A26-82D3-2D1DE17063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A2C2FA-26C2-4AA7-8949-447BC4B4F6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9D1E54-4785-46CC-B9C4-F623EB9EC1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D28673-A8EA-4441-A3EB-C4140A463F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1BFF1C-6A7B-454A-8F63-CC047016A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9AE7E-5801-40CB-B9B0-7F7814FF39B6}" type="datetimeFigureOut">
              <a:rPr lang="en-US" smtClean="0"/>
              <a:t>6/27/2018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E45FE9-DD52-42F5-ACDC-1B3EF1617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12444F-BE06-4F52-91A1-D2B89052A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19F46-4C77-45CC-95CE-E5DB8B4EB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101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BB7E1-8076-4E42-ADEA-6A591FA52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77855B-EDC0-4C7A-AF1C-8947E965A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9AE7E-5801-40CB-B9B0-7F7814FF39B6}" type="datetimeFigureOut">
              <a:rPr lang="en-US" smtClean="0"/>
              <a:t>6/27/2018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652257-633A-4BA8-B5F0-27DCE82D9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104993-41F0-48F2-8431-8091FCEB4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19F46-4C77-45CC-95CE-E5DB8B4EB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488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D8E041-5934-4152-BF25-BA34CBAE1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9AE7E-5801-40CB-B9B0-7F7814FF39B6}" type="datetimeFigureOut">
              <a:rPr lang="en-US" smtClean="0"/>
              <a:t>6/27/2018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2B0EFF-3560-41F0-854B-75F56F798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034F24-494B-41A1-94D4-40C26AE70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19F46-4C77-45CC-95CE-E5DB8B4EB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51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DFF1A-1D1C-4106-B352-03D3ABD7D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9010A2-7EAC-45AF-9539-7EFE0F9461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5792E4-F4E9-45E2-A886-64F8084352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CBE753-26C9-47CB-9289-D3EFFB748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9AE7E-5801-40CB-B9B0-7F7814FF39B6}" type="datetimeFigureOut">
              <a:rPr lang="en-US" smtClean="0"/>
              <a:t>6/27/2018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95E36E-7244-4221-B328-1E25146D0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77C05F-D94E-45F9-92E7-06AE7DDFF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19F46-4C77-45CC-95CE-E5DB8B4EB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621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FAA53-0BEF-4C88-B8D6-9E445B2FE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02B52C-057D-4D23-B292-D7A6ADE30B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05C9EA-4F6E-4EB7-9F6F-07B3A64787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C11EC5-9445-4B6D-8447-971CFD53C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9AE7E-5801-40CB-B9B0-7F7814FF39B6}" type="datetimeFigureOut">
              <a:rPr lang="en-US" smtClean="0"/>
              <a:t>6/27/2018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1D4BA7-E61F-464F-9D2B-CCBF98F63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D427E4-AE76-4299-AC9F-7E996F11D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19F46-4C77-45CC-95CE-E5DB8B4EB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338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DB0750-95E7-4FE5-8FF6-6DC5CB6DB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0AC0FD-85D7-42AD-AD14-EBECED2119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9D76F1-6845-4FFA-97FE-1358A90BF7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99AE7E-5801-40CB-B9B0-7F7814FF39B6}" type="datetimeFigureOut">
              <a:rPr lang="en-US" smtClean="0"/>
              <a:t>6/27/2018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B1AD7-3F70-40A4-8512-F57CC3A0DB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C9FA48-BABA-4C33-AAC2-FF2083E56A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719F46-4C77-45CC-95CE-E5DB8B4EB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299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iptoni/Springboard/tree/master/Photo_Classification_Capston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0C1AD-7696-4490-9525-F9C3F771BB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Classifying Photos Using Deep Learning Techniques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CF5FFD-D9B0-4983-ADB0-0BFE839778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363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EC189-B582-4F74-9FE8-A516F8813C47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2"/>
          </a:solidFill>
        </p:spPr>
        <p:txBody>
          <a:bodyPr/>
          <a:lstStyle/>
          <a:p>
            <a:r>
              <a:rPr lang="en-US" dirty="0"/>
              <a:t>Problem and Client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B4F6B9-6E6C-4FD7-A9D0-825EE0A91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Predicting the category of photographs</a:t>
            </a:r>
          </a:p>
          <a:p>
            <a:pPr lvl="1"/>
            <a:r>
              <a:rPr lang="en-US" dirty="0"/>
              <a:t>Landscape, people, plants, animals</a:t>
            </a:r>
          </a:p>
          <a:p>
            <a:pPr lvl="1"/>
            <a:r>
              <a:rPr lang="en-US" dirty="0"/>
              <a:t>200 images in each category</a:t>
            </a:r>
          </a:p>
          <a:p>
            <a:endParaRPr lang="en-US" dirty="0"/>
          </a:p>
          <a:p>
            <a:r>
              <a:rPr lang="en-US" dirty="0"/>
              <a:t>Stock Photography Site</a:t>
            </a:r>
          </a:p>
          <a:p>
            <a:pPr lvl="1"/>
            <a:r>
              <a:rPr lang="en-US" dirty="0"/>
              <a:t>Use to classify new images automatically</a:t>
            </a:r>
          </a:p>
          <a:p>
            <a:pPr lvl="1"/>
            <a:endParaRPr lang="en-US" dirty="0"/>
          </a:p>
          <a:p>
            <a:r>
              <a:rPr lang="en-US" dirty="0"/>
              <a:t>Individual Photographers</a:t>
            </a:r>
          </a:p>
          <a:p>
            <a:pPr lvl="1"/>
            <a:r>
              <a:rPr lang="en-US" dirty="0"/>
              <a:t>Use to tag photos, potentially too many to do by hand</a:t>
            </a:r>
          </a:p>
        </p:txBody>
      </p:sp>
    </p:spTree>
    <p:extLst>
      <p:ext uri="{BB962C8B-B14F-4D97-AF65-F5344CB8AC3E}">
        <p14:creationId xmlns:p14="http://schemas.microsoft.com/office/powerpoint/2010/main" val="802649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EC189-B582-4F74-9FE8-A516F8813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8925"/>
            <a:ext cx="5145741" cy="1325563"/>
          </a:xfrm>
          <a:solidFill>
            <a:schemeClr val="bg2"/>
          </a:solidFill>
        </p:spPr>
        <p:txBody>
          <a:bodyPr/>
          <a:lstStyle/>
          <a:p>
            <a:r>
              <a:rPr lang="en-US" dirty="0"/>
              <a:t>Color Channel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B4F6B9-6E6C-4FD7-A9D0-825EE0A91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6741" y="1817273"/>
            <a:ext cx="2909047" cy="4351338"/>
          </a:xfrm>
        </p:spPr>
        <p:txBody>
          <a:bodyPr/>
          <a:lstStyle/>
          <a:p>
            <a:r>
              <a:rPr lang="en-US" dirty="0"/>
              <a:t>Frequency of color channel values for each category</a:t>
            </a:r>
          </a:p>
          <a:p>
            <a:endParaRPr lang="en-US" dirty="0"/>
          </a:p>
          <a:p>
            <a:r>
              <a:rPr lang="en-US" dirty="0"/>
              <a:t>X-axis represents less to more influence of a color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346224-5BE6-4757-85C9-DEAAD2B32F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8150" y="242888"/>
            <a:ext cx="4114800" cy="1371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F070C42-9E0A-477E-B79D-53E9B767E6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8150" y="1817273"/>
            <a:ext cx="4114800" cy="13716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FCCDA09-3C96-4167-953B-6A4C30392E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8150" y="3525035"/>
            <a:ext cx="4114800" cy="13716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40D1B16-E82E-4613-A3F3-0E18A060E9A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8150" y="5049250"/>
            <a:ext cx="41148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126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EC189-B582-4F74-9FE8-A516F8813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8926"/>
            <a:ext cx="10515600" cy="863040"/>
          </a:xfrm>
          <a:solidFill>
            <a:schemeClr val="bg2"/>
          </a:solidFill>
        </p:spPr>
        <p:txBody>
          <a:bodyPr/>
          <a:lstStyle/>
          <a:p>
            <a:r>
              <a:rPr lang="en-US" dirty="0"/>
              <a:t>Average Images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206C1BF-1603-48F3-8E12-7F68D97114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4331" y="1397876"/>
            <a:ext cx="5423338" cy="5423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874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EC189-B582-4F74-9FE8-A516F8813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8925"/>
            <a:ext cx="10515600" cy="1325563"/>
          </a:xfrm>
          <a:solidFill>
            <a:schemeClr val="bg2"/>
          </a:solidFill>
        </p:spPr>
        <p:txBody>
          <a:bodyPr/>
          <a:lstStyle/>
          <a:p>
            <a:r>
              <a:rPr lang="en-US" dirty="0"/>
              <a:t>Models Tested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B4F6B9-6E6C-4FD7-A9D0-825EE0A91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03413"/>
            <a:ext cx="10370310" cy="4214999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Logistic Regression</a:t>
            </a:r>
          </a:p>
          <a:p>
            <a:r>
              <a:rPr lang="en-US" sz="2400" dirty="0"/>
              <a:t>Feed-forward Neural Net</a:t>
            </a:r>
          </a:p>
          <a:p>
            <a:pPr lvl="1"/>
            <a:r>
              <a:rPr lang="en-US" sz="2000" dirty="0"/>
              <a:t>2-layer</a:t>
            </a:r>
          </a:p>
          <a:p>
            <a:pPr lvl="1"/>
            <a:r>
              <a:rPr lang="en-US" sz="2000" dirty="0"/>
              <a:t>Sigmoid activation function</a:t>
            </a:r>
          </a:p>
          <a:p>
            <a:r>
              <a:rPr lang="en-US" sz="2400" dirty="0"/>
              <a:t>Simple CNN</a:t>
            </a:r>
          </a:p>
          <a:p>
            <a:pPr lvl="1"/>
            <a:r>
              <a:rPr lang="en-US" sz="2000" dirty="0"/>
              <a:t>2-layer</a:t>
            </a:r>
          </a:p>
          <a:p>
            <a:pPr lvl="2"/>
            <a:r>
              <a:rPr lang="en-US" sz="1600" dirty="0"/>
              <a:t>64 output channels, 7x7 Kernel, stride = 1, same padding</a:t>
            </a:r>
          </a:p>
          <a:p>
            <a:pPr lvl="2"/>
            <a:r>
              <a:rPr lang="en-US" sz="1600" dirty="0"/>
              <a:t>128 output channels, 5x5 kernel, stride = 1, same padding</a:t>
            </a:r>
          </a:p>
          <a:p>
            <a:pPr lvl="2"/>
            <a:r>
              <a:rPr lang="en-US" sz="1600" dirty="0" err="1"/>
              <a:t>ReLU</a:t>
            </a:r>
            <a:r>
              <a:rPr lang="en-US" sz="1600" dirty="0"/>
              <a:t> activation</a:t>
            </a:r>
          </a:p>
          <a:p>
            <a:r>
              <a:rPr lang="en-US" sz="2400" dirty="0"/>
              <a:t>ResNet101</a:t>
            </a:r>
          </a:p>
          <a:p>
            <a:pPr lvl="1"/>
            <a:r>
              <a:rPr lang="en-US" sz="2000" dirty="0"/>
              <a:t>Transfer Learning</a:t>
            </a:r>
          </a:p>
          <a:p>
            <a:pPr lvl="1"/>
            <a:r>
              <a:rPr lang="en-US" sz="2000" dirty="0"/>
              <a:t>Re-train all parameters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504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EC189-B582-4F74-9FE8-A516F8813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chemeClr val="bg2"/>
          </a:solidFill>
        </p:spPr>
        <p:txBody>
          <a:bodyPr/>
          <a:lstStyle/>
          <a:p>
            <a:r>
              <a:rPr lang="en-US" dirty="0"/>
              <a:t>Image Transformations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B4F6B9-6E6C-4FD7-A9D0-825EE0A91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Crop</a:t>
            </a:r>
          </a:p>
          <a:p>
            <a:pPr lvl="1"/>
            <a:r>
              <a:rPr lang="en-US" dirty="0" err="1"/>
              <a:t>LogReg</a:t>
            </a:r>
            <a:r>
              <a:rPr lang="en-US" dirty="0"/>
              <a:t>, FNN, CNN resize to 256, 224x224 center crop</a:t>
            </a:r>
          </a:p>
          <a:p>
            <a:pPr lvl="1"/>
            <a:r>
              <a:rPr lang="en-US" dirty="0" err="1"/>
              <a:t>ResNet</a:t>
            </a:r>
            <a:r>
              <a:rPr lang="en-US" dirty="0"/>
              <a:t> </a:t>
            </a:r>
            <a:r>
              <a:rPr lang="en-US" dirty="0" err="1"/>
              <a:t>RandomResizedCrop</a:t>
            </a:r>
            <a:r>
              <a:rPr lang="en-US" dirty="0"/>
              <a:t>, 224x224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Random horizontal flip on training images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Normalized all images</a:t>
            </a:r>
          </a:p>
          <a:p>
            <a:pPr lvl="1"/>
            <a:r>
              <a:rPr lang="en-US" dirty="0"/>
              <a:t>Mean = [0.485, 0.456, 0.406]</a:t>
            </a:r>
          </a:p>
          <a:p>
            <a:pPr lvl="1"/>
            <a:r>
              <a:rPr lang="en-US" dirty="0"/>
              <a:t>Std. Dev = [0.229, 0.224, 0.225]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171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EC189-B582-4F74-9FE8-A516F8813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8925"/>
            <a:ext cx="9072154" cy="1325563"/>
          </a:xfrm>
          <a:solidFill>
            <a:schemeClr val="bg2"/>
          </a:solidFill>
        </p:spPr>
        <p:txBody>
          <a:bodyPr/>
          <a:lstStyle/>
          <a:p>
            <a:r>
              <a:rPr lang="en-US" dirty="0"/>
              <a:t>Model Performance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850EF2C-8312-46F1-88EF-1FD6C4BB7390}"/>
              </a:ext>
            </a:extLst>
          </p:cNvPr>
          <p:cNvSpPr txBox="1">
            <a:spLocks/>
          </p:cNvSpPr>
          <p:nvPr/>
        </p:nvSpPr>
        <p:spPr>
          <a:xfrm>
            <a:off x="838200" y="1903413"/>
            <a:ext cx="10370310" cy="421499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Logistic Regression</a:t>
            </a:r>
          </a:p>
          <a:p>
            <a:pPr lvl="1"/>
            <a:r>
              <a:rPr lang="en-US" sz="2000" dirty="0"/>
              <a:t>51.9% validation accuracy</a:t>
            </a:r>
          </a:p>
          <a:p>
            <a:pPr lvl="1"/>
            <a:r>
              <a:rPr lang="en-US" sz="2000" dirty="0"/>
              <a:t>7/10 final image accuracy</a:t>
            </a:r>
          </a:p>
          <a:p>
            <a:r>
              <a:rPr lang="en-US" sz="2400" dirty="0"/>
              <a:t>Feed-forward Neural Net</a:t>
            </a:r>
          </a:p>
          <a:p>
            <a:pPr lvl="1"/>
            <a:r>
              <a:rPr lang="en-US" sz="2000" dirty="0"/>
              <a:t>53.1% validation accuracy</a:t>
            </a:r>
          </a:p>
          <a:p>
            <a:pPr lvl="1"/>
            <a:r>
              <a:rPr lang="en-US" sz="2000" dirty="0"/>
              <a:t>6/10 final image accuracy</a:t>
            </a:r>
          </a:p>
          <a:p>
            <a:r>
              <a:rPr lang="en-US" sz="2400" dirty="0"/>
              <a:t>Simple CNN</a:t>
            </a:r>
          </a:p>
          <a:p>
            <a:pPr lvl="1"/>
            <a:r>
              <a:rPr lang="en-US" sz="2000" dirty="0"/>
              <a:t>62.5% validation accuracy</a:t>
            </a:r>
          </a:p>
          <a:p>
            <a:pPr lvl="1">
              <a:lnSpc>
                <a:spcPct val="100000"/>
              </a:lnSpc>
            </a:pPr>
            <a:r>
              <a:rPr lang="en-US" sz="2000" dirty="0"/>
              <a:t>2/10 final image accuracy</a:t>
            </a:r>
          </a:p>
          <a:p>
            <a:r>
              <a:rPr lang="en-US" sz="2400" dirty="0"/>
              <a:t>ResNet101</a:t>
            </a:r>
          </a:p>
          <a:p>
            <a:pPr lvl="1">
              <a:lnSpc>
                <a:spcPct val="110000"/>
              </a:lnSpc>
            </a:pPr>
            <a:r>
              <a:rPr lang="en-US" sz="2000" dirty="0"/>
              <a:t>98.1% validation accuracy</a:t>
            </a:r>
          </a:p>
          <a:p>
            <a:pPr lvl="1">
              <a:lnSpc>
                <a:spcPct val="110000"/>
              </a:lnSpc>
            </a:pPr>
            <a:r>
              <a:rPr lang="en-US" sz="2000" dirty="0"/>
              <a:t>10/10 final image accuracy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895FA86-FA1B-4EC0-80B9-5A413BA797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0161" y="288925"/>
            <a:ext cx="4826182" cy="6434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086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EC189-B582-4F74-9FE8-A516F8813C47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2"/>
          </a:solidFill>
        </p:spPr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B4F6B9-6E6C-4FD7-A9D0-825EE0A91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Very impressive accuracy for </a:t>
            </a:r>
            <a:r>
              <a:rPr lang="en-US" dirty="0" err="1"/>
              <a:t>ResNet</a:t>
            </a:r>
            <a:r>
              <a:rPr lang="en-US" dirty="0"/>
              <a:t> model</a:t>
            </a:r>
          </a:p>
          <a:p>
            <a:pPr lvl="2"/>
            <a:r>
              <a:rPr lang="en-US" dirty="0"/>
              <a:t>Very few relative training images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Could adapt easily to stock photography.</a:t>
            </a:r>
          </a:p>
          <a:p>
            <a:pPr lvl="2"/>
            <a:r>
              <a:rPr lang="en-US" dirty="0"/>
              <a:t>Don’t need a ton of images to add more categories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Can adapt model to get top n-categories</a:t>
            </a:r>
          </a:p>
          <a:p>
            <a:pPr lvl="2"/>
            <a:r>
              <a:rPr lang="en-US" dirty="0"/>
              <a:t>Useful for applying more than one tag to a photo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7800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EC189-B582-4F74-9FE8-A516F8813C47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2"/>
          </a:solidFill>
        </p:spPr>
        <p:txBody>
          <a:bodyPr/>
          <a:lstStyle/>
          <a:p>
            <a:r>
              <a:rPr lang="en-US" dirty="0"/>
              <a:t>Git 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B4F6B9-6E6C-4FD7-A9D0-825EE0A91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All code for this project can be found here:</a:t>
            </a:r>
          </a:p>
          <a:p>
            <a:pPr lvl="2"/>
            <a:r>
              <a:rPr lang="en-US" dirty="0">
                <a:hlinkClick r:id="rId2"/>
              </a:rPr>
              <a:t>https://github.com/Liptoni/Springboard/tree/master/Photo_Classification_Capstone</a:t>
            </a:r>
            <a:r>
              <a:rPr lang="en-US" dirty="0"/>
              <a:t> 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7389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286</Words>
  <Application>Microsoft Office PowerPoint</Application>
  <PresentationFormat>Widescreen</PresentationFormat>
  <Paragraphs>68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Classifying Photos Using Deep Learning Techniques</vt:lpstr>
      <vt:lpstr>Problem and Client</vt:lpstr>
      <vt:lpstr>Color Channel Values</vt:lpstr>
      <vt:lpstr>Average Images</vt:lpstr>
      <vt:lpstr>Models Tested</vt:lpstr>
      <vt:lpstr>Image Transformations</vt:lpstr>
      <vt:lpstr>Model Performance</vt:lpstr>
      <vt:lpstr>Conclusions</vt:lpstr>
      <vt:lpstr>Git Repository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H1B Labor Condition Application Certification</dc:title>
  <dc:creator>Ian</dc:creator>
  <cp:lastModifiedBy>Ian</cp:lastModifiedBy>
  <cp:revision>10</cp:revision>
  <dcterms:created xsi:type="dcterms:W3CDTF">2018-05-29T02:47:59Z</dcterms:created>
  <dcterms:modified xsi:type="dcterms:W3CDTF">2018-06-28T05:20:57Z</dcterms:modified>
</cp:coreProperties>
</file>