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0"/>
  </p:notesMasterIdLst>
  <p:handoutMasterIdLst>
    <p:handoutMasterId r:id="rId11"/>
  </p:handoutMasterIdLst>
  <p:sldIdLst>
    <p:sldId id="259" r:id="rId2"/>
    <p:sldId id="502" r:id="rId3"/>
    <p:sldId id="503" r:id="rId4"/>
    <p:sldId id="504" r:id="rId5"/>
    <p:sldId id="505" r:id="rId6"/>
    <p:sldId id="507" r:id="rId7"/>
    <p:sldId id="508" r:id="rId8"/>
    <p:sldId id="506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4AE"/>
    <a:srgbClr val="2C75AC"/>
    <a:srgbClr val="DBE7F4"/>
    <a:srgbClr val="0000FF"/>
    <a:srgbClr val="FC28FC"/>
    <a:srgbClr val="898989"/>
    <a:srgbClr val="DBE7F5"/>
    <a:srgbClr val="58595B"/>
    <a:srgbClr val="D2DDE8"/>
    <a:srgbClr val="00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7" autoAdjust="0"/>
    <p:restoredTop sz="95226" autoAdjust="0"/>
  </p:normalViewPr>
  <p:slideViewPr>
    <p:cSldViewPr snapToGrid="0" snapToObjects="1">
      <p:cViewPr varScale="1">
        <p:scale>
          <a:sx n="102" d="100"/>
          <a:sy n="102" d="100"/>
        </p:scale>
        <p:origin x="95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29" d="100"/>
          <a:sy n="129" d="100"/>
        </p:scale>
        <p:origin x="328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0B33F4-6D9E-485B-81FB-D2D0AEA28A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5F5C-58A6-4B53-A096-10B9D15C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32FF8-1791-48A6-8337-EB1BA721448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2F5F0-3096-4969-9078-B2DEFC786E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DA9D-C1FC-4CB5-A60F-00BB764C8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5268-3AE7-4CA2-A70B-D1E16212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5E37-3A67-EE46-AE6F-745A0EEF17F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2381-FA7F-3B4F-861F-D0662239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F6F2740-8429-6B4A-A574-66C4F5DDF862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7535" y="4754883"/>
            <a:ext cx="941832" cy="3508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"/>
            <a:ext cx="9144000" cy="5151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C424A90F-84FD-434F-AF04-DB8738AB479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40081" y="4705824"/>
            <a:ext cx="2695866" cy="124650"/>
          </a:xfrm>
          <a:prstGeom prst="rect">
            <a:avLst/>
          </a:prstGeom>
        </p:spPr>
        <p:txBody>
          <a:bodyPr wrap="none" lIns="9144" tIns="0" bIns="0" anchor="b" anchorCtr="0">
            <a:spAutoFit/>
          </a:bodyPr>
          <a:lstStyle>
            <a:lvl1pPr marL="0" indent="0">
              <a:spcBef>
                <a:spcPts val="225"/>
              </a:spcBef>
              <a:buFontTx/>
              <a:buNone/>
              <a:defRPr sz="900" b="0" i="0">
                <a:solidFill>
                  <a:srgbClr val="898989"/>
                </a:solidFill>
                <a:latin typeface="Helvetica Regular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sz="900" dirty="0">
                <a:solidFill>
                  <a:srgbClr val="58595B"/>
                </a:solidFill>
                <a:latin typeface="Helvetica" pitchFamily="2" charset="0"/>
              </a:rPr>
              <a:t>Assistant Professor, Department of Civil Engineering</a:t>
            </a:r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6013CCDF-D30B-8B49-870C-487BC91665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0083" y="4522944"/>
            <a:ext cx="1717635" cy="124650"/>
          </a:xfrm>
          <a:prstGeom prst="rect">
            <a:avLst/>
          </a:prstGeom>
        </p:spPr>
        <p:txBody>
          <a:bodyPr wrap="square" lIns="9144" tIns="0" bIns="0" anchor="b" anchorCtr="0">
            <a:spAutoFit/>
          </a:bodyPr>
          <a:lstStyle>
            <a:lvl1pPr marL="0" indent="0">
              <a:spcBef>
                <a:spcPts val="225"/>
              </a:spcBef>
              <a:buFontTx/>
              <a:buNone/>
              <a:defRPr sz="2400" b="0" i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sz="900" dirty="0">
                <a:solidFill>
                  <a:srgbClr val="58595B"/>
                </a:solidFill>
                <a:latin typeface="Helvetica" pitchFamily="2" charset="0"/>
              </a:rPr>
              <a:t>Peng-Yu Chen</a:t>
            </a:r>
          </a:p>
        </p:txBody>
      </p:sp>
      <p:sp>
        <p:nvSpPr>
          <p:cNvPr id="15" name="Header rule">
            <a:extLst>
              <a:ext uri="{FF2B5EF4-FFF2-40B4-BE49-F238E27FC236}">
                <a16:creationId xmlns:a16="http://schemas.microsoft.com/office/drawing/2014/main" id="{9D6D4E19-3FBE-DF40-B8C1-98D35A8D9F51}"/>
              </a:ext>
            </a:extLst>
          </p:cNvPr>
          <p:cNvSpPr/>
          <p:nvPr/>
        </p:nvSpPr>
        <p:spPr>
          <a:xfrm>
            <a:off x="477370" y="2986241"/>
            <a:ext cx="8026547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 flipV="1">
            <a:off x="477370" y="1758131"/>
            <a:ext cx="8026547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pic>
        <p:nvPicPr>
          <p:cNvPr id="3" name="logo lockup" hidden="1">
            <a:extLst>
              <a:ext uri="{FF2B5EF4-FFF2-40B4-BE49-F238E27FC236}">
                <a16:creationId xmlns:a16="http://schemas.microsoft.com/office/drawing/2014/main" id="{A0682890-AF0C-4247-AD31-1CB6F62F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73625"/>
            <a:ext cx="3429000" cy="381000"/>
          </a:xfrm>
          <a:prstGeom prst="rect">
            <a:avLst/>
          </a:prstGeom>
        </p:spPr>
      </p:pic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992A067E-6CB9-C14C-9A18-33F98E6EF3A7}"/>
              </a:ext>
            </a:extLst>
          </p:cNvPr>
          <p:cNvSpPr txBox="1"/>
          <p:nvPr/>
        </p:nvSpPr>
        <p:spPr>
          <a:xfrm>
            <a:off x="649226" y="475488"/>
            <a:ext cx="800100" cy="374904"/>
          </a:xfrm>
          <a:prstGeom prst="rect">
            <a:avLst/>
          </a:prstGeom>
          <a:solidFill>
            <a:srgbClr val="FF00FF"/>
          </a:solidFill>
          <a:ln w="6350">
            <a:noFill/>
          </a:ln>
        </p:spPr>
        <p:txBody>
          <a:bodyPr wrap="square" lIns="13716" tIns="6858" rIns="13716" bIns="0" rtlCol="0" anchor="ctr" anchorCtr="1">
            <a:normAutofit/>
          </a:bodyPr>
          <a:lstStyle/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</a:rPr>
              <a:t>Resize the UCLA logo to match the size &amp; position of this 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B141D-50D8-B545-AC99-DA856384CC54}"/>
              </a:ext>
            </a:extLst>
          </p:cNvPr>
          <p:cNvSpPr txBox="1"/>
          <p:nvPr/>
        </p:nvSpPr>
        <p:spPr>
          <a:xfrm>
            <a:off x="6594765" y="304803"/>
            <a:ext cx="14270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A6F6D3-C084-D543-B260-D6C73FE28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080" y="2031662"/>
            <a:ext cx="7772400" cy="8248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700" b="1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sz="2700" b="1">
                <a:latin typeface="+mj-lt"/>
              </a:defRPr>
            </a:lvl2pPr>
            <a:lvl3pPr marL="272600" indent="0">
              <a:buNone/>
              <a:defRPr sz="2700" b="1">
                <a:latin typeface="+mj-lt"/>
              </a:defRPr>
            </a:lvl3pPr>
            <a:lvl4pPr marL="0" indent="0">
              <a:buNone/>
              <a:defRPr sz="2700" b="1">
                <a:latin typeface="+mj-lt"/>
              </a:defRPr>
            </a:lvl4pPr>
            <a:lvl5pPr marL="0" indent="0">
              <a:buNone/>
              <a:defRPr sz="2700" b="1">
                <a:latin typeface="+mj-lt"/>
              </a:defRPr>
            </a:lvl5pPr>
          </a:lstStyle>
          <a:p>
            <a:pPr lvl="0"/>
            <a:r>
              <a:rPr lang="en-US" dirty="0"/>
              <a:t>Presentation Opener Title</a:t>
            </a:r>
          </a:p>
          <a:p>
            <a:pPr lvl="0"/>
            <a:r>
              <a:rPr lang="en-US" dirty="0"/>
              <a:t>Goes Here</a:t>
            </a:r>
          </a:p>
        </p:txBody>
      </p:sp>
      <p:sp>
        <p:nvSpPr>
          <p:cNvPr id="19" name="TextBox 18" hidden="1">
            <a:extLst>
              <a:ext uri="{FF2B5EF4-FFF2-40B4-BE49-F238E27FC236}">
                <a16:creationId xmlns:a16="http://schemas.microsoft.com/office/drawing/2014/main" id="{DAEABCCE-008D-444A-9E36-5D3414A07090}"/>
              </a:ext>
            </a:extLst>
          </p:cNvPr>
          <p:cNvSpPr txBox="1"/>
          <p:nvPr/>
        </p:nvSpPr>
        <p:spPr>
          <a:xfrm>
            <a:off x="649226" y="475488"/>
            <a:ext cx="800100" cy="374904"/>
          </a:xfrm>
          <a:prstGeom prst="rect">
            <a:avLst/>
          </a:prstGeom>
          <a:solidFill>
            <a:srgbClr val="FF00FF"/>
          </a:solidFill>
          <a:ln w="6350">
            <a:noFill/>
          </a:ln>
        </p:spPr>
        <p:txBody>
          <a:bodyPr wrap="square" lIns="13716" tIns="6858" rIns="13716" bIns="0" rtlCol="0" anchor="ctr" anchorCtr="1">
            <a:normAutofit/>
          </a:bodyPr>
          <a:lstStyle/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</a:rPr>
              <a:t>Resize the UCLA logo to match the size &amp; position of this box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8486D-C649-D848-B5F6-E86CD5336334}"/>
              </a:ext>
            </a:extLst>
          </p:cNvPr>
          <p:cNvSpPr txBox="1"/>
          <p:nvPr/>
        </p:nvSpPr>
        <p:spPr>
          <a:xfrm>
            <a:off x="6594765" y="304803"/>
            <a:ext cx="14270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E50FF5-8596-CFE0-3FC4-1CC2478713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3928" y="3174351"/>
            <a:ext cx="3853653" cy="1743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D789E-C1BD-36E1-B12A-A61AE24E3525}"/>
              </a:ext>
            </a:extLst>
          </p:cNvPr>
          <p:cNvSpPr txBox="1"/>
          <p:nvPr userDrawn="1"/>
        </p:nvSpPr>
        <p:spPr>
          <a:xfrm>
            <a:off x="5908884" y="4612499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zh-TW" alt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@NCU</a:t>
            </a:r>
            <a:endParaRPr lang="en-US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9" descr="A picture containing arrow&#10;&#10;Description automatically generated">
            <a:extLst>
              <a:ext uri="{FF2B5EF4-FFF2-40B4-BE49-F238E27FC236}">
                <a16:creationId xmlns:a16="http://schemas.microsoft.com/office/drawing/2014/main" id="{229455B6-950D-AE53-AB75-7ACE209264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2461"/>
            <a:ext cx="1127188" cy="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7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00" userDrawn="1">
          <p15:clr>
            <a:srgbClr val="FBAE40"/>
          </p15:clr>
        </p15:guide>
        <p15:guide id="6" orient="horz" pos="540" userDrawn="1">
          <p15:clr>
            <a:srgbClr val="FBAE40"/>
          </p15:clr>
        </p15:guide>
        <p15:guide id="7" pos="4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graphicFrame>
        <p:nvGraphicFramePr>
          <p:cNvPr id="11" name="Table 10" hidden="1">
            <a:extLst>
              <a:ext uri="{FF2B5EF4-FFF2-40B4-BE49-F238E27FC236}">
                <a16:creationId xmlns:a16="http://schemas.microsoft.com/office/drawing/2014/main" id="{A59B268B-FC1E-1745-BAE9-3F02C596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0386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5F55-93C0-9344-9E3D-94935F3D27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0079" y="2651763"/>
            <a:ext cx="7772400" cy="1661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200" b="1" i="0" cap="all" baseline="0">
                <a:latin typeface="Helvetica" pitchFamily="2" charset="0"/>
              </a:defRPr>
            </a:lvl1pPr>
            <a:lvl2pPr>
              <a:buFontTx/>
              <a:buNone/>
              <a:defRPr b="1"/>
            </a:lvl2pPr>
            <a:lvl3pPr marL="514337" indent="0">
              <a:buFontTx/>
              <a:buNone/>
              <a:defRPr b="1"/>
            </a:lvl3pPr>
            <a:lvl4pPr marL="771506" indent="0">
              <a:buFontTx/>
              <a:buNone/>
              <a:defRPr b="1"/>
            </a:lvl4pPr>
            <a:lvl5pPr marL="1028675" indent="0">
              <a:buFontTx/>
              <a:buNone/>
              <a:defRPr b="1"/>
            </a:lvl5pPr>
          </a:lstStyle>
          <a:p>
            <a:pPr lvl="0"/>
            <a:r>
              <a:rPr lang="en-US" dirty="0"/>
              <a:t>ADDITIONAL TEXT GOES HERE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4B9DE-6557-C54A-BF36-8E798604EA3F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graphicFrame>
        <p:nvGraphicFramePr>
          <p:cNvPr id="9" name="Table 8" hidden="1">
            <a:extLst>
              <a:ext uri="{FF2B5EF4-FFF2-40B4-BE49-F238E27FC236}">
                <a16:creationId xmlns:a16="http://schemas.microsoft.com/office/drawing/2014/main" id="{D23CA481-98CA-0745-833B-EFD0DBCD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8072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989E6-36D9-5E4D-A8F4-C8D9759B609B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  <p:graphicFrame>
        <p:nvGraphicFramePr>
          <p:cNvPr id="12" name="Table 11" hidden="1">
            <a:extLst>
              <a:ext uri="{FF2B5EF4-FFF2-40B4-BE49-F238E27FC236}">
                <a16:creationId xmlns:a16="http://schemas.microsoft.com/office/drawing/2014/main" id="{EF7DC21F-99F8-4F48-9203-63793CFF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86431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DA3775-34D5-1E49-AF02-9E34A316EF51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2156785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F6F2740-8429-6B4A-A574-66C4F5DDF862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7535" y="4754883"/>
            <a:ext cx="941832" cy="3508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686800" y="4501787"/>
            <a:ext cx="457200" cy="566309"/>
          </a:xfrm>
        </p:spPr>
        <p:txBody>
          <a:bodyPr/>
          <a:lstStyle>
            <a:lvl1pPr>
              <a:defRPr sz="2000"/>
            </a:lvl1pPr>
          </a:lstStyle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623E0-A664-AE40-BA0B-DD28927DB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Header w/table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C239404-90E7-C24E-AFE4-2269257F0B4F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1097280" y="1188721"/>
            <a:ext cx="6400800" cy="145424"/>
          </a:xfrm>
          <a:prstGeom prst="rect">
            <a:avLst/>
          </a:prstGeom>
          <a:solidFill>
            <a:srgbClr val="DBE7F5"/>
          </a:solidFill>
        </p:spPr>
        <p:txBody>
          <a:bodyPr anchor="t"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398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/>
          <p:nvPr/>
        </p:nvSpPr>
        <p:spPr>
          <a:xfrm>
            <a:off x="0" y="-24869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graphicFrame>
        <p:nvGraphicFramePr>
          <p:cNvPr id="11" name="Table 10" hidden="1">
            <a:extLst>
              <a:ext uri="{FF2B5EF4-FFF2-40B4-BE49-F238E27FC236}">
                <a16:creationId xmlns:a16="http://schemas.microsoft.com/office/drawing/2014/main" id="{A59B268B-FC1E-1745-BAE9-3F02C596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8671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graphicFrame>
        <p:nvGraphicFramePr>
          <p:cNvPr id="8" name="Table 7" hidden="1">
            <a:extLst>
              <a:ext uri="{FF2B5EF4-FFF2-40B4-BE49-F238E27FC236}">
                <a16:creationId xmlns:a16="http://schemas.microsoft.com/office/drawing/2014/main" id="{3E58A6EC-219D-294A-BBEF-94C49557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035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graphicFrame>
        <p:nvGraphicFramePr>
          <p:cNvPr id="10" name="Table 9" hidden="1">
            <a:extLst>
              <a:ext uri="{FF2B5EF4-FFF2-40B4-BE49-F238E27FC236}">
                <a16:creationId xmlns:a16="http://schemas.microsoft.com/office/drawing/2014/main" id="{C425352E-7739-E248-9E50-3F3E8D851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6196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F6C067-AD68-524C-91AC-545B0A590C4C}"/>
              </a:ext>
            </a:extLst>
          </p:cNvPr>
          <p:cNvSpPr txBox="1"/>
          <p:nvPr/>
        </p:nvSpPr>
        <p:spPr>
          <a:xfrm>
            <a:off x="640080" y="2053382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2700" b="1" i="0" baseline="0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61908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ader rule">
            <a:extLst>
              <a:ext uri="{FF2B5EF4-FFF2-40B4-BE49-F238E27FC236}">
                <a16:creationId xmlns:a16="http://schemas.microsoft.com/office/drawing/2014/main" id="{98E6E0B5-9270-574F-A10E-09DA8982DB02}"/>
              </a:ext>
            </a:extLst>
          </p:cNvPr>
          <p:cNvSpPr/>
          <p:nvPr/>
        </p:nvSpPr>
        <p:spPr>
          <a:xfrm>
            <a:off x="0" y="4852652"/>
            <a:ext cx="9144000" cy="290849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22" name="Title Placeholder">
            <a:extLst>
              <a:ext uri="{FF2B5EF4-FFF2-40B4-BE49-F238E27FC236}">
                <a16:creationId xmlns:a16="http://schemas.microsoft.com/office/drawing/2014/main" id="{7143B24C-1C3A-8E4C-BD32-A8A3EF40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45675"/>
            <a:ext cx="7772400" cy="29084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BB99265C-2058-D148-A5A5-70540F68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4501787"/>
            <a:ext cx="457200" cy="566309"/>
          </a:xfrm>
          <a:prstGeom prst="rect">
            <a:avLst/>
          </a:prstGeom>
        </p:spPr>
        <p:txBody>
          <a:bodyPr vert="horz" wrap="square" lIns="0" tIns="0" rIns="0" bIns="256032" rtlCol="0" anchor="t" anchorCtr="0">
            <a:spAutoFit/>
          </a:bodyPr>
          <a:lstStyle>
            <a:lvl1pPr algn="l">
              <a:lnSpc>
                <a:spcPct val="100000"/>
              </a:lnSpc>
              <a:defRPr sz="20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B9C53-1485-764E-86F1-EF642FC8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3" y="1188722"/>
            <a:ext cx="7315199" cy="8810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56B59-9377-84F6-56E1-86DAA2B0EE1A}"/>
              </a:ext>
            </a:extLst>
          </p:cNvPr>
          <p:cNvSpPr txBox="1"/>
          <p:nvPr userDrawn="1"/>
        </p:nvSpPr>
        <p:spPr>
          <a:xfrm>
            <a:off x="0" y="4852652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zh-TW" alt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@NCU</a:t>
            </a:r>
            <a:endParaRPr lang="en-US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ader rule">
            <a:extLst>
              <a:ext uri="{FF2B5EF4-FFF2-40B4-BE49-F238E27FC236}">
                <a16:creationId xmlns:a16="http://schemas.microsoft.com/office/drawing/2014/main" id="{D0481C2F-24BA-20E1-A5CB-78D851327299}"/>
              </a:ext>
            </a:extLst>
          </p:cNvPr>
          <p:cNvSpPr/>
          <p:nvPr userDrawn="1"/>
        </p:nvSpPr>
        <p:spPr>
          <a:xfrm>
            <a:off x="0" y="611957"/>
            <a:ext cx="9144000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A30F1-FC6E-C60B-DDEF-DF0DAE696880}"/>
              </a:ext>
            </a:extLst>
          </p:cNvPr>
          <p:cNvSpPr txBox="1"/>
          <p:nvPr userDrawn="1"/>
        </p:nvSpPr>
        <p:spPr>
          <a:xfrm>
            <a:off x="6772065" y="4843418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sam75782008@g.ncu.edu.tw</a:t>
            </a:r>
          </a:p>
        </p:txBody>
      </p:sp>
    </p:spTree>
    <p:extLst>
      <p:ext uri="{BB962C8B-B14F-4D97-AF65-F5344CB8AC3E}">
        <p14:creationId xmlns:p14="http://schemas.microsoft.com/office/powerpoint/2010/main" val="39771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8" r:id="rId3"/>
    <p:sldLayoutId id="2147483827" r:id="rId4"/>
  </p:sldLayoutIdLst>
  <p:hf hdr="0" ftr="0" dt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rgbClr val="58595B"/>
          </a:solidFill>
          <a:latin typeface="Helvetica" pitchFamily="2" charset="0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1pPr>
      <a:lvl2pPr marL="336034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i="0" kern="1200" baseline="0">
          <a:solidFill>
            <a:srgbClr val="58595B"/>
          </a:solidFill>
          <a:latin typeface="+mn-lt"/>
          <a:ea typeface="+mn-ea"/>
          <a:cs typeface="+mn-cs"/>
        </a:defRPr>
      </a:lvl2pPr>
      <a:lvl3pPr marL="541769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3pPr>
      <a:lvl4pPr marL="747503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i="0" kern="1200">
          <a:solidFill>
            <a:srgbClr val="58595B"/>
          </a:solidFill>
          <a:latin typeface="+mn-lt"/>
          <a:ea typeface="+mn-ea"/>
          <a:cs typeface="+mn-cs"/>
        </a:defRPr>
      </a:lvl4pPr>
      <a:lvl5pPr marL="953238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5pPr>
      <a:lvl6pPr marL="471476" indent="-488621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418328" indent="-145730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5" indent="-128585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3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EAB19E-9D7C-FF4A-8C05-58A45714A9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4221" y="1951581"/>
            <a:ext cx="7873409" cy="852541"/>
          </a:xfrm>
        </p:spPr>
        <p:txBody>
          <a:bodyPr/>
          <a:lstStyle/>
          <a:p>
            <a:pPr algn="just"/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以有限元素法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Natural Coordinate)</a:t>
            </a:r>
          </a:p>
          <a:p>
            <a:pPr algn="just"/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建立勁度矩陣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 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和外力矩陣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求各點變形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3345A42-D5D0-4E3B-B34E-C1B260DD2899}"/>
              </a:ext>
            </a:extLst>
          </p:cNvPr>
          <p:cNvSpPr txBox="1">
            <a:spLocks/>
          </p:cNvSpPr>
          <p:nvPr/>
        </p:nvSpPr>
        <p:spPr>
          <a:xfrm>
            <a:off x="311834" y="3486638"/>
            <a:ext cx="6976476" cy="9017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李宗霖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109302526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 陳泰安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109302512</a:t>
            </a:r>
          </a:p>
          <a:p>
            <a:pPr algn="just"/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黃亭耀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111322089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 郭瑞嫻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112322022</a:t>
            </a:r>
          </a:p>
          <a:p>
            <a:pPr algn="just"/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目崎勇太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109302519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劉晏彤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109302516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 descr="國立中央大學 - 2014 Open House Day 開放參觀日｜Accupass 活動通">
            <a:extLst>
              <a:ext uri="{FF2B5EF4-FFF2-40B4-BE49-F238E27FC236}">
                <a16:creationId xmlns:a16="http://schemas.microsoft.com/office/drawing/2014/main" id="{088EC312-6EB6-4973-8AB9-8C724115F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82525" cy="10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8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" y="83607"/>
            <a:ext cx="5083628" cy="498598"/>
          </a:xfrm>
        </p:spPr>
        <p:txBody>
          <a:bodyPr/>
          <a:lstStyle/>
          <a:p>
            <a:pPr algn="l"/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3</a:t>
            </a:r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解題步驟 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8260"/>
            <a:ext cx="9144000" cy="2567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2D4C60-5A3B-4F29-9A4E-8968CDD0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39" y="951439"/>
            <a:ext cx="5446904" cy="3535373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8596CE6B-746F-42EF-BD47-2661B90AFCAD}"/>
              </a:ext>
            </a:extLst>
          </p:cNvPr>
          <p:cNvGrpSpPr/>
          <p:nvPr/>
        </p:nvGrpSpPr>
        <p:grpSpPr>
          <a:xfrm>
            <a:off x="85009" y="858760"/>
            <a:ext cx="3469036" cy="3795686"/>
            <a:chOff x="85009" y="858760"/>
            <a:chExt cx="3469036" cy="37956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EE02E70-B590-4747-9787-A4C72FFB0CBA}"/>
                </a:ext>
              </a:extLst>
            </p:cNvPr>
            <p:cNvSpPr/>
            <p:nvPr/>
          </p:nvSpPr>
          <p:spPr>
            <a:xfrm>
              <a:off x="124657" y="1424659"/>
              <a:ext cx="3429388" cy="3229787"/>
            </a:xfrm>
            <a:prstGeom prst="rect">
              <a:avLst/>
            </a:prstGeom>
            <a:solidFill>
              <a:srgbClr val="DBE7F4"/>
            </a:solidFill>
            <a:ln>
              <a:solidFill>
                <a:schemeClr val="bg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E432678-5EDB-4977-B2E4-7C9D3D079104}"/>
                </a:ext>
              </a:extLst>
            </p:cNvPr>
            <p:cNvGrpSpPr/>
            <p:nvPr/>
          </p:nvGrpSpPr>
          <p:grpSpPr>
            <a:xfrm>
              <a:off x="85009" y="858760"/>
              <a:ext cx="3469036" cy="565899"/>
              <a:chOff x="0" y="1054393"/>
              <a:chExt cx="3469036" cy="56589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F74572-6B5B-4F99-A123-72431C057509}"/>
                  </a:ext>
                </a:extLst>
              </p:cNvPr>
              <p:cNvSpPr/>
              <p:nvPr/>
            </p:nvSpPr>
            <p:spPr>
              <a:xfrm>
                <a:off x="20523" y="1054393"/>
                <a:ext cx="3448513" cy="5658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Text Placeholder 9">
                <a:extLst>
                  <a:ext uri="{FF2B5EF4-FFF2-40B4-BE49-F238E27FC236}">
                    <a16:creationId xmlns:a16="http://schemas.microsoft.com/office/drawing/2014/main" id="{138D54E4-FC68-4CD8-8597-979309361B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03664"/>
                <a:ext cx="3469036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4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解題步驟</a:t>
                </a:r>
                <a:endParaRPr lang="en-US" altLang="zh-TW" sz="24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971045C-7BCB-4C92-83DD-CB6DB4CC861A}"/>
                </a:ext>
              </a:extLst>
            </p:cNvPr>
            <p:cNvGrpSpPr/>
            <p:nvPr/>
          </p:nvGrpSpPr>
          <p:grpSpPr>
            <a:xfrm>
              <a:off x="1010395" y="1592898"/>
              <a:ext cx="1566473" cy="754819"/>
              <a:chOff x="2285999" y="2639994"/>
              <a:chExt cx="1566473" cy="75481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58D09C0-0CCA-4137-9512-F0B1A1C82B50}"/>
                  </a:ext>
                </a:extLst>
              </p:cNvPr>
              <p:cNvSpPr/>
              <p:nvPr/>
            </p:nvSpPr>
            <p:spPr>
              <a:xfrm>
                <a:off x="2285999" y="2639994"/>
                <a:ext cx="1566473" cy="7548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Text Placeholder 9">
                <a:extLst>
                  <a:ext uri="{FF2B5EF4-FFF2-40B4-BE49-F238E27FC236}">
                    <a16:creationId xmlns:a16="http://schemas.microsoft.com/office/drawing/2014/main" id="{BA36FF6D-D59B-4DD1-BFA2-BD95A43E9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7221" y="2714399"/>
                <a:ext cx="148402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虛功法求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弱形式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6C00BF4-1330-4167-A9E8-6D65210636A3}"/>
                </a:ext>
              </a:extLst>
            </p:cNvPr>
            <p:cNvGrpSpPr/>
            <p:nvPr/>
          </p:nvGrpSpPr>
          <p:grpSpPr>
            <a:xfrm>
              <a:off x="457331" y="2779086"/>
              <a:ext cx="2692917" cy="754819"/>
              <a:chOff x="304060" y="2832750"/>
              <a:chExt cx="2692917" cy="7548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253FFEB-0307-49DF-BD88-69163C08E45F}"/>
                  </a:ext>
                </a:extLst>
              </p:cNvPr>
              <p:cNvSpPr/>
              <p:nvPr/>
            </p:nvSpPr>
            <p:spPr>
              <a:xfrm>
                <a:off x="620527" y="2832750"/>
                <a:ext cx="2083633" cy="7548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Text Placeholder 9">
                <a:extLst>
                  <a:ext uri="{FF2B5EF4-FFF2-40B4-BE49-F238E27FC236}">
                    <a16:creationId xmlns:a16="http://schemas.microsoft.com/office/drawing/2014/main" id="{F2CF9CD5-4CE2-4F43-A1FD-6D845D2B2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060" y="2911600"/>
                <a:ext cx="269291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帶入形狀函數求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 Placeholder 9">
              <a:extLst>
                <a:ext uri="{FF2B5EF4-FFF2-40B4-BE49-F238E27FC236}">
                  <a16:creationId xmlns:a16="http://schemas.microsoft.com/office/drawing/2014/main" id="{C1858E2C-0FE2-46BD-B719-7277AE2A26CF}"/>
                </a:ext>
              </a:extLst>
            </p:cNvPr>
            <p:cNvSpPr txBox="1">
              <a:spLocks/>
            </p:cNvSpPr>
            <p:nvPr/>
          </p:nvSpPr>
          <p:spPr>
            <a:xfrm>
              <a:off x="1405053" y="3792689"/>
              <a:ext cx="1113713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B50944D-BD9A-4D43-8BB2-B10C247C6146}"/>
                </a:ext>
              </a:extLst>
            </p:cNvPr>
            <p:cNvGrpSpPr/>
            <p:nvPr/>
          </p:nvGrpSpPr>
          <p:grpSpPr>
            <a:xfrm>
              <a:off x="973228" y="3972769"/>
              <a:ext cx="1713119" cy="521218"/>
              <a:chOff x="824459" y="3363734"/>
              <a:chExt cx="1713119" cy="52121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4C6C21E-BF0E-4E02-86C4-D4A6CFE0B100}"/>
                  </a:ext>
                </a:extLst>
              </p:cNvPr>
              <p:cNvSpPr/>
              <p:nvPr/>
            </p:nvSpPr>
            <p:spPr>
              <a:xfrm>
                <a:off x="824459" y="3363734"/>
                <a:ext cx="1713119" cy="52121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Text Placeholder 9">
                <a:extLst>
                  <a:ext uri="{FF2B5EF4-FFF2-40B4-BE49-F238E27FC236}">
                    <a16:creationId xmlns:a16="http://schemas.microsoft.com/office/drawing/2014/main" id="{8AE25581-AC5F-471C-8D81-D224C9A15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841" y="3501789"/>
                <a:ext cx="1545354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000" dirty="0" err="1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Matlab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撰寫</a:t>
                </a:r>
                <a:endParaRPr 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450265C0-6481-4386-8888-18BE53734A24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2377697"/>
              <a:ext cx="0" cy="371409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6E484879-0B60-469F-976F-2FCC89CD4CCE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3578875"/>
              <a:ext cx="0" cy="371409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60D787C-FCFE-4443-B04B-6A41FBB0EE3D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2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4" y="127884"/>
            <a:ext cx="4886793" cy="498598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虛功法求弱形式</a:t>
            </a:r>
            <a:endParaRPr lang="en-US" altLang="zh-TW" sz="36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792"/>
            <a:ext cx="9144000" cy="256707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C1274CDF-5A57-42F0-B215-3539D836552A}"/>
              </a:ext>
            </a:extLst>
          </p:cNvPr>
          <p:cNvGrpSpPr/>
          <p:nvPr/>
        </p:nvGrpSpPr>
        <p:grpSpPr>
          <a:xfrm>
            <a:off x="85009" y="858760"/>
            <a:ext cx="3469036" cy="3795686"/>
            <a:chOff x="85009" y="858760"/>
            <a:chExt cx="3469036" cy="379568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CF5C23-EA95-4AF7-A7B4-F7BF30D9ED69}"/>
                </a:ext>
              </a:extLst>
            </p:cNvPr>
            <p:cNvSpPr/>
            <p:nvPr/>
          </p:nvSpPr>
          <p:spPr>
            <a:xfrm>
              <a:off x="124657" y="1424659"/>
              <a:ext cx="3429388" cy="3229787"/>
            </a:xfrm>
            <a:prstGeom prst="rect">
              <a:avLst/>
            </a:prstGeom>
            <a:solidFill>
              <a:srgbClr val="DBE7F4"/>
            </a:solidFill>
            <a:ln>
              <a:solidFill>
                <a:schemeClr val="bg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CD517CC-CFDE-4D5C-A4EF-39C69A7BFA3B}"/>
                </a:ext>
              </a:extLst>
            </p:cNvPr>
            <p:cNvGrpSpPr/>
            <p:nvPr/>
          </p:nvGrpSpPr>
          <p:grpSpPr>
            <a:xfrm>
              <a:off x="85009" y="858760"/>
              <a:ext cx="3469036" cy="565899"/>
              <a:chOff x="0" y="1054393"/>
              <a:chExt cx="3469036" cy="56589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9F0C3B-CD73-4084-95AA-4636FD0B79EC}"/>
                  </a:ext>
                </a:extLst>
              </p:cNvPr>
              <p:cNvSpPr/>
              <p:nvPr/>
            </p:nvSpPr>
            <p:spPr>
              <a:xfrm>
                <a:off x="20523" y="1054393"/>
                <a:ext cx="3448513" cy="5658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Text Placeholder 9">
                <a:extLst>
                  <a:ext uri="{FF2B5EF4-FFF2-40B4-BE49-F238E27FC236}">
                    <a16:creationId xmlns:a16="http://schemas.microsoft.com/office/drawing/2014/main" id="{5336299F-CC7C-436D-8519-43F971E80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03664"/>
                <a:ext cx="3469036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4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解題步驟</a:t>
                </a:r>
                <a:endParaRPr lang="en-US" altLang="zh-TW" sz="24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973FCDC-61F3-46AF-929A-01DF89BBE449}"/>
                </a:ext>
              </a:extLst>
            </p:cNvPr>
            <p:cNvGrpSpPr/>
            <p:nvPr/>
          </p:nvGrpSpPr>
          <p:grpSpPr>
            <a:xfrm>
              <a:off x="1010395" y="1592898"/>
              <a:ext cx="1566473" cy="754819"/>
              <a:chOff x="2285999" y="2639994"/>
              <a:chExt cx="1566473" cy="7548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893E2D-E14A-4B4C-95B4-1419E9EA8B85}"/>
                  </a:ext>
                </a:extLst>
              </p:cNvPr>
              <p:cNvSpPr/>
              <p:nvPr/>
            </p:nvSpPr>
            <p:spPr>
              <a:xfrm>
                <a:off x="2285999" y="2639994"/>
                <a:ext cx="1566473" cy="7548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Text Placeholder 9">
                <a:extLst>
                  <a:ext uri="{FF2B5EF4-FFF2-40B4-BE49-F238E27FC236}">
                    <a16:creationId xmlns:a16="http://schemas.microsoft.com/office/drawing/2014/main" id="{4FC58782-B87B-415B-9B03-43E945298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7221" y="2714399"/>
                <a:ext cx="148402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虛功法求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弱形式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90B88A1-7DFB-48F3-90C7-BB7A2E3C2CD9}"/>
                </a:ext>
              </a:extLst>
            </p:cNvPr>
            <p:cNvGrpSpPr/>
            <p:nvPr/>
          </p:nvGrpSpPr>
          <p:grpSpPr>
            <a:xfrm>
              <a:off x="457331" y="2779086"/>
              <a:ext cx="2692917" cy="754819"/>
              <a:chOff x="304060" y="2832750"/>
              <a:chExt cx="2692917" cy="75481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08801D5-1CFB-4D75-877E-11B3009EC1C6}"/>
                  </a:ext>
                </a:extLst>
              </p:cNvPr>
              <p:cNvSpPr/>
              <p:nvPr/>
            </p:nvSpPr>
            <p:spPr>
              <a:xfrm>
                <a:off x="620527" y="2832750"/>
                <a:ext cx="2083633" cy="75481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Text Placeholder 9">
                <a:extLst>
                  <a:ext uri="{FF2B5EF4-FFF2-40B4-BE49-F238E27FC236}">
                    <a16:creationId xmlns:a16="http://schemas.microsoft.com/office/drawing/2014/main" id="{F053158D-437B-4258-B01D-B9C50A6BD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060" y="2911600"/>
                <a:ext cx="269291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帶入形狀函數求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 Placeholder 9">
              <a:extLst>
                <a:ext uri="{FF2B5EF4-FFF2-40B4-BE49-F238E27FC236}">
                  <a16:creationId xmlns:a16="http://schemas.microsoft.com/office/drawing/2014/main" id="{11CA67E5-0837-4422-A60C-D9943DE9C375}"/>
                </a:ext>
              </a:extLst>
            </p:cNvPr>
            <p:cNvSpPr txBox="1">
              <a:spLocks/>
            </p:cNvSpPr>
            <p:nvPr/>
          </p:nvSpPr>
          <p:spPr>
            <a:xfrm>
              <a:off x="1405053" y="3792689"/>
              <a:ext cx="1113713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953018F-5DD1-4458-A23D-2F6FB357C862}"/>
                </a:ext>
              </a:extLst>
            </p:cNvPr>
            <p:cNvGrpSpPr/>
            <p:nvPr/>
          </p:nvGrpSpPr>
          <p:grpSpPr>
            <a:xfrm>
              <a:off x="973228" y="3972769"/>
              <a:ext cx="1713119" cy="521218"/>
              <a:chOff x="824459" y="3363734"/>
              <a:chExt cx="1713119" cy="52121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FB2FFBE-DA9A-4D00-8922-C29DC80C2922}"/>
                  </a:ext>
                </a:extLst>
              </p:cNvPr>
              <p:cNvSpPr/>
              <p:nvPr/>
            </p:nvSpPr>
            <p:spPr>
              <a:xfrm>
                <a:off x="824459" y="3363734"/>
                <a:ext cx="1713119" cy="52121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Text Placeholder 9">
                <a:extLst>
                  <a:ext uri="{FF2B5EF4-FFF2-40B4-BE49-F238E27FC236}">
                    <a16:creationId xmlns:a16="http://schemas.microsoft.com/office/drawing/2014/main" id="{4EAE48C9-9F5F-4BCA-B4E4-5B727BBD1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841" y="3501789"/>
                <a:ext cx="1545354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000" dirty="0" err="1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Matlab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撰寫</a:t>
                </a:r>
                <a:endParaRPr 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6E1EB43-FF45-4233-AED3-9DA10838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2377697"/>
              <a:ext cx="0" cy="371409"/>
            </a:xfrm>
            <a:prstGeom prst="straightConnector1">
              <a:avLst/>
            </a:prstGeom>
            <a:ln w="57150">
              <a:solidFill>
                <a:schemeClr val="tx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BB14214-5FA3-465A-9465-2C620AF71611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3578875"/>
              <a:ext cx="0" cy="371409"/>
            </a:xfrm>
            <a:prstGeom prst="straightConnector1">
              <a:avLst/>
            </a:prstGeom>
            <a:ln w="57150">
              <a:solidFill>
                <a:schemeClr val="tx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635B3C0B-6780-4AE0-B48C-0E835AD89ABF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3A60879-2FE2-4CB0-805D-816B71D537FE}"/>
              </a:ext>
            </a:extLst>
          </p:cNvPr>
          <p:cNvGrpSpPr/>
          <p:nvPr/>
        </p:nvGrpSpPr>
        <p:grpSpPr>
          <a:xfrm>
            <a:off x="3904485" y="800370"/>
            <a:ext cx="5177594" cy="1714584"/>
            <a:chOff x="3841749" y="604815"/>
            <a:chExt cx="5177594" cy="1714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Placeholder 9">
                  <a:extLst>
                    <a:ext uri="{FF2B5EF4-FFF2-40B4-BE49-F238E27FC236}">
                      <a16:creationId xmlns:a16="http://schemas.microsoft.com/office/drawing/2014/main" id="{E5FBA0A5-E6D0-4323-861B-3AA05411C5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86719" y="996793"/>
                  <a:ext cx="5132624" cy="1322606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spAutoFit/>
                </a:bodyPr>
                <a:lstStyle>
                  <a:lvl1pPr marL="0" indent="0" algn="l" defTabSz="514337" rtl="0" eaLnBrk="1" latinLnBrk="0" hangingPunct="1">
                    <a:lnSpc>
                      <a:spcPct val="90000"/>
                    </a:lnSpc>
                    <a:spcBef>
                      <a:spcPts val="563"/>
                    </a:spcBef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 baseline="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27260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471476" indent="-488621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None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18328" indent="-145730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40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5735" indent="-128585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185934" indent="-128585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31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  <m: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sz="24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n-US" altLang="zh-TW" sz="240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TW" sz="24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TW" sz="24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)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</m:acc>
                                <m:r>
                                  <a:rPr lang="en-US" altLang="zh-TW" sz="24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TW" sz="24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</m:nary>
                            <m:r>
                              <a:rPr lang="en-US" altLang="zh-TW" sz="24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  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altLang="zh-TW" sz="2400" b="1" dirty="0">
                    <a:solidFill>
                      <a:schemeClr val="tx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1400" b="1" dirty="0">
                    <a:solidFill>
                      <a:schemeClr val="tx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  , </m:t>
                        </m:r>
                        <m:sSup>
                          <m:sSupPr>
                            <m:ctrlP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𝟐</m:t>
                        </m:r>
                      </m:oMath>
                    </m:oMathPara>
                  </a14:m>
                  <a:endParaRPr lang="en-US" altLang="zh-TW" sz="2000" dirty="0">
                    <a:solidFill>
                      <a:schemeClr val="tx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Placeholder 9">
                  <a:extLst>
                    <a:ext uri="{FF2B5EF4-FFF2-40B4-BE49-F238E27FC236}">
                      <a16:creationId xmlns:a16="http://schemas.microsoft.com/office/drawing/2014/main" id="{E5FBA0A5-E6D0-4323-861B-3AA05411C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719" y="996793"/>
                  <a:ext cx="5132624" cy="1322606"/>
                </a:xfrm>
                <a:prstGeom prst="rect">
                  <a:avLst/>
                </a:prstGeom>
                <a:blipFill>
                  <a:blip r:embed="rId5"/>
                  <a:stretch>
                    <a:fillRect l="-1306" t="-922" b="-9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Placeholder 9">
              <a:extLst>
                <a:ext uri="{FF2B5EF4-FFF2-40B4-BE49-F238E27FC236}">
                  <a16:creationId xmlns:a16="http://schemas.microsoft.com/office/drawing/2014/main" id="{351D24C7-B87E-41E3-B5F2-31D8254B31E7}"/>
                </a:ext>
              </a:extLst>
            </p:cNvPr>
            <p:cNvSpPr txBox="1">
              <a:spLocks/>
            </p:cNvSpPr>
            <p:nvPr/>
          </p:nvSpPr>
          <p:spPr>
            <a:xfrm>
              <a:off x="3841749" y="604815"/>
              <a:ext cx="2235403" cy="3323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虛功法求弱形式 </a:t>
              </a:r>
              <a:r>
                <a:rPr lang="en-US" altLang="zh-TW" sz="24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:</a:t>
              </a:r>
            </a:p>
          </p:txBody>
        </p: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2D99DA6-AD26-41C3-8F97-743F2CF327B5}"/>
              </a:ext>
            </a:extLst>
          </p:cNvPr>
          <p:cNvCxnSpPr/>
          <p:nvPr/>
        </p:nvCxnSpPr>
        <p:spPr>
          <a:xfrm>
            <a:off x="6139888" y="2749106"/>
            <a:ext cx="0" cy="356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BF47DC39-9C32-42CF-B0D9-0B0AA725B20E}"/>
              </a:ext>
            </a:extLst>
          </p:cNvPr>
          <p:cNvSpPr txBox="1">
            <a:spLocks/>
          </p:cNvSpPr>
          <p:nvPr/>
        </p:nvSpPr>
        <p:spPr>
          <a:xfrm>
            <a:off x="6451266" y="2776806"/>
            <a:ext cx="2467880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推導</a:t>
            </a:r>
            <a:endParaRPr lang="en-US" altLang="zh-TW" sz="20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B328C16-8959-4A53-84C0-25A38C0B17B1}"/>
              </a:ext>
            </a:extLst>
          </p:cNvPr>
          <p:cNvGrpSpPr/>
          <p:nvPr/>
        </p:nvGrpSpPr>
        <p:grpSpPr>
          <a:xfrm>
            <a:off x="3904485" y="3367271"/>
            <a:ext cx="5002840" cy="1091917"/>
            <a:chOff x="3904485" y="3367271"/>
            <a:chExt cx="5002840" cy="1091917"/>
          </a:xfrm>
        </p:grpSpPr>
        <p:sp>
          <p:nvSpPr>
            <p:cNvPr id="58" name="Text Placeholder 9">
              <a:extLst>
                <a:ext uri="{FF2B5EF4-FFF2-40B4-BE49-F238E27FC236}">
                  <a16:creationId xmlns:a16="http://schemas.microsoft.com/office/drawing/2014/main" id="{F33802C5-C091-4B61-9E76-DDB04CEC174A}"/>
                </a:ext>
              </a:extLst>
            </p:cNvPr>
            <p:cNvSpPr txBox="1">
              <a:spLocks/>
            </p:cNvSpPr>
            <p:nvPr/>
          </p:nvSpPr>
          <p:spPr>
            <a:xfrm>
              <a:off x="3956527" y="3367271"/>
              <a:ext cx="2235403" cy="3323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Weak Format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Placeholder 9">
                  <a:extLst>
                    <a:ext uri="{FF2B5EF4-FFF2-40B4-BE49-F238E27FC236}">
                      <a16:creationId xmlns:a16="http://schemas.microsoft.com/office/drawing/2014/main" id="{3C6D1E05-5830-4F23-B2EE-27C42F8B24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04485" y="3836325"/>
                  <a:ext cx="5002840" cy="622863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spAutoFit/>
                </a:bodyPr>
                <a:lstStyle>
                  <a:lvl1pPr marL="0" indent="0" algn="l" defTabSz="514337" rtl="0" eaLnBrk="1" latinLnBrk="0" hangingPunct="1">
                    <a:lnSpc>
                      <a:spcPct val="90000"/>
                    </a:lnSpc>
                    <a:spcBef>
                      <a:spcPts val="563"/>
                    </a:spcBef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 baseline="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27260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471476" indent="-488621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None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18328" indent="-145730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40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5735" indent="-128585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185934" indent="-128585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31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TW" altLang="en-US" sz="20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00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TW" sz="20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000" b="1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b="1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Arial" panose="020B0604020202020204" pitchFamily="34" charset="0"/>
                                          </a:rPr>
                                          <m:t>𝒖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0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</m:acc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brk m:alnAt="23"/>
                              </m:rPr>
                              <a:rPr lang="en-US" altLang="zh-TW" sz="20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ⅆ</m:t>
                            </m:r>
                            <m:r>
                              <a:rPr lang="en-US" altLang="zh-TW" sz="20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TW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zh-TW" altLang="en-US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0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</m:acc>
                                <m:r>
                                  <m:rPr>
                                    <m:brk m:alnAt="23"/>
                                  </m:rPr>
                                  <a:rPr lang="en-US" altLang="zh-TW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ⅆ</m:t>
                                </m:r>
                                <m:r>
                                  <a:rPr lang="en-US" altLang="zh-TW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0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𝒖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sz="20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TW" sz="2000" dirty="0">
                    <a:solidFill>
                      <a:schemeClr val="tx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Placeholder 9">
                  <a:extLst>
                    <a:ext uri="{FF2B5EF4-FFF2-40B4-BE49-F238E27FC236}">
                      <a16:creationId xmlns:a16="http://schemas.microsoft.com/office/drawing/2014/main" id="{3C6D1E05-5830-4F23-B2EE-27C42F8B2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485" y="3836325"/>
                  <a:ext cx="5002840" cy="622863"/>
                </a:xfrm>
                <a:prstGeom prst="rect">
                  <a:avLst/>
                </a:prstGeom>
                <a:blipFill>
                  <a:blip r:embed="rId6"/>
                  <a:stretch>
                    <a:fillRect t="-2941" b="-2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4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884"/>
            <a:ext cx="5763718" cy="498598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帶入形狀函數求</a:t>
            </a:r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K</a:t>
            </a:r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</a:t>
            </a:r>
            <a:r>
              <a:rPr lang="en-US" altLang="zh-TW" sz="3600" baseline="30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</a:t>
            </a:r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</a:t>
            </a:r>
            <a:r>
              <a:rPr lang="en-US" altLang="zh-TW" sz="3600" baseline="300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</a:t>
            </a:r>
            <a:endParaRPr lang="en-US" altLang="zh-TW" sz="36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792"/>
            <a:ext cx="9144000" cy="256707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BAE2092-5AE7-4D24-8E72-25CBEBA6965B}"/>
              </a:ext>
            </a:extLst>
          </p:cNvPr>
          <p:cNvGrpSpPr/>
          <p:nvPr/>
        </p:nvGrpSpPr>
        <p:grpSpPr>
          <a:xfrm>
            <a:off x="85009" y="858760"/>
            <a:ext cx="3469036" cy="3795686"/>
            <a:chOff x="85009" y="858760"/>
            <a:chExt cx="3469036" cy="37956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B74774-582C-4F70-AD62-4B4554ECA9A0}"/>
                </a:ext>
              </a:extLst>
            </p:cNvPr>
            <p:cNvSpPr/>
            <p:nvPr/>
          </p:nvSpPr>
          <p:spPr>
            <a:xfrm>
              <a:off x="124657" y="1424659"/>
              <a:ext cx="3429388" cy="3229787"/>
            </a:xfrm>
            <a:prstGeom prst="rect">
              <a:avLst/>
            </a:prstGeom>
            <a:solidFill>
              <a:srgbClr val="DBE7F4"/>
            </a:solidFill>
            <a:ln>
              <a:solidFill>
                <a:schemeClr val="bg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11BE825-04CB-483E-BE1A-20FCDF3E43FB}"/>
                </a:ext>
              </a:extLst>
            </p:cNvPr>
            <p:cNvGrpSpPr/>
            <p:nvPr/>
          </p:nvGrpSpPr>
          <p:grpSpPr>
            <a:xfrm>
              <a:off x="85009" y="858760"/>
              <a:ext cx="3469036" cy="565899"/>
              <a:chOff x="0" y="1054393"/>
              <a:chExt cx="3469036" cy="56589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D25EA2-9314-4CEB-BA67-EE6C8C37543C}"/>
                  </a:ext>
                </a:extLst>
              </p:cNvPr>
              <p:cNvSpPr/>
              <p:nvPr/>
            </p:nvSpPr>
            <p:spPr>
              <a:xfrm>
                <a:off x="20523" y="1054393"/>
                <a:ext cx="3448513" cy="5658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Text Placeholder 9">
                <a:extLst>
                  <a:ext uri="{FF2B5EF4-FFF2-40B4-BE49-F238E27FC236}">
                    <a16:creationId xmlns:a16="http://schemas.microsoft.com/office/drawing/2014/main" id="{FEF31FE4-04F9-4314-B50F-73848F730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03664"/>
                <a:ext cx="3469036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4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解題步驟</a:t>
                </a:r>
                <a:endParaRPr lang="en-US" altLang="zh-TW" sz="24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79AF807-8249-4896-88FD-2CDF745FAC84}"/>
                </a:ext>
              </a:extLst>
            </p:cNvPr>
            <p:cNvGrpSpPr/>
            <p:nvPr/>
          </p:nvGrpSpPr>
          <p:grpSpPr>
            <a:xfrm>
              <a:off x="1010395" y="1592898"/>
              <a:ext cx="1566473" cy="754819"/>
              <a:chOff x="2285999" y="2639994"/>
              <a:chExt cx="1566473" cy="7548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36F349-7169-46B1-9BE1-DE0C2BD2EF0F}"/>
                  </a:ext>
                </a:extLst>
              </p:cNvPr>
              <p:cNvSpPr/>
              <p:nvPr/>
            </p:nvSpPr>
            <p:spPr>
              <a:xfrm>
                <a:off x="2285999" y="2639994"/>
                <a:ext cx="1566473" cy="75481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Text Placeholder 9">
                <a:extLst>
                  <a:ext uri="{FF2B5EF4-FFF2-40B4-BE49-F238E27FC236}">
                    <a16:creationId xmlns:a16="http://schemas.microsoft.com/office/drawing/2014/main" id="{47A51217-EE3F-46BF-AB63-C6B68FB7A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7221" y="2714399"/>
                <a:ext cx="148402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虛功法求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弱形式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B687AE5-217C-434E-A3E4-CFD46CCF512B}"/>
                </a:ext>
              </a:extLst>
            </p:cNvPr>
            <p:cNvGrpSpPr/>
            <p:nvPr/>
          </p:nvGrpSpPr>
          <p:grpSpPr>
            <a:xfrm>
              <a:off x="457331" y="2779086"/>
              <a:ext cx="2692917" cy="754819"/>
              <a:chOff x="304060" y="2832750"/>
              <a:chExt cx="2692917" cy="75481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387F79-F510-407C-A68F-D2BF624BF532}"/>
                  </a:ext>
                </a:extLst>
              </p:cNvPr>
              <p:cNvSpPr/>
              <p:nvPr/>
            </p:nvSpPr>
            <p:spPr>
              <a:xfrm>
                <a:off x="620527" y="2832750"/>
                <a:ext cx="2083633" cy="754819"/>
              </a:xfrm>
              <a:prstGeom prst="rect">
                <a:avLst/>
              </a:prstGeom>
              <a:solidFill>
                <a:srgbClr val="2C7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Text Placeholder 9">
                <a:extLst>
                  <a:ext uri="{FF2B5EF4-FFF2-40B4-BE49-F238E27FC236}">
                    <a16:creationId xmlns:a16="http://schemas.microsoft.com/office/drawing/2014/main" id="{476D67F4-4285-4FCA-86AA-22042237BF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060" y="2911600"/>
                <a:ext cx="269291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帶入形狀函數求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 Placeholder 9">
              <a:extLst>
                <a:ext uri="{FF2B5EF4-FFF2-40B4-BE49-F238E27FC236}">
                  <a16:creationId xmlns:a16="http://schemas.microsoft.com/office/drawing/2014/main" id="{7510D35E-0339-49BD-9273-AF6A28BE8A54}"/>
                </a:ext>
              </a:extLst>
            </p:cNvPr>
            <p:cNvSpPr txBox="1">
              <a:spLocks/>
            </p:cNvSpPr>
            <p:nvPr/>
          </p:nvSpPr>
          <p:spPr>
            <a:xfrm>
              <a:off x="1405053" y="3792689"/>
              <a:ext cx="1113713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4E68AFF-F75B-44D8-AA1D-0A674DC1CAFF}"/>
                </a:ext>
              </a:extLst>
            </p:cNvPr>
            <p:cNvGrpSpPr/>
            <p:nvPr/>
          </p:nvGrpSpPr>
          <p:grpSpPr>
            <a:xfrm>
              <a:off x="973228" y="3972769"/>
              <a:ext cx="1713119" cy="521218"/>
              <a:chOff x="824459" y="3363734"/>
              <a:chExt cx="1713119" cy="52121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E4681D6-4C87-4DFF-831B-AF91565EB31A}"/>
                  </a:ext>
                </a:extLst>
              </p:cNvPr>
              <p:cNvSpPr/>
              <p:nvPr/>
            </p:nvSpPr>
            <p:spPr>
              <a:xfrm>
                <a:off x="824459" y="3363734"/>
                <a:ext cx="1713119" cy="52121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Text Placeholder 9">
                <a:extLst>
                  <a:ext uri="{FF2B5EF4-FFF2-40B4-BE49-F238E27FC236}">
                    <a16:creationId xmlns:a16="http://schemas.microsoft.com/office/drawing/2014/main" id="{C8A4348B-C3F9-480E-9CC0-0DE688C791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841" y="3501789"/>
                <a:ext cx="1545354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000" dirty="0" err="1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Matlab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撰寫</a:t>
                </a:r>
                <a:endParaRPr 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FB698D1-F3EA-4359-9CFA-BA4F607606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2377697"/>
              <a:ext cx="0" cy="371409"/>
            </a:xfrm>
            <a:prstGeom prst="straightConnector1">
              <a:avLst/>
            </a:prstGeom>
            <a:ln w="57150">
              <a:solidFill>
                <a:srgbClr val="2774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7506E01-665F-484F-AA81-F508E8E3C69B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3578875"/>
              <a:ext cx="0" cy="371409"/>
            </a:xfrm>
            <a:prstGeom prst="straightConnector1">
              <a:avLst/>
            </a:prstGeom>
            <a:ln w="57150">
              <a:solidFill>
                <a:schemeClr val="tx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9">
                <a:extLst>
                  <a:ext uri="{FF2B5EF4-FFF2-40B4-BE49-F238E27FC236}">
                    <a16:creationId xmlns:a16="http://schemas.microsoft.com/office/drawing/2014/main" id="{EB76C452-C749-41A7-8D08-1114399F22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2542" y="2295871"/>
                <a:ext cx="5002840" cy="622863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20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0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zh-TW" sz="20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altLang="zh-TW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ⅆ</m:t>
                          </m:r>
                          <m:r>
                            <a:rPr lang="en-US" altLang="zh-TW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TW" sz="20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zh-TW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ⅆ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𝟐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20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 Placeholder 9">
                <a:extLst>
                  <a:ext uri="{FF2B5EF4-FFF2-40B4-BE49-F238E27FC236}">
                    <a16:creationId xmlns:a16="http://schemas.microsoft.com/office/drawing/2014/main" id="{EB76C452-C749-41A7-8D08-1114399F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2" y="2295871"/>
                <a:ext cx="5002840" cy="622863"/>
              </a:xfrm>
              <a:prstGeom prst="rect">
                <a:avLst/>
              </a:prstGeom>
              <a:blipFill>
                <a:blip r:embed="rId4"/>
                <a:stretch>
                  <a:fillRect t="-3922"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CFA225B-2690-4386-90BB-C20FD9F383FF}"/>
              </a:ext>
            </a:extLst>
          </p:cNvPr>
          <p:cNvSpPr txBox="1">
            <a:spLocks/>
          </p:cNvSpPr>
          <p:nvPr/>
        </p:nvSpPr>
        <p:spPr>
          <a:xfrm>
            <a:off x="3886719" y="1667303"/>
            <a:ext cx="2235403" cy="3323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Weak Format :</a:t>
            </a:r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3E38ADE1-2E2B-4AEE-B6C0-338A69532DFE}"/>
              </a:ext>
            </a:extLst>
          </p:cNvPr>
          <p:cNvSpPr/>
          <p:nvPr/>
        </p:nvSpPr>
        <p:spPr>
          <a:xfrm rot="5400000">
            <a:off x="4710122" y="2335447"/>
            <a:ext cx="152735" cy="1954454"/>
          </a:xfrm>
          <a:prstGeom prst="rightBrac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>
            <a:extLst>
              <a:ext uri="{FF2B5EF4-FFF2-40B4-BE49-F238E27FC236}">
                <a16:creationId xmlns:a16="http://schemas.microsoft.com/office/drawing/2014/main" id="{2D9442A4-F838-4485-A773-7DA219320DD2}"/>
              </a:ext>
            </a:extLst>
          </p:cNvPr>
          <p:cNvSpPr/>
          <p:nvPr/>
        </p:nvSpPr>
        <p:spPr>
          <a:xfrm rot="5400000">
            <a:off x="7898683" y="2830304"/>
            <a:ext cx="181094" cy="993097"/>
          </a:xfrm>
          <a:prstGeom prst="rightBrac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ADA7EC2B-7328-4CB2-B3AB-A13CC75D3790}"/>
              </a:ext>
            </a:extLst>
          </p:cNvPr>
          <p:cNvSpPr/>
          <p:nvPr/>
        </p:nvSpPr>
        <p:spPr>
          <a:xfrm rot="5400000">
            <a:off x="6636601" y="2665662"/>
            <a:ext cx="181094" cy="1322883"/>
          </a:xfrm>
          <a:prstGeom prst="rightBrac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AB83B0F-5F59-4852-A400-9C8C8AEC2200}"/>
              </a:ext>
            </a:extLst>
          </p:cNvPr>
          <p:cNvSpPr txBox="1">
            <a:spLocks/>
          </p:cNvSpPr>
          <p:nvPr/>
        </p:nvSpPr>
        <p:spPr>
          <a:xfrm>
            <a:off x="4692358" y="3708898"/>
            <a:ext cx="398740" cy="4431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6200AB-C2EB-4A49-B73B-CF843BE15690}"/>
              </a:ext>
            </a:extLst>
          </p:cNvPr>
          <p:cNvSpPr txBox="1">
            <a:spLocks/>
          </p:cNvSpPr>
          <p:nvPr/>
        </p:nvSpPr>
        <p:spPr>
          <a:xfrm>
            <a:off x="7834020" y="3728685"/>
            <a:ext cx="398740" cy="4431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1A14596-54DE-4084-A6E0-AA447637C894}"/>
              </a:ext>
            </a:extLst>
          </p:cNvPr>
          <p:cNvSpPr txBox="1">
            <a:spLocks/>
          </p:cNvSpPr>
          <p:nvPr/>
        </p:nvSpPr>
        <p:spPr>
          <a:xfrm>
            <a:off x="6599371" y="3718312"/>
            <a:ext cx="398740" cy="4431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aseline="30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661E512-20B1-4117-9F81-9AC4A3F25D98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8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4" y="-370714"/>
            <a:ext cx="7724246" cy="997196"/>
          </a:xfrm>
        </p:spPr>
        <p:txBody>
          <a:bodyPr/>
          <a:lstStyle/>
          <a:p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Natural Coordinate (one element)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1474"/>
            <a:ext cx="9144000" cy="256707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DC84AD3E-62E1-4408-9D32-CCF76F7F3414}"/>
              </a:ext>
            </a:extLst>
          </p:cNvPr>
          <p:cNvGrpSpPr/>
          <p:nvPr/>
        </p:nvGrpSpPr>
        <p:grpSpPr>
          <a:xfrm>
            <a:off x="105532" y="799342"/>
            <a:ext cx="2974947" cy="565899"/>
            <a:chOff x="105532" y="1492947"/>
            <a:chExt cx="2974947" cy="56589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F445114-69FE-45D8-BDF0-20853160D2FF}"/>
                </a:ext>
              </a:extLst>
            </p:cNvPr>
            <p:cNvSpPr/>
            <p:nvPr/>
          </p:nvSpPr>
          <p:spPr>
            <a:xfrm>
              <a:off x="105532" y="1492947"/>
              <a:ext cx="2974947" cy="565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7C4E0FC8-464B-47DD-8E92-B39EB133498C}"/>
                </a:ext>
              </a:extLst>
            </p:cNvPr>
            <p:cNvSpPr txBox="1">
              <a:spLocks/>
            </p:cNvSpPr>
            <p:nvPr/>
          </p:nvSpPr>
          <p:spPr>
            <a:xfrm>
              <a:off x="217405" y="1655104"/>
              <a:ext cx="2758144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K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(Natural Coordinate)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E3EDD4A-A92A-4A0F-840F-7958C6EA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289" y="3848585"/>
            <a:ext cx="259102" cy="304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E41E0E-CA2B-4315-96D2-5A9F2C1D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2" y="4129623"/>
            <a:ext cx="259102" cy="3048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907D7E-FB9B-4F37-8147-FF116F11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6" y="3225005"/>
            <a:ext cx="259102" cy="3048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2068DA-CBD3-42DE-B5FB-32E4CEC5E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6" y="2354800"/>
            <a:ext cx="259102" cy="30482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5887EF0-3752-4D20-87C4-04C93E217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978" y="4009561"/>
            <a:ext cx="190517" cy="243861"/>
          </a:xfrm>
          <a:prstGeom prst="rect">
            <a:avLst/>
          </a:prstGeom>
        </p:spPr>
      </p:pic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DF3C5C6E-28D4-46D4-A78C-6C1C4B9BAED2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4ADEDF4-1715-4CE6-B903-154ED8555B25}"/>
              </a:ext>
            </a:extLst>
          </p:cNvPr>
          <p:cNvGrpSpPr/>
          <p:nvPr/>
        </p:nvGrpSpPr>
        <p:grpSpPr>
          <a:xfrm>
            <a:off x="105532" y="2288170"/>
            <a:ext cx="3574090" cy="2076302"/>
            <a:chOff x="105532" y="2438193"/>
            <a:chExt cx="3574090" cy="2076302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326A595-768D-4601-805E-B327A3682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-10302"/>
            <a:stretch/>
          </p:blipFill>
          <p:spPr>
            <a:xfrm>
              <a:off x="159995" y="2438193"/>
              <a:ext cx="3398815" cy="147100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3BBCAAF0-9C7F-46B0-911E-2B4BE6E13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32" y="3881980"/>
              <a:ext cx="3574090" cy="632515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E751D1C-4673-4CDD-BD40-70B4A1F7FAFB}"/>
              </a:ext>
            </a:extLst>
          </p:cNvPr>
          <p:cNvGrpSpPr/>
          <p:nvPr/>
        </p:nvGrpSpPr>
        <p:grpSpPr>
          <a:xfrm>
            <a:off x="4605562" y="958445"/>
            <a:ext cx="4531690" cy="2769916"/>
            <a:chOff x="3769163" y="770391"/>
            <a:chExt cx="5164945" cy="3156981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E2142D7-75C3-471A-A807-106D48842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1" r="9304" b="89031"/>
            <a:stretch/>
          </p:blipFill>
          <p:spPr>
            <a:xfrm>
              <a:off x="3769163" y="770391"/>
              <a:ext cx="5164945" cy="478190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729D4128-9AD2-4343-8720-0F73A15EA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7857" r="9304" b="9950"/>
            <a:stretch/>
          </p:blipFill>
          <p:spPr>
            <a:xfrm>
              <a:off x="3769163" y="1216127"/>
              <a:ext cx="5164945" cy="27112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0E1C3ECF-00A8-4EE6-8AB6-7F1030F4C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9690" y="2794149"/>
                <a:ext cx="2758144" cy="86171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TW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TW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0E1C3ECF-00A8-4EE6-8AB6-7F1030F4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90" y="2794149"/>
                <a:ext cx="2758144" cy="861711"/>
              </a:xfrm>
              <a:prstGeom prst="rect">
                <a:avLst/>
              </a:prstGeom>
              <a:blipFill>
                <a:blip r:embed="rId9"/>
                <a:stretch>
                  <a:fillRect t="-3521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Placeholder 9">
                <a:extLst>
                  <a:ext uri="{FF2B5EF4-FFF2-40B4-BE49-F238E27FC236}">
                    <a16:creationId xmlns:a16="http://schemas.microsoft.com/office/drawing/2014/main" id="{6B1415D9-E471-45E3-A5FD-270086EF8F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44" y="1501219"/>
                <a:ext cx="4538440" cy="560538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zh-TW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altLang="zh-TW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ⅆ</m:t>
                          </m:r>
                          <m:r>
                            <a:rPr lang="en-US" altLang="zh-TW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TW" sz="18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zh-TW" altLang="en-US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ⅆ</m:t>
                              </m:r>
                              <m: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𝟐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 Placeholder 9">
                <a:extLst>
                  <a:ext uri="{FF2B5EF4-FFF2-40B4-BE49-F238E27FC236}">
                    <a16:creationId xmlns:a16="http://schemas.microsoft.com/office/drawing/2014/main" id="{6B1415D9-E471-45E3-A5FD-270086EF8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" y="1501219"/>
                <a:ext cx="4538440" cy="560538"/>
              </a:xfrm>
              <a:prstGeom prst="rect">
                <a:avLst/>
              </a:prstGeom>
              <a:blipFill>
                <a:blip r:embed="rId10"/>
                <a:stretch>
                  <a:fillRect t="-2174" b="-3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AD0FC4DF-709D-42DB-90D5-DDC37CC96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4327" y="3886384"/>
                <a:ext cx="2758144" cy="754566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AD0FC4DF-709D-42DB-90D5-DDC37CC9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27" y="3886384"/>
                <a:ext cx="2758144" cy="754566"/>
              </a:xfrm>
              <a:prstGeom prst="rect">
                <a:avLst/>
              </a:prstGeom>
              <a:blipFill>
                <a:blip r:embed="rId11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B9DE9287-25A1-40BA-BC30-5D5D08BF74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6656" y="3077965"/>
            <a:ext cx="320068" cy="36579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78B4FC7-1EDF-4369-9BEB-AB25276D6E1F}"/>
              </a:ext>
            </a:extLst>
          </p:cNvPr>
          <p:cNvSpPr txBox="1">
            <a:spLocks/>
          </p:cNvSpPr>
          <p:nvPr/>
        </p:nvSpPr>
        <p:spPr>
          <a:xfrm>
            <a:off x="3820807" y="4096863"/>
            <a:ext cx="156951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i="0" kern="1200" baseline="0">
                <a:solidFill>
                  <a:srgbClr val="58595B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zh-TW" altLang="en-US" sz="2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元素組合→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4" y="-370714"/>
            <a:ext cx="7724246" cy="997196"/>
          </a:xfrm>
        </p:spPr>
        <p:txBody>
          <a:bodyPr/>
          <a:lstStyle/>
          <a:p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Natural Coordinate (one element)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793"/>
            <a:ext cx="9144000" cy="256707"/>
          </a:xfrm>
          <a:prstGeom prst="rect">
            <a:avLst/>
          </a:prstGeom>
        </p:spPr>
      </p:pic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DF3C5C6E-28D4-46D4-A78C-6C1C4B9BAED2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92C17E3-8B5F-441A-A3C7-75DB0E135328}"/>
              </a:ext>
            </a:extLst>
          </p:cNvPr>
          <p:cNvGrpSpPr/>
          <p:nvPr/>
        </p:nvGrpSpPr>
        <p:grpSpPr>
          <a:xfrm>
            <a:off x="76382" y="757107"/>
            <a:ext cx="3084522" cy="565899"/>
            <a:chOff x="105532" y="1492947"/>
            <a:chExt cx="3084522" cy="56589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838F5BE-702D-4203-AE96-DC1E27C89C3E}"/>
                </a:ext>
              </a:extLst>
            </p:cNvPr>
            <p:cNvSpPr/>
            <p:nvPr/>
          </p:nvSpPr>
          <p:spPr>
            <a:xfrm>
              <a:off x="105532" y="1492947"/>
              <a:ext cx="3084522" cy="565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075322B6-5BA5-4759-9D76-0C9F563C3FF4}"/>
                </a:ext>
              </a:extLst>
            </p:cNvPr>
            <p:cNvSpPr txBox="1">
              <a:spLocks/>
            </p:cNvSpPr>
            <p:nvPr/>
          </p:nvSpPr>
          <p:spPr>
            <a:xfrm>
              <a:off x="217405" y="1655104"/>
              <a:ext cx="2863074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f </a:t>
              </a:r>
              <a:r>
                <a:rPr lang="en-US" altLang="zh-TW" sz="2000" baseline="30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b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(Natural Coordinate)</a:t>
              </a: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8F32B69-A012-4817-9430-1C55AC26F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61" b="15331"/>
          <a:stretch/>
        </p:blipFill>
        <p:spPr>
          <a:xfrm>
            <a:off x="0" y="2006903"/>
            <a:ext cx="4446278" cy="2763584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B9101FA8-232B-4E39-B2A6-E2CDBF99D862}"/>
              </a:ext>
            </a:extLst>
          </p:cNvPr>
          <p:cNvGrpSpPr/>
          <p:nvPr/>
        </p:nvGrpSpPr>
        <p:grpSpPr>
          <a:xfrm>
            <a:off x="4473764" y="889375"/>
            <a:ext cx="4615278" cy="3391111"/>
            <a:chOff x="4528722" y="1366208"/>
            <a:chExt cx="4615278" cy="339111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545F181-DC2F-4F03-B024-5B217239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8722" y="1366208"/>
              <a:ext cx="4615278" cy="326398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CD908D9-BEC1-41D9-B04A-C7EB9D3A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056" y="3657861"/>
              <a:ext cx="1276384" cy="1099458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75D497-8D19-4C16-9156-6DF58A1275B3}"/>
              </a:ext>
            </a:extLst>
          </p:cNvPr>
          <p:cNvGrpSpPr/>
          <p:nvPr/>
        </p:nvGrpSpPr>
        <p:grpSpPr>
          <a:xfrm>
            <a:off x="5900778" y="3921607"/>
            <a:ext cx="3780612" cy="732573"/>
            <a:chOff x="5439327" y="3921607"/>
            <a:chExt cx="3780612" cy="732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itle 1">
                  <a:extLst>
                    <a:ext uri="{FF2B5EF4-FFF2-40B4-BE49-F238E27FC236}">
                      <a16:creationId xmlns:a16="http://schemas.microsoft.com/office/drawing/2014/main" id="{DA8C77C6-A782-42E7-AA7E-4BE05D5A70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40324" y="3921607"/>
                  <a:ext cx="3579615" cy="732573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 anchorCtr="0">
                  <a:spAutoFit/>
                </a:bodyPr>
                <a:lstStyle>
                  <a:lvl1pPr algn="l" defTabSz="514337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100" b="1" i="0" kern="1200" baseline="0">
                      <a:solidFill>
                        <a:srgbClr val="58595B"/>
                      </a:solidFill>
                      <a:latin typeface="Helvetica" pitchFamily="2" charset="0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𝟏𝟔𝟔𝟕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a:rPr lang="en-US" altLang="zh-TW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𝟖𝟑𝟑𝟑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chemeClr val="tx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itle 1">
                  <a:extLst>
                    <a:ext uri="{FF2B5EF4-FFF2-40B4-BE49-F238E27FC236}">
                      <a16:creationId xmlns:a16="http://schemas.microsoft.com/office/drawing/2014/main" id="{DA8C77C6-A782-42E7-AA7E-4BE05D5A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324" y="3921607"/>
                  <a:ext cx="3579615" cy="732573"/>
                </a:xfrm>
                <a:prstGeom prst="rect">
                  <a:avLst/>
                </a:prstGeom>
                <a:blipFill>
                  <a:blip r:embed="rId7"/>
                  <a:stretch>
                    <a:fillRect t="-2500"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54AB5ADF-2342-47D1-87DB-3E005782A17D}"/>
                </a:ext>
              </a:extLst>
            </p:cNvPr>
            <p:cNvSpPr txBox="1">
              <a:spLocks/>
            </p:cNvSpPr>
            <p:nvPr/>
          </p:nvSpPr>
          <p:spPr>
            <a:xfrm>
              <a:off x="5439327" y="4140337"/>
              <a:ext cx="1332760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r>
                <a:rPr lang="zh-TW" altLang="en-US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將元素組合</a:t>
              </a:r>
              <a:endPara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9">
                <a:extLst>
                  <a:ext uri="{FF2B5EF4-FFF2-40B4-BE49-F238E27FC236}">
                    <a16:creationId xmlns:a16="http://schemas.microsoft.com/office/drawing/2014/main" id="{2A1A184C-BC4D-400D-BC24-51762CE60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388212"/>
                <a:ext cx="4538440" cy="560538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18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8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zh-TW" sz="18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altLang="zh-TW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ⅆ</m:t>
                          </m:r>
                          <m:r>
                            <a:rPr lang="en-US" altLang="zh-TW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TW" sz="18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zh-TW" altLang="en-US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ⅆ</m:t>
                              </m:r>
                              <m:r>
                                <a:rPr lang="en-US" altLang="zh-TW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𝟐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 Placeholder 9">
                <a:extLst>
                  <a:ext uri="{FF2B5EF4-FFF2-40B4-BE49-F238E27FC236}">
                    <a16:creationId xmlns:a16="http://schemas.microsoft.com/office/drawing/2014/main" id="{2A1A184C-BC4D-400D-BC24-51762CE6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8212"/>
                <a:ext cx="4538440" cy="560538"/>
              </a:xfrm>
              <a:prstGeom prst="rect">
                <a:avLst/>
              </a:prstGeom>
              <a:blipFill>
                <a:blip r:embed="rId8"/>
                <a:stretch>
                  <a:fillRect t="-3261" b="-3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4C7866A-DAB7-4FD0-8191-10C8CE694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9926" y="2610337"/>
            <a:ext cx="176737" cy="1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7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4" y="-370714"/>
            <a:ext cx="7724246" cy="997196"/>
          </a:xfrm>
        </p:spPr>
        <p:txBody>
          <a:bodyPr/>
          <a:lstStyle/>
          <a:p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Natural Coordinate (one element)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793"/>
            <a:ext cx="9144000" cy="256707"/>
          </a:xfrm>
          <a:prstGeom prst="rect">
            <a:avLst/>
          </a:prstGeom>
        </p:spPr>
      </p:pic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DF3C5C6E-28D4-46D4-A78C-6C1C4B9BAED2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F7E4D3A-9C10-4DDE-8F52-3B08FBCB9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255" y="2278710"/>
                <a:ext cx="4034167" cy="565283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m:t>𝒇</m:t>
                    </m:r>
                    <m:sSubSup>
                      <m:sSubSupPr>
                        <m:ctrlPr>
                          <a:rPr lang="en-US" altLang="zh-TW" sz="20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 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TW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TW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𝝃</m:t>
                                  </m:r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𝝃</m:t>
                                  </m:r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altLang="zh-TW" sz="20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20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微軟正黑體" panose="020B0604030504040204" pitchFamily="34" charset="-120"/>
                    <a:cs typeface="Arial" panose="020B0604020202020204" pitchFamily="34" charset="0"/>
                  </a:rPr>
                  <a:t>= 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+mn-lt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F7E4D3A-9C10-4DDE-8F52-3B08FBCB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5" y="2278710"/>
                <a:ext cx="4034167" cy="565283"/>
              </a:xfrm>
              <a:prstGeom prst="rect">
                <a:avLst/>
              </a:prstGeom>
              <a:blipFill>
                <a:blip r:embed="rId4"/>
                <a:stretch>
                  <a:fillRect l="-151" t="-1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092C17E3-8B5F-441A-A3C7-75DB0E135328}"/>
              </a:ext>
            </a:extLst>
          </p:cNvPr>
          <p:cNvGrpSpPr/>
          <p:nvPr/>
        </p:nvGrpSpPr>
        <p:grpSpPr>
          <a:xfrm>
            <a:off x="76382" y="757107"/>
            <a:ext cx="3084522" cy="565899"/>
            <a:chOff x="105532" y="1492947"/>
            <a:chExt cx="3084522" cy="56589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838F5BE-702D-4203-AE96-DC1E27C89C3E}"/>
                </a:ext>
              </a:extLst>
            </p:cNvPr>
            <p:cNvSpPr/>
            <p:nvPr/>
          </p:nvSpPr>
          <p:spPr>
            <a:xfrm>
              <a:off x="105532" y="1492947"/>
              <a:ext cx="3084522" cy="565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075322B6-5BA5-4759-9D76-0C9F563C3FF4}"/>
                </a:ext>
              </a:extLst>
            </p:cNvPr>
            <p:cNvSpPr txBox="1">
              <a:spLocks/>
            </p:cNvSpPr>
            <p:nvPr/>
          </p:nvSpPr>
          <p:spPr>
            <a:xfrm>
              <a:off x="217405" y="1655104"/>
              <a:ext cx="2863074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f </a:t>
              </a:r>
              <a:r>
                <a:rPr lang="en-US" altLang="zh-TW" sz="2000" baseline="30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(Natural Coordinate)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9">
                <a:extLst>
                  <a:ext uri="{FF2B5EF4-FFF2-40B4-BE49-F238E27FC236}">
                    <a16:creationId xmlns:a16="http://schemas.microsoft.com/office/drawing/2014/main" id="{43E6BDDA-C59B-49E8-BD74-FFAAFE067D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83193"/>
                <a:ext cx="4538440" cy="560538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8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18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800" b="1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8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zh-TW" sz="18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altLang="zh-TW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ⅆ</m:t>
                          </m:r>
                          <m:r>
                            <a:rPr lang="en-US" altLang="zh-TW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TW" sz="18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zh-TW" altLang="en-US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ⅆ</m:t>
                              </m:r>
                              <m:r>
                                <a:rPr lang="en-US" altLang="zh-TW" sz="18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𝟐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Placeholder 9">
                <a:extLst>
                  <a:ext uri="{FF2B5EF4-FFF2-40B4-BE49-F238E27FC236}">
                    <a16:creationId xmlns:a16="http://schemas.microsoft.com/office/drawing/2014/main" id="{43E6BDDA-C59B-49E8-BD74-FFAAFE06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3193"/>
                <a:ext cx="4538440" cy="560538"/>
              </a:xfrm>
              <a:prstGeom prst="rect">
                <a:avLst/>
              </a:prstGeom>
              <a:blipFill>
                <a:blip r:embed="rId5"/>
                <a:stretch>
                  <a:fillRect t="-2174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0A19ADE4-89B6-4C5E-A5D9-889D1D1F03E0}"/>
              </a:ext>
            </a:extLst>
          </p:cNvPr>
          <p:cNvGrpSpPr/>
          <p:nvPr/>
        </p:nvGrpSpPr>
        <p:grpSpPr>
          <a:xfrm>
            <a:off x="4181260" y="1996506"/>
            <a:ext cx="2671398" cy="2462247"/>
            <a:chOff x="4377280" y="1530643"/>
            <a:chExt cx="2671398" cy="24622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4F192C-1542-453E-82AF-C0AD1C65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9281" y="1530643"/>
              <a:ext cx="1807396" cy="2034208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7F088F0-8586-4E53-9218-7FC95025705C}"/>
                </a:ext>
              </a:extLst>
            </p:cNvPr>
            <p:cNvSpPr txBox="1">
              <a:spLocks/>
            </p:cNvSpPr>
            <p:nvPr/>
          </p:nvSpPr>
          <p:spPr>
            <a:xfrm>
              <a:off x="4377280" y="3743591"/>
              <a:ext cx="2671398" cy="2492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18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Ray W. Clough</a:t>
              </a:r>
              <a:r>
                <a:rPr lang="zh-TW" altLang="en-US" sz="18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教授</a:t>
              </a:r>
              <a:endParaRPr lang="en-US" altLang="zh-TW" sz="18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0B92C71-FF33-4A42-A236-50C55633A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6675" y="1832131"/>
            <a:ext cx="2407325" cy="199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45BA39-4691-41D5-8CED-227099B76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8122" y="3501941"/>
                <a:ext cx="2863074" cy="754566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45BA39-4691-41D5-8CED-227099B7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2" y="3501941"/>
                <a:ext cx="2863074" cy="754566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2C016823-ED59-48BD-B907-0F7E1C40842E}"/>
              </a:ext>
            </a:extLst>
          </p:cNvPr>
          <p:cNvSpPr txBox="1">
            <a:spLocks/>
          </p:cNvSpPr>
          <p:nvPr/>
        </p:nvSpPr>
        <p:spPr>
          <a:xfrm>
            <a:off x="1481819" y="3767046"/>
            <a:ext cx="156951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i="0" kern="1200" baseline="0">
                <a:solidFill>
                  <a:srgbClr val="58595B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zh-TW" altLang="en-US" sz="2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元素組合→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7" y="127884"/>
            <a:ext cx="5763718" cy="498598"/>
          </a:xfrm>
        </p:spPr>
        <p:txBody>
          <a:bodyPr/>
          <a:lstStyle/>
          <a:p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Let</a:t>
            </a:r>
            <a:r>
              <a:rPr lang="zh-TW" altLang="en-US" sz="36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‘</a:t>
            </a:r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s Code In </a:t>
            </a:r>
            <a:r>
              <a:rPr lang="en-US" altLang="zh-TW" sz="3600" dirty="0" err="1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Matlab</a:t>
            </a:r>
            <a:r>
              <a:rPr lang="en-US" altLang="zh-TW" sz="36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 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B558F-93AF-4B2C-A8D8-72E6BAAF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792"/>
            <a:ext cx="9144000" cy="256707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BAE2092-5AE7-4D24-8E72-25CBEBA6965B}"/>
              </a:ext>
            </a:extLst>
          </p:cNvPr>
          <p:cNvGrpSpPr/>
          <p:nvPr/>
        </p:nvGrpSpPr>
        <p:grpSpPr>
          <a:xfrm>
            <a:off x="85009" y="858760"/>
            <a:ext cx="3469036" cy="3795686"/>
            <a:chOff x="85009" y="858760"/>
            <a:chExt cx="3469036" cy="37956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B74774-582C-4F70-AD62-4B4554ECA9A0}"/>
                </a:ext>
              </a:extLst>
            </p:cNvPr>
            <p:cNvSpPr/>
            <p:nvPr/>
          </p:nvSpPr>
          <p:spPr>
            <a:xfrm>
              <a:off x="124657" y="1424659"/>
              <a:ext cx="3429388" cy="3229787"/>
            </a:xfrm>
            <a:prstGeom prst="rect">
              <a:avLst/>
            </a:prstGeom>
            <a:solidFill>
              <a:srgbClr val="DBE7F4"/>
            </a:solidFill>
            <a:ln>
              <a:solidFill>
                <a:schemeClr val="bg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11BE825-04CB-483E-BE1A-20FCDF3E43FB}"/>
                </a:ext>
              </a:extLst>
            </p:cNvPr>
            <p:cNvGrpSpPr/>
            <p:nvPr/>
          </p:nvGrpSpPr>
          <p:grpSpPr>
            <a:xfrm>
              <a:off x="85009" y="858760"/>
              <a:ext cx="3469036" cy="565899"/>
              <a:chOff x="0" y="1054393"/>
              <a:chExt cx="3469036" cy="56589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D25EA2-9314-4CEB-BA67-EE6C8C37543C}"/>
                  </a:ext>
                </a:extLst>
              </p:cNvPr>
              <p:cNvSpPr/>
              <p:nvPr/>
            </p:nvSpPr>
            <p:spPr>
              <a:xfrm>
                <a:off x="20523" y="1054393"/>
                <a:ext cx="3448513" cy="5658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Text Placeholder 9">
                <a:extLst>
                  <a:ext uri="{FF2B5EF4-FFF2-40B4-BE49-F238E27FC236}">
                    <a16:creationId xmlns:a16="http://schemas.microsoft.com/office/drawing/2014/main" id="{FEF31FE4-04F9-4314-B50F-73848F730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03664"/>
                <a:ext cx="3469036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4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解題步驟</a:t>
                </a:r>
                <a:endParaRPr lang="en-US" altLang="zh-TW" sz="24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79AF807-8249-4896-88FD-2CDF745FAC84}"/>
                </a:ext>
              </a:extLst>
            </p:cNvPr>
            <p:cNvGrpSpPr/>
            <p:nvPr/>
          </p:nvGrpSpPr>
          <p:grpSpPr>
            <a:xfrm>
              <a:off x="1010395" y="1592898"/>
              <a:ext cx="1566473" cy="754819"/>
              <a:chOff x="2285999" y="2639994"/>
              <a:chExt cx="1566473" cy="7548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36F349-7169-46B1-9BE1-DE0C2BD2EF0F}"/>
                  </a:ext>
                </a:extLst>
              </p:cNvPr>
              <p:cNvSpPr/>
              <p:nvPr/>
            </p:nvSpPr>
            <p:spPr>
              <a:xfrm>
                <a:off x="2285999" y="2639994"/>
                <a:ext cx="1566473" cy="75481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Text Placeholder 9">
                <a:extLst>
                  <a:ext uri="{FF2B5EF4-FFF2-40B4-BE49-F238E27FC236}">
                    <a16:creationId xmlns:a16="http://schemas.microsoft.com/office/drawing/2014/main" id="{47A51217-EE3F-46BF-AB63-C6B68FB7A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7221" y="2714399"/>
                <a:ext cx="148402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虛功法求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弱形式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B687AE5-217C-434E-A3E4-CFD46CCF512B}"/>
                </a:ext>
              </a:extLst>
            </p:cNvPr>
            <p:cNvGrpSpPr/>
            <p:nvPr/>
          </p:nvGrpSpPr>
          <p:grpSpPr>
            <a:xfrm>
              <a:off x="457331" y="2779086"/>
              <a:ext cx="2692917" cy="754819"/>
              <a:chOff x="304060" y="2832750"/>
              <a:chExt cx="2692917" cy="75481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387F79-F510-407C-A68F-D2BF624BF532}"/>
                  </a:ext>
                </a:extLst>
              </p:cNvPr>
              <p:cNvSpPr/>
              <p:nvPr/>
            </p:nvSpPr>
            <p:spPr>
              <a:xfrm>
                <a:off x="620527" y="2832750"/>
                <a:ext cx="2083633" cy="75481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Text Placeholder 9">
                <a:extLst>
                  <a:ext uri="{FF2B5EF4-FFF2-40B4-BE49-F238E27FC236}">
                    <a16:creationId xmlns:a16="http://schemas.microsoft.com/office/drawing/2014/main" id="{476D67F4-4285-4FCA-86AA-22042237BF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060" y="2911600"/>
                <a:ext cx="2692917" cy="6309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帶入形狀函數求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、</a:t>
                </a:r>
                <a:r>
                  <a:rPr lang="en-US" altLang="zh-TW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 </a:t>
                </a:r>
                <a:r>
                  <a:rPr lang="en-US" altLang="zh-TW" sz="2000" baseline="30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</a:t>
                </a:r>
                <a:endPara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 Placeholder 9">
              <a:extLst>
                <a:ext uri="{FF2B5EF4-FFF2-40B4-BE49-F238E27FC236}">
                  <a16:creationId xmlns:a16="http://schemas.microsoft.com/office/drawing/2014/main" id="{7510D35E-0339-49BD-9273-AF6A28BE8A54}"/>
                </a:ext>
              </a:extLst>
            </p:cNvPr>
            <p:cNvSpPr txBox="1">
              <a:spLocks/>
            </p:cNvSpPr>
            <p:nvPr/>
          </p:nvSpPr>
          <p:spPr>
            <a:xfrm>
              <a:off x="1405053" y="3792689"/>
              <a:ext cx="1113713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4E68AFF-F75B-44D8-AA1D-0A674DC1CAFF}"/>
                </a:ext>
              </a:extLst>
            </p:cNvPr>
            <p:cNvGrpSpPr/>
            <p:nvPr/>
          </p:nvGrpSpPr>
          <p:grpSpPr>
            <a:xfrm>
              <a:off x="973228" y="3972769"/>
              <a:ext cx="1713119" cy="521218"/>
              <a:chOff x="824459" y="3363734"/>
              <a:chExt cx="1713119" cy="52121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E4681D6-4C87-4DFF-831B-AF91565EB31A}"/>
                  </a:ext>
                </a:extLst>
              </p:cNvPr>
              <p:cNvSpPr/>
              <p:nvPr/>
            </p:nvSpPr>
            <p:spPr>
              <a:xfrm>
                <a:off x="824459" y="3363734"/>
                <a:ext cx="1713119" cy="521218"/>
              </a:xfrm>
              <a:prstGeom prst="rect">
                <a:avLst/>
              </a:prstGeom>
              <a:solidFill>
                <a:srgbClr val="2774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Text Placeholder 9">
                <a:extLst>
                  <a:ext uri="{FF2B5EF4-FFF2-40B4-BE49-F238E27FC236}">
                    <a16:creationId xmlns:a16="http://schemas.microsoft.com/office/drawing/2014/main" id="{C8A4348B-C3F9-480E-9CC0-0DE688C791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841" y="3501789"/>
                <a:ext cx="1545354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000" dirty="0" err="1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Matlab</a:t>
                </a:r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撰寫</a:t>
                </a:r>
                <a:endParaRPr 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FB698D1-F3EA-4359-9CFA-BA4F607606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2377697"/>
              <a:ext cx="0" cy="371409"/>
            </a:xfrm>
            <a:prstGeom prst="straightConnector1">
              <a:avLst/>
            </a:prstGeom>
            <a:ln w="57150">
              <a:solidFill>
                <a:schemeClr val="tx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7506E01-665F-484F-AA81-F508E8E3C69B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3578875"/>
              <a:ext cx="0" cy="371409"/>
            </a:xfrm>
            <a:prstGeom prst="straightConnector1">
              <a:avLst/>
            </a:prstGeom>
            <a:ln w="57150">
              <a:solidFill>
                <a:srgbClr val="2C75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5BD0CCF-BD0A-4307-AFD7-D3182B643B82}"/>
              </a:ext>
            </a:extLst>
          </p:cNvPr>
          <p:cNvSpPr txBox="1">
            <a:spLocks/>
          </p:cNvSpPr>
          <p:nvPr/>
        </p:nvSpPr>
        <p:spPr>
          <a:xfrm>
            <a:off x="4123054" y="2448814"/>
            <a:ext cx="3986625" cy="4431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Let</a:t>
            </a:r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‘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s Code In </a:t>
            </a:r>
            <a:r>
              <a:rPr lang="en-US" altLang="zh-TW" sz="3200" dirty="0" err="1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Matlab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Arial" panose="020B0604020202020204" pitchFamily="34" charset="0"/>
              </a:rPr>
              <a:t> !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00176479-0B4F-4217-B994-772AA0EA3A1D}"/>
              </a:ext>
            </a:extLst>
          </p:cNvPr>
          <p:cNvSpPr txBox="1">
            <a:spLocks/>
          </p:cNvSpPr>
          <p:nvPr/>
        </p:nvSpPr>
        <p:spPr>
          <a:xfrm>
            <a:off x="8534139" y="4894201"/>
            <a:ext cx="609861" cy="2492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514337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 baseline="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2pPr>
            <a:lvl3pPr marL="27260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3pPr>
            <a:lvl4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i="0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4pPr>
            <a:lvl5pPr marL="0" indent="0" algn="l" defTabSz="514337" rtl="0" eaLnBrk="1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Font typeface="Arial" panose="020B0604020202020204" pitchFamily="34" charset="0"/>
              <a:buNone/>
              <a:defRPr sz="2700" b="1" kern="1200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5pPr>
            <a:lvl6pPr marL="471476" indent="-488621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28" indent="-145730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4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5" indent="-128585" algn="l" defTabSz="51433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3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04048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Brand-StratCom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E04E8B8-11FA-E649-9371-C7E26FFEAA93}" vid="{F579B5EC-11F9-A448-A60F-FC626C1FC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DE58D1-248A-4345-8CAA-036606B5C424}">
  <we:reference id="wa104381909" version="3.9.1.0" store="zh-TW" storeType="OMEX"/>
  <we:alternateReferences>
    <we:reference id="WA104381909" version="3.9.1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6766</TotalTime>
  <Words>280</Words>
  <Application>Microsoft Office PowerPoint</Application>
  <PresentationFormat>如螢幕大小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Helvetica Regular</vt:lpstr>
      <vt:lpstr>Yu Gothic UI</vt:lpstr>
      <vt:lpstr>微軟正黑體</vt:lpstr>
      <vt:lpstr>Arial</vt:lpstr>
      <vt:lpstr>Calibri</vt:lpstr>
      <vt:lpstr>Cambria Math</vt:lpstr>
      <vt:lpstr>Helvetica</vt:lpstr>
      <vt:lpstr>Times New Roman</vt:lpstr>
      <vt:lpstr>presentation-01-light</vt:lpstr>
      <vt:lpstr>PowerPoint 簡報</vt:lpstr>
      <vt:lpstr>Problem 3 解題步驟 </vt:lpstr>
      <vt:lpstr>虛功法求弱形式</vt:lpstr>
      <vt:lpstr>帶入形狀函數求 K、Fb、Fp</vt:lpstr>
      <vt:lpstr>Natural Coordinate (one element)</vt:lpstr>
      <vt:lpstr>Natural Coordinate (one element)</vt:lpstr>
      <vt:lpstr>Natural Coordinate (one element)</vt:lpstr>
      <vt:lpstr>Let‘s Code In Matlab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Peng-Yu Chen</dc:creator>
  <cp:lastModifiedBy>宗霖 李</cp:lastModifiedBy>
  <cp:revision>615</cp:revision>
  <dcterms:created xsi:type="dcterms:W3CDTF">2021-09-17T16:15:53Z</dcterms:created>
  <dcterms:modified xsi:type="dcterms:W3CDTF">2023-11-17T03:16:29Z</dcterms:modified>
</cp:coreProperties>
</file>