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notesMasterIdLst>
    <p:notesMasterId r:id="rId6"/>
  </p:notesMasterIdLst>
  <p:handoutMasterIdLst>
    <p:handoutMasterId r:id="rId7"/>
  </p:handoutMasterIdLst>
  <p:sldIdLst>
    <p:sldId id="259" r:id="rId2"/>
    <p:sldId id="505" r:id="rId3"/>
    <p:sldId id="502" r:id="rId4"/>
    <p:sldId id="50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宗霖 李" initials="宗霖" lastIdx="1" clrIdx="0">
    <p:extLst>
      <p:ext uri="{19B8F6BF-5375-455C-9EA6-DF929625EA0E}">
        <p15:presenceInfo xmlns:p15="http://schemas.microsoft.com/office/powerpoint/2012/main" userId="fc79156ca19407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2A9"/>
    <a:srgbClr val="DBE7F4"/>
    <a:srgbClr val="0000FF"/>
    <a:srgbClr val="2774AE"/>
    <a:srgbClr val="FC28FC"/>
    <a:srgbClr val="898989"/>
    <a:srgbClr val="DBE7F5"/>
    <a:srgbClr val="58595B"/>
    <a:srgbClr val="D2DDE8"/>
    <a:srgbClr val="2C7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7" autoAdjust="0"/>
    <p:restoredTop sz="95226" autoAdjust="0"/>
  </p:normalViewPr>
  <p:slideViewPr>
    <p:cSldViewPr snapToGrid="0" snapToObjects="1">
      <p:cViewPr varScale="1">
        <p:scale>
          <a:sx n="102" d="100"/>
          <a:sy n="102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29" d="100"/>
          <a:sy n="129" d="100"/>
        </p:scale>
        <p:origin x="328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0B33F4-6D9E-485B-81FB-D2D0AEA28A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5F5C-58A6-4B53-A096-10B9D15C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32FF8-1791-48A6-8337-EB1BA7214482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2F5F0-3096-4969-9078-B2DEFC786E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2DA9D-C1FC-4CB5-A60F-00BB764C81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A5268-3AE7-4CA2-A70B-D1E16212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6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A5E37-3A67-EE46-AE6F-745A0EEF17F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2381-FA7F-3B4F-861F-D0662239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2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9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2381-FA7F-3B4F-861F-D0662239D2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1F6F2740-8429-6B4A-A574-66C4F5DDF862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407535" y="4754883"/>
            <a:ext cx="941832" cy="3508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61AA930-3E3D-D743-BA3C-3CC35B2CB3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238B5B-F19C-E947-A0BC-87BD7983F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ackground">
            <a:extLst>
              <a:ext uri="{FF2B5EF4-FFF2-40B4-BE49-F238E27FC236}">
                <a16:creationId xmlns:a16="http://schemas.microsoft.com/office/drawing/2014/main" id="{4C1E4286-FD2F-814C-A4E5-B50094C0B6DB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"/>
            <a:ext cx="9144000" cy="5151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3000" b="0" i="0" dirty="0">
              <a:latin typeface="Helvetica Regular" pitchFamily="2" charset="0"/>
            </a:endParaRPr>
          </a:p>
        </p:txBody>
      </p:sp>
      <p:sp>
        <p:nvSpPr>
          <p:cNvPr id="26" name="Content Placeholder 22">
            <a:extLst>
              <a:ext uri="{FF2B5EF4-FFF2-40B4-BE49-F238E27FC236}">
                <a16:creationId xmlns:a16="http://schemas.microsoft.com/office/drawing/2014/main" id="{C424A90F-84FD-434F-AF04-DB8738AB479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40081" y="4705824"/>
            <a:ext cx="2695866" cy="124650"/>
          </a:xfrm>
          <a:prstGeom prst="rect">
            <a:avLst/>
          </a:prstGeom>
        </p:spPr>
        <p:txBody>
          <a:bodyPr wrap="none" lIns="9144" tIns="0" bIns="0" anchor="b" anchorCtr="0">
            <a:spAutoFit/>
          </a:bodyPr>
          <a:lstStyle>
            <a:lvl1pPr marL="0" indent="0">
              <a:spcBef>
                <a:spcPts val="225"/>
              </a:spcBef>
              <a:buFontTx/>
              <a:buNone/>
              <a:defRPr sz="900" b="0" i="0">
                <a:solidFill>
                  <a:srgbClr val="898989"/>
                </a:solidFill>
                <a:latin typeface="Helvetica Regular" pitchFamily="2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r>
              <a:rPr lang="en-US" sz="900" dirty="0">
                <a:solidFill>
                  <a:srgbClr val="58595B"/>
                </a:solidFill>
                <a:latin typeface="Helvetica" pitchFamily="2" charset="0"/>
              </a:rPr>
              <a:t>Assistant Professor, Department of Civil Engineering</a:t>
            </a:r>
          </a:p>
        </p:txBody>
      </p:sp>
      <p:sp>
        <p:nvSpPr>
          <p:cNvPr id="28" name="Content Placeholder 22">
            <a:extLst>
              <a:ext uri="{FF2B5EF4-FFF2-40B4-BE49-F238E27FC236}">
                <a16:creationId xmlns:a16="http://schemas.microsoft.com/office/drawing/2014/main" id="{6013CCDF-D30B-8B49-870C-487BC916658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40083" y="4522944"/>
            <a:ext cx="1717635" cy="124650"/>
          </a:xfrm>
          <a:prstGeom prst="rect">
            <a:avLst/>
          </a:prstGeom>
        </p:spPr>
        <p:txBody>
          <a:bodyPr wrap="square" lIns="9144" tIns="0" bIns="0" anchor="b" anchorCtr="0">
            <a:spAutoFit/>
          </a:bodyPr>
          <a:lstStyle>
            <a:lvl1pPr marL="0" indent="0">
              <a:spcBef>
                <a:spcPts val="225"/>
              </a:spcBef>
              <a:buFontTx/>
              <a:buNone/>
              <a:defRPr sz="2400" b="0" i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r>
              <a:rPr lang="en-US" sz="900" dirty="0">
                <a:solidFill>
                  <a:srgbClr val="58595B"/>
                </a:solidFill>
                <a:latin typeface="Helvetica" pitchFamily="2" charset="0"/>
              </a:rPr>
              <a:t>Peng-Yu Chen</a:t>
            </a:r>
          </a:p>
        </p:txBody>
      </p:sp>
      <p:sp>
        <p:nvSpPr>
          <p:cNvPr id="15" name="Header rule">
            <a:extLst>
              <a:ext uri="{FF2B5EF4-FFF2-40B4-BE49-F238E27FC236}">
                <a16:creationId xmlns:a16="http://schemas.microsoft.com/office/drawing/2014/main" id="{9D6D4E19-3FBE-DF40-B8C1-98D35A8D9F51}"/>
              </a:ext>
            </a:extLst>
          </p:cNvPr>
          <p:cNvSpPr/>
          <p:nvPr/>
        </p:nvSpPr>
        <p:spPr>
          <a:xfrm>
            <a:off x="477370" y="2986241"/>
            <a:ext cx="8026547" cy="45719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sp>
        <p:nvSpPr>
          <p:cNvPr id="7" name="Header rule">
            <a:extLst>
              <a:ext uri="{FF2B5EF4-FFF2-40B4-BE49-F238E27FC236}">
                <a16:creationId xmlns:a16="http://schemas.microsoft.com/office/drawing/2014/main" id="{09B1960F-507A-E84C-8B64-1891B754A975}"/>
              </a:ext>
            </a:extLst>
          </p:cNvPr>
          <p:cNvSpPr/>
          <p:nvPr/>
        </p:nvSpPr>
        <p:spPr>
          <a:xfrm flipV="1">
            <a:off x="477370" y="1758131"/>
            <a:ext cx="8026547" cy="45719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pic>
        <p:nvPicPr>
          <p:cNvPr id="3" name="logo lockup" hidden="1">
            <a:extLst>
              <a:ext uri="{FF2B5EF4-FFF2-40B4-BE49-F238E27FC236}">
                <a16:creationId xmlns:a16="http://schemas.microsoft.com/office/drawing/2014/main" id="{A0682890-AF0C-4247-AD31-1CB6F62F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473625"/>
            <a:ext cx="3429000" cy="381000"/>
          </a:xfrm>
          <a:prstGeom prst="rect">
            <a:avLst/>
          </a:prstGeom>
        </p:spPr>
      </p:pic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992A067E-6CB9-C14C-9A18-33F98E6EF3A7}"/>
              </a:ext>
            </a:extLst>
          </p:cNvPr>
          <p:cNvSpPr txBox="1"/>
          <p:nvPr/>
        </p:nvSpPr>
        <p:spPr>
          <a:xfrm>
            <a:off x="649226" y="475488"/>
            <a:ext cx="800100" cy="374904"/>
          </a:xfrm>
          <a:prstGeom prst="rect">
            <a:avLst/>
          </a:prstGeom>
          <a:solidFill>
            <a:srgbClr val="FF00FF"/>
          </a:solidFill>
          <a:ln w="6350">
            <a:noFill/>
          </a:ln>
        </p:spPr>
        <p:txBody>
          <a:bodyPr wrap="square" lIns="13716" tIns="6858" rIns="13716" bIns="0" rtlCol="0" anchor="ctr" anchorCtr="1">
            <a:normAutofit/>
          </a:bodyPr>
          <a:lstStyle/>
          <a:p>
            <a:pPr marL="0" marR="0" lvl="0" indent="0" algn="ct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</a:rPr>
              <a:t>Resize the UCLA logo to match the size &amp; position of this box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B141D-50D8-B545-AC99-DA856384CC54}"/>
              </a:ext>
            </a:extLst>
          </p:cNvPr>
          <p:cNvSpPr txBox="1"/>
          <p:nvPr/>
        </p:nvSpPr>
        <p:spPr>
          <a:xfrm>
            <a:off x="6594765" y="304803"/>
            <a:ext cx="14270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A6F6D3-C084-D543-B260-D6C73FE28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0080" y="2031662"/>
            <a:ext cx="7772400" cy="82484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700" b="1">
                <a:latin typeface="+mj-lt"/>
              </a:defRPr>
            </a:lvl1pPr>
            <a:lvl2pPr marL="0" indent="0">
              <a:buFont typeface="Arial" panose="020B0604020202020204" pitchFamily="34" charset="0"/>
              <a:buNone/>
              <a:defRPr sz="2700" b="1">
                <a:latin typeface="+mj-lt"/>
              </a:defRPr>
            </a:lvl2pPr>
            <a:lvl3pPr marL="272600" indent="0">
              <a:buNone/>
              <a:defRPr sz="2700" b="1">
                <a:latin typeface="+mj-lt"/>
              </a:defRPr>
            </a:lvl3pPr>
            <a:lvl4pPr marL="0" indent="0">
              <a:buNone/>
              <a:defRPr sz="2700" b="1">
                <a:latin typeface="+mj-lt"/>
              </a:defRPr>
            </a:lvl4pPr>
            <a:lvl5pPr marL="0" indent="0">
              <a:buNone/>
              <a:defRPr sz="2700" b="1">
                <a:latin typeface="+mj-lt"/>
              </a:defRPr>
            </a:lvl5pPr>
          </a:lstStyle>
          <a:p>
            <a:pPr lvl="0"/>
            <a:r>
              <a:rPr lang="en-US" dirty="0"/>
              <a:t>Presentation Opener Title</a:t>
            </a:r>
          </a:p>
          <a:p>
            <a:pPr lvl="0"/>
            <a:r>
              <a:rPr lang="en-US" dirty="0"/>
              <a:t>Goes Here</a:t>
            </a:r>
          </a:p>
        </p:txBody>
      </p:sp>
      <p:sp>
        <p:nvSpPr>
          <p:cNvPr id="19" name="TextBox 18" hidden="1">
            <a:extLst>
              <a:ext uri="{FF2B5EF4-FFF2-40B4-BE49-F238E27FC236}">
                <a16:creationId xmlns:a16="http://schemas.microsoft.com/office/drawing/2014/main" id="{DAEABCCE-008D-444A-9E36-5D3414A07090}"/>
              </a:ext>
            </a:extLst>
          </p:cNvPr>
          <p:cNvSpPr txBox="1"/>
          <p:nvPr/>
        </p:nvSpPr>
        <p:spPr>
          <a:xfrm>
            <a:off x="649226" y="475488"/>
            <a:ext cx="800100" cy="374904"/>
          </a:xfrm>
          <a:prstGeom prst="rect">
            <a:avLst/>
          </a:prstGeom>
          <a:solidFill>
            <a:srgbClr val="FF00FF"/>
          </a:solidFill>
          <a:ln w="6350">
            <a:noFill/>
          </a:ln>
        </p:spPr>
        <p:txBody>
          <a:bodyPr wrap="square" lIns="13716" tIns="6858" rIns="13716" bIns="0" rtlCol="0" anchor="ctr" anchorCtr="1">
            <a:normAutofit/>
          </a:bodyPr>
          <a:lstStyle/>
          <a:p>
            <a:pPr marL="0" marR="0" lvl="0" indent="0" algn="ct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</a:rPr>
              <a:t>Resize the UCLA logo to match the size &amp; position of this box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98486D-C649-D848-B5F6-E86CD5336334}"/>
              </a:ext>
            </a:extLst>
          </p:cNvPr>
          <p:cNvSpPr txBox="1"/>
          <p:nvPr/>
        </p:nvSpPr>
        <p:spPr>
          <a:xfrm>
            <a:off x="6594765" y="304803"/>
            <a:ext cx="142701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13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0E50FF5-8596-CFE0-3FC4-1CC2478713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3928" y="3174351"/>
            <a:ext cx="3853653" cy="17432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4D789E-C1BD-36E1-B12A-A61AE24E3525}"/>
              </a:ext>
            </a:extLst>
          </p:cNvPr>
          <p:cNvSpPr txBox="1"/>
          <p:nvPr userDrawn="1"/>
        </p:nvSpPr>
        <p:spPr>
          <a:xfrm>
            <a:off x="5908884" y="4612499"/>
            <a:ext cx="259503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</a:t>
            </a:r>
            <a:r>
              <a:rPr lang="en-US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zh-TW" alt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@NCU</a:t>
            </a:r>
            <a:endParaRPr lang="en-US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9" descr="A picture containing arrow&#10;&#10;Description automatically generated">
            <a:extLst>
              <a:ext uri="{FF2B5EF4-FFF2-40B4-BE49-F238E27FC236}">
                <a16:creationId xmlns:a16="http://schemas.microsoft.com/office/drawing/2014/main" id="{229455B6-950D-AE53-AB75-7ACE209264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2461"/>
            <a:ext cx="1127188" cy="9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77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00" userDrawn="1">
          <p15:clr>
            <a:srgbClr val="FBAE40"/>
          </p15:clr>
        </p15:guide>
        <p15:guide id="6" orient="horz" pos="540" userDrawn="1">
          <p15:clr>
            <a:srgbClr val="FBAE40"/>
          </p15:clr>
        </p15:guide>
        <p15:guide id="7" pos="4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4C1E4286-FD2F-814C-A4E5-B50094C0B6DB}"/>
              </a:ext>
            </a:extLst>
          </p:cNvPr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3000" b="0" i="0" dirty="0">
              <a:latin typeface="Helvetica Regular" pitchFamily="2" charset="0"/>
            </a:endParaRPr>
          </a:p>
        </p:txBody>
      </p:sp>
      <p:graphicFrame>
        <p:nvGraphicFramePr>
          <p:cNvPr id="11" name="Table 10" hidden="1">
            <a:extLst>
              <a:ext uri="{FF2B5EF4-FFF2-40B4-BE49-F238E27FC236}">
                <a16:creationId xmlns:a16="http://schemas.microsoft.com/office/drawing/2014/main" id="{A59B268B-FC1E-1745-BAE9-3F02C5965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60386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61AA930-3E3D-D743-BA3C-3CC35B2CB3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238B5B-F19C-E947-A0BC-87BD7983F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C5F55-93C0-9344-9E3D-94935F3D27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0079" y="2651763"/>
            <a:ext cx="7772400" cy="1661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200" b="1" i="0" cap="all" baseline="0">
                <a:latin typeface="Helvetica" pitchFamily="2" charset="0"/>
              </a:defRPr>
            </a:lvl1pPr>
            <a:lvl2pPr>
              <a:buFontTx/>
              <a:buNone/>
              <a:defRPr b="1"/>
            </a:lvl2pPr>
            <a:lvl3pPr marL="514337" indent="0">
              <a:buFontTx/>
              <a:buNone/>
              <a:defRPr b="1"/>
            </a:lvl3pPr>
            <a:lvl4pPr marL="771506" indent="0">
              <a:buFontTx/>
              <a:buNone/>
              <a:defRPr b="1"/>
            </a:lvl4pPr>
            <a:lvl5pPr marL="1028675" indent="0">
              <a:buFontTx/>
              <a:buNone/>
              <a:defRPr b="1"/>
            </a:lvl5pPr>
          </a:lstStyle>
          <a:p>
            <a:pPr lvl="0"/>
            <a:r>
              <a:rPr lang="en-US" dirty="0"/>
              <a:t>ADDITIONAL TEXT GOES HERE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4B9DE-6557-C54A-BF36-8E798604EA3F}"/>
              </a:ext>
            </a:extLst>
          </p:cNvPr>
          <p:cNvSpPr txBox="1"/>
          <p:nvPr/>
        </p:nvSpPr>
        <p:spPr>
          <a:xfrm>
            <a:off x="640080" y="2013020"/>
            <a:ext cx="7772400" cy="4154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2700" b="1" i="0" baseline="0" dirty="0">
                <a:solidFill>
                  <a:srgbClr val="58595B"/>
                </a:solidFill>
                <a:latin typeface="Helvetica" pitchFamily="2" charset="0"/>
              </a:rPr>
              <a:t>Section Divider</a:t>
            </a:r>
          </a:p>
        </p:txBody>
      </p:sp>
      <p:sp>
        <p:nvSpPr>
          <p:cNvPr id="7" name="Header rule">
            <a:extLst>
              <a:ext uri="{FF2B5EF4-FFF2-40B4-BE49-F238E27FC236}">
                <a16:creationId xmlns:a16="http://schemas.microsoft.com/office/drawing/2014/main" id="{09B1960F-507A-E84C-8B64-1891B754A975}"/>
              </a:ext>
            </a:extLst>
          </p:cNvPr>
          <p:cNvSpPr/>
          <p:nvPr/>
        </p:nvSpPr>
        <p:spPr>
          <a:xfrm>
            <a:off x="640080" y="246888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graphicFrame>
        <p:nvGraphicFramePr>
          <p:cNvPr id="9" name="Table 8" hidden="1">
            <a:extLst>
              <a:ext uri="{FF2B5EF4-FFF2-40B4-BE49-F238E27FC236}">
                <a16:creationId xmlns:a16="http://schemas.microsoft.com/office/drawing/2014/main" id="{D23CA481-98CA-0745-833B-EFD0DBCDD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98072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989E6-36D9-5E4D-A8F4-C8D9759B609B}"/>
              </a:ext>
            </a:extLst>
          </p:cNvPr>
          <p:cNvSpPr txBox="1"/>
          <p:nvPr/>
        </p:nvSpPr>
        <p:spPr>
          <a:xfrm>
            <a:off x="640080" y="2013020"/>
            <a:ext cx="7772400" cy="4154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2700" b="1" i="0" baseline="0" dirty="0">
                <a:solidFill>
                  <a:srgbClr val="58595B"/>
                </a:solidFill>
                <a:latin typeface="Helvetica" pitchFamily="2" charset="0"/>
              </a:rPr>
              <a:t>Section Divider</a:t>
            </a:r>
          </a:p>
        </p:txBody>
      </p:sp>
      <p:graphicFrame>
        <p:nvGraphicFramePr>
          <p:cNvPr id="12" name="Table 11" hidden="1">
            <a:extLst>
              <a:ext uri="{FF2B5EF4-FFF2-40B4-BE49-F238E27FC236}">
                <a16:creationId xmlns:a16="http://schemas.microsoft.com/office/drawing/2014/main" id="{EF7DC21F-99F8-4F48-9203-63793CFF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86431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DA3775-34D5-1E49-AF02-9E34A316EF51}"/>
              </a:ext>
            </a:extLst>
          </p:cNvPr>
          <p:cNvSpPr txBox="1"/>
          <p:nvPr/>
        </p:nvSpPr>
        <p:spPr>
          <a:xfrm>
            <a:off x="640080" y="2013020"/>
            <a:ext cx="7772400" cy="4154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2700" b="1" i="0" baseline="0" dirty="0">
                <a:solidFill>
                  <a:srgbClr val="58595B"/>
                </a:solidFill>
                <a:latin typeface="Helvetica" pitchFamily="2" charset="0"/>
              </a:rPr>
              <a:t>Section Divider</a:t>
            </a:r>
          </a:p>
        </p:txBody>
      </p:sp>
    </p:spTree>
    <p:extLst>
      <p:ext uri="{BB962C8B-B14F-4D97-AF65-F5344CB8AC3E}">
        <p14:creationId xmlns:p14="http://schemas.microsoft.com/office/powerpoint/2010/main" val="2156785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1F6F2740-8429-6B4A-A574-66C4F5DDF862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7407535" y="4754883"/>
            <a:ext cx="941832" cy="3508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61AA930-3E3D-D743-BA3C-3CC35B2CB3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8686800" y="4501787"/>
            <a:ext cx="457200" cy="566309"/>
          </a:xfrm>
        </p:spPr>
        <p:txBody>
          <a:bodyPr/>
          <a:lstStyle>
            <a:lvl1pPr>
              <a:defRPr sz="2000"/>
            </a:lvl1pPr>
          </a:lstStyle>
          <a:p>
            <a:fld id="{B6238B5B-F19C-E947-A0BC-87BD7983F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E623E0-A664-AE40-BA0B-DD28927DB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Header w/table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C239404-90E7-C24E-AFE4-2269257F0B4F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1097280" y="1188721"/>
            <a:ext cx="6400800" cy="145424"/>
          </a:xfrm>
          <a:prstGeom prst="rect">
            <a:avLst/>
          </a:prstGeom>
          <a:solidFill>
            <a:srgbClr val="DBE7F5"/>
          </a:solidFill>
        </p:spPr>
        <p:txBody>
          <a:bodyPr anchor="t"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3984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>
            <a:extLst>
              <a:ext uri="{FF2B5EF4-FFF2-40B4-BE49-F238E27FC236}">
                <a16:creationId xmlns:a16="http://schemas.microsoft.com/office/drawing/2014/main" id="{4C1E4286-FD2F-814C-A4E5-B50094C0B6DB}"/>
              </a:ext>
            </a:extLst>
          </p:cNvPr>
          <p:cNvSpPr/>
          <p:nvPr/>
        </p:nvSpPr>
        <p:spPr>
          <a:xfrm>
            <a:off x="0" y="-24869"/>
            <a:ext cx="9144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3000" b="0" i="0" dirty="0">
              <a:latin typeface="Helvetica Regular" pitchFamily="2" charset="0"/>
            </a:endParaRPr>
          </a:p>
        </p:txBody>
      </p:sp>
      <p:graphicFrame>
        <p:nvGraphicFramePr>
          <p:cNvPr id="11" name="Table 10" hidden="1">
            <a:extLst>
              <a:ext uri="{FF2B5EF4-FFF2-40B4-BE49-F238E27FC236}">
                <a16:creationId xmlns:a16="http://schemas.microsoft.com/office/drawing/2014/main" id="{A59B268B-FC1E-1745-BAE9-3F02C5965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18671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7" name="Header rule">
            <a:extLst>
              <a:ext uri="{FF2B5EF4-FFF2-40B4-BE49-F238E27FC236}">
                <a16:creationId xmlns:a16="http://schemas.microsoft.com/office/drawing/2014/main" id="{09B1960F-507A-E84C-8B64-1891B754A975}"/>
              </a:ext>
            </a:extLst>
          </p:cNvPr>
          <p:cNvSpPr/>
          <p:nvPr/>
        </p:nvSpPr>
        <p:spPr>
          <a:xfrm>
            <a:off x="640080" y="246888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graphicFrame>
        <p:nvGraphicFramePr>
          <p:cNvPr id="8" name="Table 7" hidden="1">
            <a:extLst>
              <a:ext uri="{FF2B5EF4-FFF2-40B4-BE49-F238E27FC236}">
                <a16:creationId xmlns:a16="http://schemas.microsoft.com/office/drawing/2014/main" id="{3E58A6EC-219D-294A-BBEF-94C49557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035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graphicFrame>
        <p:nvGraphicFramePr>
          <p:cNvPr id="10" name="Table 9" hidden="1">
            <a:extLst>
              <a:ext uri="{FF2B5EF4-FFF2-40B4-BE49-F238E27FC236}">
                <a16:creationId xmlns:a16="http://schemas.microsoft.com/office/drawing/2014/main" id="{C425352E-7739-E248-9E50-3F3E8D851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666196"/>
              </p:ext>
            </p:extLst>
          </p:nvPr>
        </p:nvGraphicFramePr>
        <p:xfrm>
          <a:off x="640080" y="1783080"/>
          <a:ext cx="7772400" cy="67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4064186770"/>
                    </a:ext>
                  </a:extLst>
                </a:gridCol>
              </a:tblGrid>
              <a:tr h="550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600" b="1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latin typeface="Helvetica" pitchFamily="2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sz="3600" dirty="0">
                        <a:ln>
                          <a:noFill/>
                        </a:ln>
                      </a:endParaRPr>
                    </a:p>
                  </a:txBody>
                  <a:tcPr marL="45720" marT="91440" marB="36576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774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4122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F6C067-AD68-524C-91AC-545B0A590C4C}"/>
              </a:ext>
            </a:extLst>
          </p:cNvPr>
          <p:cNvSpPr txBox="1"/>
          <p:nvPr/>
        </p:nvSpPr>
        <p:spPr>
          <a:xfrm>
            <a:off x="640080" y="2053382"/>
            <a:ext cx="7772400" cy="4154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2700" b="1" i="0" baseline="0" dirty="0">
                <a:solidFill>
                  <a:srgbClr val="5859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61908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eader rule">
            <a:extLst>
              <a:ext uri="{FF2B5EF4-FFF2-40B4-BE49-F238E27FC236}">
                <a16:creationId xmlns:a16="http://schemas.microsoft.com/office/drawing/2014/main" id="{98E6E0B5-9270-574F-A10E-09DA8982DB02}"/>
              </a:ext>
            </a:extLst>
          </p:cNvPr>
          <p:cNvSpPr/>
          <p:nvPr/>
        </p:nvSpPr>
        <p:spPr>
          <a:xfrm>
            <a:off x="0" y="4852652"/>
            <a:ext cx="9144000" cy="290849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sp>
        <p:nvSpPr>
          <p:cNvPr id="22" name="Title Placeholder">
            <a:extLst>
              <a:ext uri="{FF2B5EF4-FFF2-40B4-BE49-F238E27FC236}">
                <a16:creationId xmlns:a16="http://schemas.microsoft.com/office/drawing/2014/main" id="{7143B24C-1C3A-8E4C-BD32-A8A3EF40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" y="145675"/>
            <a:ext cx="7772400" cy="29084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BB99265C-2058-D148-A5A5-70540F68B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4501787"/>
            <a:ext cx="457200" cy="566309"/>
          </a:xfrm>
          <a:prstGeom prst="rect">
            <a:avLst/>
          </a:prstGeom>
        </p:spPr>
        <p:txBody>
          <a:bodyPr vert="horz" wrap="square" lIns="0" tIns="0" rIns="0" bIns="256032" rtlCol="0" anchor="t" anchorCtr="0">
            <a:spAutoFit/>
          </a:bodyPr>
          <a:lstStyle>
            <a:lvl1pPr algn="l">
              <a:lnSpc>
                <a:spcPct val="100000"/>
              </a:lnSpc>
              <a:defRPr sz="2000" b="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38B5B-F19C-E947-A0BC-87BD7983F8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B9C53-1485-764E-86F1-EF642FC86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3" y="1188722"/>
            <a:ext cx="7315199" cy="88101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56B59-9377-84F6-56E1-86DAA2B0EE1A}"/>
              </a:ext>
            </a:extLst>
          </p:cNvPr>
          <p:cNvSpPr txBox="1"/>
          <p:nvPr userDrawn="1"/>
        </p:nvSpPr>
        <p:spPr>
          <a:xfrm>
            <a:off x="0" y="4852652"/>
            <a:ext cx="259503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</a:t>
            </a:r>
            <a:r>
              <a:rPr lang="en-US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zh-TW" alt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@NCU</a:t>
            </a:r>
            <a:endParaRPr lang="en-US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eader rule">
            <a:extLst>
              <a:ext uri="{FF2B5EF4-FFF2-40B4-BE49-F238E27FC236}">
                <a16:creationId xmlns:a16="http://schemas.microsoft.com/office/drawing/2014/main" id="{D0481C2F-24BA-20E1-A5CB-78D851327299}"/>
              </a:ext>
            </a:extLst>
          </p:cNvPr>
          <p:cNvSpPr/>
          <p:nvPr userDrawn="1"/>
        </p:nvSpPr>
        <p:spPr>
          <a:xfrm>
            <a:off x="0" y="611957"/>
            <a:ext cx="9144000" cy="45719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sz="1013" b="0" i="0" dirty="0">
              <a:latin typeface="Helvetica Regula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A30F1-FC6E-C60B-DDEF-DF0DAE696880}"/>
              </a:ext>
            </a:extLst>
          </p:cNvPr>
          <p:cNvSpPr txBox="1"/>
          <p:nvPr userDrawn="1"/>
        </p:nvSpPr>
        <p:spPr>
          <a:xfrm>
            <a:off x="6772065" y="4843418"/>
            <a:ext cx="259503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sam75782008@g.ncu.edu.tw</a:t>
            </a:r>
          </a:p>
        </p:txBody>
      </p:sp>
    </p:spTree>
    <p:extLst>
      <p:ext uri="{BB962C8B-B14F-4D97-AF65-F5344CB8AC3E}">
        <p14:creationId xmlns:p14="http://schemas.microsoft.com/office/powerpoint/2010/main" val="397718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8" r:id="rId3"/>
    <p:sldLayoutId id="2147483827" r:id="rId4"/>
  </p:sldLayoutIdLst>
  <p:hf hdr="0" ftr="0" dt="0"/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100" b="1" i="0" kern="1200" baseline="0">
          <a:solidFill>
            <a:srgbClr val="58595B"/>
          </a:solidFill>
          <a:latin typeface="Helvetica" pitchFamily="2" charset="0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050" b="0" kern="1200">
          <a:solidFill>
            <a:srgbClr val="58595B"/>
          </a:solidFill>
          <a:latin typeface="+mn-lt"/>
          <a:ea typeface="+mn-ea"/>
          <a:cs typeface="+mn-cs"/>
        </a:defRPr>
      </a:lvl1pPr>
      <a:lvl2pPr marL="336034" indent="-130299" algn="l" defTabSz="514337" rtl="0" eaLnBrk="1" latinLnBrk="0" hangingPunct="1">
        <a:lnSpc>
          <a:spcPct val="90000"/>
        </a:lnSpc>
        <a:spcBef>
          <a:spcPts val="281"/>
        </a:spcBef>
        <a:spcAft>
          <a:spcPts val="0"/>
        </a:spcAft>
        <a:buFont typeface="Arial" panose="020B0604020202020204" pitchFamily="34" charset="0"/>
        <a:buChar char="•"/>
        <a:defRPr sz="1050" b="0" i="0" kern="1200" baseline="0">
          <a:solidFill>
            <a:srgbClr val="58595B"/>
          </a:solidFill>
          <a:latin typeface="+mn-lt"/>
          <a:ea typeface="+mn-ea"/>
          <a:cs typeface="+mn-cs"/>
        </a:defRPr>
      </a:lvl2pPr>
      <a:lvl3pPr marL="541769" indent="-130299" algn="l" defTabSz="514337" rtl="0" eaLnBrk="1" latinLnBrk="0" hangingPunct="1">
        <a:lnSpc>
          <a:spcPct val="90000"/>
        </a:lnSpc>
        <a:spcBef>
          <a:spcPts val="281"/>
        </a:spcBef>
        <a:spcAft>
          <a:spcPts val="0"/>
        </a:spcAft>
        <a:buFont typeface="Arial" panose="020B0604020202020204" pitchFamily="34" charset="0"/>
        <a:buChar char="•"/>
        <a:defRPr sz="1050" b="0" kern="1200">
          <a:solidFill>
            <a:srgbClr val="58595B"/>
          </a:solidFill>
          <a:latin typeface="+mn-lt"/>
          <a:ea typeface="+mn-ea"/>
          <a:cs typeface="+mn-cs"/>
        </a:defRPr>
      </a:lvl3pPr>
      <a:lvl4pPr marL="747503" indent="-130299" algn="l" defTabSz="514337" rtl="0" eaLnBrk="1" latinLnBrk="0" hangingPunct="1">
        <a:lnSpc>
          <a:spcPct val="90000"/>
        </a:lnSpc>
        <a:spcBef>
          <a:spcPts val="281"/>
        </a:spcBef>
        <a:spcAft>
          <a:spcPts val="0"/>
        </a:spcAft>
        <a:buFont typeface="Arial" panose="020B0604020202020204" pitchFamily="34" charset="0"/>
        <a:buChar char="•"/>
        <a:defRPr sz="1050" b="0" i="0" kern="1200">
          <a:solidFill>
            <a:srgbClr val="58595B"/>
          </a:solidFill>
          <a:latin typeface="+mn-lt"/>
          <a:ea typeface="+mn-ea"/>
          <a:cs typeface="+mn-cs"/>
        </a:defRPr>
      </a:lvl4pPr>
      <a:lvl5pPr marL="953238" indent="-130299" algn="l" defTabSz="514337" rtl="0" eaLnBrk="1" latinLnBrk="0" hangingPunct="1">
        <a:lnSpc>
          <a:spcPct val="90000"/>
        </a:lnSpc>
        <a:spcBef>
          <a:spcPts val="281"/>
        </a:spcBef>
        <a:spcAft>
          <a:spcPts val="0"/>
        </a:spcAft>
        <a:buFont typeface="Arial" panose="020B0604020202020204" pitchFamily="34" charset="0"/>
        <a:buChar char="•"/>
        <a:defRPr sz="1050" b="0" kern="1200">
          <a:solidFill>
            <a:srgbClr val="58595B"/>
          </a:solidFill>
          <a:latin typeface="+mn-lt"/>
          <a:ea typeface="+mn-ea"/>
          <a:cs typeface="+mn-cs"/>
        </a:defRPr>
      </a:lvl5pPr>
      <a:lvl6pPr marL="471476" indent="-488621" algn="l" defTabSz="514337" rtl="0" eaLnBrk="1" latinLnBrk="0" hangingPunct="1">
        <a:lnSpc>
          <a:spcPct val="9000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00" kern="1200">
          <a:solidFill>
            <a:schemeClr val="tx1"/>
          </a:solidFill>
          <a:latin typeface="+mn-lt"/>
          <a:ea typeface="+mn-ea"/>
          <a:cs typeface="+mn-cs"/>
        </a:defRPr>
      </a:lvl6pPr>
      <a:lvl7pPr marL="418328" indent="-145730" algn="l" defTabSz="514337" rtl="0" eaLnBrk="1" latinLnBrk="0" hangingPunct="1">
        <a:lnSpc>
          <a:spcPct val="9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5" indent="-128585" algn="l" defTabSz="514337" rtl="0" eaLnBrk="1" latinLnBrk="0" hangingPunct="1">
        <a:lnSpc>
          <a:spcPct val="9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3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B14D471-DEE6-4F79-B91A-D886AF87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375" y="3096157"/>
            <a:ext cx="4818704" cy="18655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F9E4703-3CF9-4863-B92A-774AC6CBAE4D}"/>
              </a:ext>
            </a:extLst>
          </p:cNvPr>
          <p:cNvSpPr txBox="1"/>
          <p:nvPr/>
        </p:nvSpPr>
        <p:spPr>
          <a:xfrm>
            <a:off x="484221" y="3223666"/>
            <a:ext cx="516098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TW" altLang="en-US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第一組</a:t>
            </a:r>
            <a:endParaRPr lang="en-US" altLang="zh-TW" sz="18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109302526</a:t>
            </a:r>
            <a:r>
              <a:rPr lang="zh-TW" altLang="en-US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李宗霖</a:t>
            </a:r>
            <a:r>
              <a:rPr lang="en-US" altLang="zh-TW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109302512</a:t>
            </a:r>
            <a:r>
              <a:rPr lang="zh-TW" altLang="en-US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陳泰安</a:t>
            </a:r>
            <a:endParaRPr lang="en-US" altLang="zh-TW" sz="14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111322089 </a:t>
            </a:r>
            <a:r>
              <a:rPr lang="zh-TW" altLang="en-US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黃亭耀  </a:t>
            </a:r>
            <a:r>
              <a:rPr lang="en-US" altLang="zh-TW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112322022 </a:t>
            </a:r>
            <a:r>
              <a:rPr lang="zh-TW" altLang="en-US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郭瑞嫻</a:t>
            </a:r>
            <a:endParaRPr lang="en-US" altLang="zh-TW" sz="18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109302516 </a:t>
            </a:r>
            <a:r>
              <a:rPr lang="zh-TW" altLang="en-US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劉晏彤  </a:t>
            </a:r>
            <a:r>
              <a:rPr lang="en-US" altLang="zh-TW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109302519</a:t>
            </a:r>
            <a:r>
              <a:rPr lang="zh-TW" altLang="en-US" sz="18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目崎勇太 </a:t>
            </a:r>
            <a:endParaRPr lang="en-US" altLang="zh-TW" sz="18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E7AC0D3-83B8-4BAD-9A99-DA5EED226451}"/>
              </a:ext>
            </a:extLst>
          </p:cNvPr>
          <p:cNvGrpSpPr/>
          <p:nvPr/>
        </p:nvGrpSpPr>
        <p:grpSpPr>
          <a:xfrm>
            <a:off x="0" y="23916"/>
            <a:ext cx="6835515" cy="1274286"/>
            <a:chOff x="0" y="23916"/>
            <a:chExt cx="6835515" cy="1274286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B4D16746-1B63-405D-918D-8B1C1C9A4559}"/>
                </a:ext>
              </a:extLst>
            </p:cNvPr>
            <p:cNvGrpSpPr/>
            <p:nvPr/>
          </p:nvGrpSpPr>
          <p:grpSpPr>
            <a:xfrm>
              <a:off x="0" y="23916"/>
              <a:ext cx="6835515" cy="590293"/>
              <a:chOff x="0" y="46401"/>
              <a:chExt cx="6835515" cy="590293"/>
            </a:xfrm>
          </p:grpSpPr>
          <p:pic>
            <p:nvPicPr>
              <p:cNvPr id="12" name="Picture 2" descr="國立中央大學 - 2014 Open House Day 開放參觀日｜Accupass 活動通">
                <a:extLst>
                  <a:ext uri="{FF2B5EF4-FFF2-40B4-BE49-F238E27FC236}">
                    <a16:creationId xmlns:a16="http://schemas.microsoft.com/office/drawing/2014/main" id="{283224D4-7E67-486E-8E58-C886B4CDB2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6401"/>
                <a:ext cx="1816284" cy="5902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 Placeholder 9">
                <a:extLst>
                  <a:ext uri="{FF2B5EF4-FFF2-40B4-BE49-F238E27FC236}">
                    <a16:creationId xmlns:a16="http://schemas.microsoft.com/office/drawing/2014/main" id="{2955767D-D183-441E-B23B-8BCD4EE7EE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6283" y="204241"/>
                <a:ext cx="5019232" cy="2492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altLang="zh-TW" sz="1800" dirty="0">
                    <a:solidFill>
                      <a:schemeClr val="tx1">
                        <a:lumMod val="50000"/>
                      </a:schemeClr>
                    </a:solidFill>
                    <a:latin typeface="微軟.正黑體"/>
                    <a:cs typeface="Arial" panose="020B0604020202020204" pitchFamily="34" charset="0"/>
                  </a:rPr>
                  <a:t>112</a:t>
                </a:r>
                <a:r>
                  <a:rPr lang="zh-TW" altLang="en-US" sz="1800" dirty="0">
                    <a:solidFill>
                      <a:schemeClr val="tx1">
                        <a:lumMod val="50000"/>
                      </a:schemeClr>
                    </a:solidFill>
                    <a:latin typeface="微軟.正黑體"/>
                    <a:cs typeface="Arial" panose="020B0604020202020204" pitchFamily="34" charset="0"/>
                  </a:rPr>
                  <a:t>學年第一學期有限元素法課程</a:t>
                </a:r>
                <a:r>
                  <a:rPr lang="en-US" altLang="zh-TW" sz="1800" dirty="0">
                    <a:solidFill>
                      <a:schemeClr val="tx1">
                        <a:lumMod val="50000"/>
                      </a:schemeClr>
                    </a:solidFill>
                    <a:latin typeface="微軟.正黑體"/>
                    <a:cs typeface="Arial" panose="020B0604020202020204" pitchFamily="34" charset="0"/>
                  </a:rPr>
                  <a:t>HW6</a:t>
                </a:r>
              </a:p>
            </p:txBody>
          </p:sp>
        </p:grp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6A70A61-7942-4015-B4F5-A57BE816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32470"/>
              <a:ext cx="1977843" cy="765732"/>
            </a:xfrm>
            <a:prstGeom prst="rect">
              <a:avLst/>
            </a:prstGeom>
          </p:spPr>
        </p:pic>
      </p:grp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D2332E8-8124-4B31-85BB-6CFE2D77515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9711" y="2176954"/>
            <a:ext cx="8203963" cy="443198"/>
          </a:xfrm>
        </p:spPr>
        <p:txBody>
          <a:bodyPr/>
          <a:lstStyle/>
          <a:p>
            <a:r>
              <a:rPr lang="zh-TW" altLang="en-US" sz="3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有限元素法課程</a:t>
            </a:r>
            <a:r>
              <a:rPr lang="en-US" altLang="zh-TW" sz="3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HW6</a:t>
            </a:r>
          </a:p>
        </p:txBody>
      </p:sp>
    </p:spTree>
    <p:extLst>
      <p:ext uri="{BB962C8B-B14F-4D97-AF65-F5344CB8AC3E}">
        <p14:creationId xmlns:p14="http://schemas.microsoft.com/office/powerpoint/2010/main" val="92278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0" y="151491"/>
            <a:ext cx="4837070" cy="387798"/>
          </a:xfrm>
        </p:spPr>
        <p:txBody>
          <a:bodyPr/>
          <a:lstStyle/>
          <a:p>
            <a:pPr algn="l"/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擋土設施設計流程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B9B483D-C335-4C70-8CA1-75A6FF79F73C}"/>
              </a:ext>
            </a:extLst>
          </p:cNvPr>
          <p:cNvGrpSpPr/>
          <p:nvPr/>
        </p:nvGrpSpPr>
        <p:grpSpPr>
          <a:xfrm>
            <a:off x="0" y="4817432"/>
            <a:ext cx="9144000" cy="573929"/>
            <a:chOff x="0" y="4817432"/>
            <a:chExt cx="9144000" cy="57392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28AA15-37BC-4237-8542-51E7A7209428}"/>
                </a:ext>
              </a:extLst>
            </p:cNvPr>
            <p:cNvGrpSpPr/>
            <p:nvPr/>
          </p:nvGrpSpPr>
          <p:grpSpPr>
            <a:xfrm>
              <a:off x="0" y="4817432"/>
              <a:ext cx="9144000" cy="573929"/>
              <a:chOff x="0" y="4817432"/>
              <a:chExt cx="9144000" cy="573929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EBEBD9B-DC6C-4FE8-B809-3AC824CB6602}"/>
                  </a:ext>
                </a:extLst>
              </p:cNvPr>
              <p:cNvSpPr/>
              <p:nvPr/>
            </p:nvSpPr>
            <p:spPr>
              <a:xfrm>
                <a:off x="0" y="4847008"/>
                <a:ext cx="9144000" cy="296492"/>
              </a:xfrm>
              <a:prstGeom prst="rect">
                <a:avLst/>
              </a:prstGeom>
              <a:solidFill>
                <a:srgbClr val="3E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投影片編號版面配置區 4">
                <a:extLst>
                  <a:ext uri="{FF2B5EF4-FFF2-40B4-BE49-F238E27FC236}">
                    <a16:creationId xmlns:a16="http://schemas.microsoft.com/office/drawing/2014/main" id="{F6FF6D4D-584E-4ACB-B102-E0F4C407B3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47308" y="4825052"/>
                <a:ext cx="412230" cy="566309"/>
              </a:xfrm>
              <a:prstGeom prst="rect">
                <a:avLst/>
              </a:prstGeom>
            </p:spPr>
            <p:txBody>
              <a:bodyPr vert="horz" wrap="square" lIns="0" tIns="0" rIns="0" bIns="256032" rtlCol="0" anchor="t" anchorCtr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lnSpc>
                    <a:spcPct val="100000"/>
                  </a:lnSpc>
                  <a:defRPr sz="2000" b="0" i="0" kern="120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fld id="{B6238B5B-F19C-E947-A0BC-87BD7983F871}" type="slidenum">
                  <a:rPr lang="en-US" smtClean="0">
                    <a:solidFill>
                      <a:schemeClr val="bg1"/>
                    </a:solidFill>
                  </a:rPr>
                  <a:pPr algn="r"/>
                  <a:t>2</a:t>
                </a:fld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4DE03A74-4227-451B-AFE9-C11C4FB6E332}"/>
                  </a:ext>
                </a:extLst>
              </p:cNvPr>
              <p:cNvGrpSpPr/>
              <p:nvPr/>
            </p:nvGrpSpPr>
            <p:grpSpPr>
              <a:xfrm>
                <a:off x="0" y="4817432"/>
                <a:ext cx="976695" cy="372600"/>
                <a:chOff x="0" y="4817432"/>
                <a:chExt cx="976695" cy="372600"/>
              </a:xfrm>
            </p:grpSpPr>
            <p:pic>
              <p:nvPicPr>
                <p:cNvPr id="12" name="Picture 2" descr="國立中央大學 - 2014 Open House Day 開放參觀日｜Accupass 活動通">
                  <a:extLst>
                    <a:ext uri="{FF2B5EF4-FFF2-40B4-BE49-F238E27FC236}">
                      <a16:creationId xmlns:a16="http://schemas.microsoft.com/office/drawing/2014/main" id="{E7839CE7-5B44-472C-879B-5AE581DBE5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3501"/>
                <a:stretch/>
              </p:blipFill>
              <p:spPr bwMode="auto">
                <a:xfrm>
                  <a:off x="0" y="4817432"/>
                  <a:ext cx="324301" cy="372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8641087C-C532-4AF5-A60E-1081B21BD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301" y="4853813"/>
                  <a:ext cx="652394" cy="282881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 Placeholder 9">
              <a:extLst>
                <a:ext uri="{FF2B5EF4-FFF2-40B4-BE49-F238E27FC236}">
                  <a16:creationId xmlns:a16="http://schemas.microsoft.com/office/drawing/2014/main" id="{05AEA082-6757-4E47-A70E-CEF9D52E8A8B}"/>
                </a:ext>
              </a:extLst>
            </p:cNvPr>
            <p:cNvSpPr txBox="1">
              <a:spLocks/>
            </p:cNvSpPr>
            <p:nvPr/>
          </p:nvSpPr>
          <p:spPr>
            <a:xfrm>
              <a:off x="1051646" y="4920632"/>
              <a:ext cx="4577161" cy="1661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TW" sz="1200" dirty="0">
                  <a:solidFill>
                    <a:schemeClr val="bg1"/>
                  </a:solidFill>
                  <a:latin typeface="微軟.正黑體"/>
                  <a:cs typeface="Arial" panose="020B0604020202020204" pitchFamily="34" charset="0"/>
                </a:rPr>
                <a:t>112</a:t>
              </a:r>
              <a:r>
                <a:rPr lang="zh-TW" altLang="en-US" sz="1200" dirty="0">
                  <a:solidFill>
                    <a:schemeClr val="bg1"/>
                  </a:solidFill>
                  <a:latin typeface="微軟.正黑體"/>
                  <a:cs typeface="Arial" panose="020B0604020202020204" pitchFamily="34" charset="0"/>
                </a:rPr>
                <a:t>學年第一學期有限元素法課程</a:t>
              </a:r>
              <a:r>
                <a:rPr lang="en-US" altLang="zh-TW" sz="1200" dirty="0">
                  <a:solidFill>
                    <a:schemeClr val="bg1"/>
                  </a:solidFill>
                  <a:latin typeface="微軟.正黑體"/>
                  <a:cs typeface="Arial" panose="020B0604020202020204" pitchFamily="34" charset="0"/>
                </a:rPr>
                <a:t>HW6</a:t>
              </a:r>
              <a:endParaRPr lang="zh-TW" altLang="en-US" sz="1200" dirty="0">
                <a:solidFill>
                  <a:schemeClr val="bg1"/>
                </a:solidFill>
                <a:latin typeface="微軟.正黑體"/>
                <a:cs typeface="Arial" panose="020B0604020202020204" pitchFamily="34" charset="0"/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62E9CC3-9B61-4115-B991-3763BB09B6C3}"/>
              </a:ext>
            </a:extLst>
          </p:cNvPr>
          <p:cNvCxnSpPr>
            <a:cxnSpLocks/>
          </p:cNvCxnSpPr>
          <p:nvPr/>
        </p:nvCxnSpPr>
        <p:spPr>
          <a:xfrm>
            <a:off x="311050" y="2389748"/>
            <a:ext cx="1986083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FCBAF92-8DC7-4BA1-BE49-7BA58F185534}"/>
              </a:ext>
            </a:extLst>
          </p:cNvPr>
          <p:cNvCxnSpPr>
            <a:cxnSpLocks/>
          </p:cNvCxnSpPr>
          <p:nvPr/>
        </p:nvCxnSpPr>
        <p:spPr>
          <a:xfrm>
            <a:off x="2144733" y="2376540"/>
            <a:ext cx="0" cy="183489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A1AB73B-991E-4E5A-9E39-BFAEC42364EE}"/>
              </a:ext>
            </a:extLst>
          </p:cNvPr>
          <p:cNvCxnSpPr>
            <a:cxnSpLocks/>
          </p:cNvCxnSpPr>
          <p:nvPr/>
        </p:nvCxnSpPr>
        <p:spPr>
          <a:xfrm>
            <a:off x="2297133" y="2376540"/>
            <a:ext cx="0" cy="183489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299419F-A1D0-4975-811E-77F3321708A1}"/>
              </a:ext>
            </a:extLst>
          </p:cNvPr>
          <p:cNvCxnSpPr>
            <a:cxnSpLocks/>
          </p:cNvCxnSpPr>
          <p:nvPr/>
        </p:nvCxnSpPr>
        <p:spPr>
          <a:xfrm>
            <a:off x="2297133" y="3394572"/>
            <a:ext cx="97536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形 41" descr="房子 以實心填滿">
            <a:extLst>
              <a:ext uri="{FF2B5EF4-FFF2-40B4-BE49-F238E27FC236}">
                <a16:creationId xmlns:a16="http://schemas.microsoft.com/office/drawing/2014/main" id="{C00742E6-D047-41CB-9F8B-E43BEB422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1646" y="1719072"/>
            <a:ext cx="779525" cy="779525"/>
          </a:xfrm>
          <a:prstGeom prst="rect">
            <a:avLst/>
          </a:prstGeom>
        </p:spPr>
      </p:pic>
      <p:pic>
        <p:nvPicPr>
          <p:cNvPr id="43" name="圖形 42" descr="房子 以實心填滿">
            <a:extLst>
              <a:ext uri="{FF2B5EF4-FFF2-40B4-BE49-F238E27FC236}">
                <a16:creationId xmlns:a16="http://schemas.microsoft.com/office/drawing/2014/main" id="{FC9F43EC-6085-4AA3-BD79-A14D72486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344" y="1711366"/>
            <a:ext cx="779525" cy="779525"/>
          </a:xfrm>
          <a:prstGeom prst="rect">
            <a:avLst/>
          </a:prstGeom>
        </p:spPr>
      </p:pic>
      <p:grpSp>
        <p:nvGrpSpPr>
          <p:cNvPr id="52" name="群組 51">
            <a:extLst>
              <a:ext uri="{FF2B5EF4-FFF2-40B4-BE49-F238E27FC236}">
                <a16:creationId xmlns:a16="http://schemas.microsoft.com/office/drawing/2014/main" id="{864511B3-4328-4E4C-9D32-D6CEED8F93D9}"/>
              </a:ext>
            </a:extLst>
          </p:cNvPr>
          <p:cNvGrpSpPr/>
          <p:nvPr/>
        </p:nvGrpSpPr>
        <p:grpSpPr>
          <a:xfrm>
            <a:off x="2144733" y="2389748"/>
            <a:ext cx="304799" cy="1810004"/>
            <a:chOff x="2310384" y="1915160"/>
            <a:chExt cx="304799" cy="1810004"/>
          </a:xfrm>
        </p:grpSpPr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8B9B8D3F-4C17-42A4-837F-F778B371C151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84" y="3716528"/>
              <a:ext cx="1524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手繪多邊形: 圖案 46">
              <a:extLst>
                <a:ext uri="{FF2B5EF4-FFF2-40B4-BE49-F238E27FC236}">
                  <a16:creationId xmlns:a16="http://schemas.microsoft.com/office/drawing/2014/main" id="{A78F9A50-5E69-4F3C-985C-486B97415F1B}"/>
                </a:ext>
              </a:extLst>
            </p:cNvPr>
            <p:cNvSpPr/>
            <p:nvPr/>
          </p:nvSpPr>
          <p:spPr>
            <a:xfrm>
              <a:off x="2468880" y="1920240"/>
              <a:ext cx="146303" cy="1798320"/>
            </a:xfrm>
            <a:custGeom>
              <a:avLst/>
              <a:gdLst>
                <a:gd name="connsiteX0" fmla="*/ 0 w 256050"/>
                <a:gd name="connsiteY0" fmla="*/ 0 h 1798320"/>
                <a:gd name="connsiteX1" fmla="*/ 256032 w 256050"/>
                <a:gd name="connsiteY1" fmla="*/ 999744 h 1798320"/>
                <a:gd name="connsiteX2" fmla="*/ 12192 w 256050"/>
                <a:gd name="connsiteY2" fmla="*/ 1798320 h 179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050" h="1798320">
                  <a:moveTo>
                    <a:pt x="0" y="0"/>
                  </a:moveTo>
                  <a:cubicBezTo>
                    <a:pt x="127000" y="350012"/>
                    <a:pt x="254000" y="700024"/>
                    <a:pt x="256032" y="999744"/>
                  </a:cubicBezTo>
                  <a:cubicBezTo>
                    <a:pt x="258064" y="1299464"/>
                    <a:pt x="93472" y="1649984"/>
                    <a:pt x="12192" y="179832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B6E0EEF7-ACA5-45E5-A793-ACC8ABDFEA32}"/>
                </a:ext>
              </a:extLst>
            </p:cNvPr>
            <p:cNvSpPr/>
            <p:nvPr/>
          </p:nvSpPr>
          <p:spPr>
            <a:xfrm>
              <a:off x="2328672" y="1926844"/>
              <a:ext cx="146303" cy="1798320"/>
            </a:xfrm>
            <a:custGeom>
              <a:avLst/>
              <a:gdLst>
                <a:gd name="connsiteX0" fmla="*/ 0 w 256050"/>
                <a:gd name="connsiteY0" fmla="*/ 0 h 1798320"/>
                <a:gd name="connsiteX1" fmla="*/ 256032 w 256050"/>
                <a:gd name="connsiteY1" fmla="*/ 999744 h 1798320"/>
                <a:gd name="connsiteX2" fmla="*/ 12192 w 256050"/>
                <a:gd name="connsiteY2" fmla="*/ 1798320 h 179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050" h="1798320">
                  <a:moveTo>
                    <a:pt x="0" y="0"/>
                  </a:moveTo>
                  <a:cubicBezTo>
                    <a:pt x="127000" y="350012"/>
                    <a:pt x="254000" y="700024"/>
                    <a:pt x="256032" y="999744"/>
                  </a:cubicBezTo>
                  <a:cubicBezTo>
                    <a:pt x="258064" y="1299464"/>
                    <a:pt x="93472" y="1649984"/>
                    <a:pt x="12192" y="179832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B1203E80-352F-4BD2-A6AB-28B11F94F4F2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1915160"/>
              <a:ext cx="15240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6121FD6-CA3F-421F-B70F-3BF75A1C635E}"/>
              </a:ext>
            </a:extLst>
          </p:cNvPr>
          <p:cNvCxnSpPr>
            <a:cxnSpLocks/>
          </p:cNvCxnSpPr>
          <p:nvPr/>
        </p:nvCxnSpPr>
        <p:spPr>
          <a:xfrm>
            <a:off x="798245" y="2389748"/>
            <a:ext cx="96620" cy="10961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A4B0AAB-D35A-4DE2-B697-7010E91F5935}"/>
              </a:ext>
            </a:extLst>
          </p:cNvPr>
          <p:cNvCxnSpPr>
            <a:cxnSpLocks/>
          </p:cNvCxnSpPr>
          <p:nvPr/>
        </p:nvCxnSpPr>
        <p:spPr>
          <a:xfrm>
            <a:off x="912453" y="2388631"/>
            <a:ext cx="96620" cy="10961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B94BF2B8-38D4-4606-BCA6-83DCF36A7D87}"/>
              </a:ext>
            </a:extLst>
          </p:cNvPr>
          <p:cNvCxnSpPr>
            <a:cxnSpLocks/>
          </p:cNvCxnSpPr>
          <p:nvPr/>
        </p:nvCxnSpPr>
        <p:spPr>
          <a:xfrm>
            <a:off x="1023264" y="2389748"/>
            <a:ext cx="96620" cy="10961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5AC3A0A-9653-4159-99CD-2DB00D4D32F8}"/>
              </a:ext>
            </a:extLst>
          </p:cNvPr>
          <p:cNvCxnSpPr>
            <a:cxnSpLocks/>
          </p:cNvCxnSpPr>
          <p:nvPr/>
        </p:nvCxnSpPr>
        <p:spPr>
          <a:xfrm>
            <a:off x="2542164" y="3394572"/>
            <a:ext cx="96620" cy="10961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F3BD28F-3E60-444A-92A8-23098DE0202B}"/>
              </a:ext>
            </a:extLst>
          </p:cNvPr>
          <p:cNvCxnSpPr>
            <a:cxnSpLocks/>
          </p:cNvCxnSpPr>
          <p:nvPr/>
        </p:nvCxnSpPr>
        <p:spPr>
          <a:xfrm>
            <a:off x="2656372" y="3393455"/>
            <a:ext cx="96620" cy="10961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40A58E16-6601-4CA8-9F6A-B14F7D409A87}"/>
              </a:ext>
            </a:extLst>
          </p:cNvPr>
          <p:cNvCxnSpPr>
            <a:cxnSpLocks/>
          </p:cNvCxnSpPr>
          <p:nvPr/>
        </p:nvCxnSpPr>
        <p:spPr>
          <a:xfrm>
            <a:off x="2767183" y="3394572"/>
            <a:ext cx="96620" cy="109612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A815A25-5CDC-4649-AB52-08BE10955A0B}"/>
              </a:ext>
            </a:extLst>
          </p:cNvPr>
          <p:cNvCxnSpPr>
            <a:cxnSpLocks/>
          </p:cNvCxnSpPr>
          <p:nvPr/>
        </p:nvCxnSpPr>
        <p:spPr>
          <a:xfrm>
            <a:off x="2309324" y="2762112"/>
            <a:ext cx="97536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CDC2F453-1FBE-48D7-93D3-F222F6BDCCE6}"/>
              </a:ext>
            </a:extLst>
          </p:cNvPr>
          <p:cNvCxnSpPr>
            <a:cxnSpLocks/>
          </p:cNvCxnSpPr>
          <p:nvPr/>
        </p:nvCxnSpPr>
        <p:spPr>
          <a:xfrm>
            <a:off x="2309324" y="2815452"/>
            <a:ext cx="97536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7A790AAD-B062-42ED-90BF-1AC787FFF2DC}"/>
              </a:ext>
            </a:extLst>
          </p:cNvPr>
          <p:cNvCxnSpPr>
            <a:cxnSpLocks/>
          </p:cNvCxnSpPr>
          <p:nvPr/>
        </p:nvCxnSpPr>
        <p:spPr>
          <a:xfrm>
            <a:off x="2309324" y="3032622"/>
            <a:ext cx="97536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485E25C-C978-4B28-BDF2-E333731F3C51}"/>
              </a:ext>
            </a:extLst>
          </p:cNvPr>
          <p:cNvCxnSpPr>
            <a:cxnSpLocks/>
          </p:cNvCxnSpPr>
          <p:nvPr/>
        </p:nvCxnSpPr>
        <p:spPr>
          <a:xfrm>
            <a:off x="2309324" y="3085962"/>
            <a:ext cx="97536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0961B43B-243D-4000-ABEF-1115E241C3CF}"/>
              </a:ext>
            </a:extLst>
          </p:cNvPr>
          <p:cNvCxnSpPr>
            <a:cxnSpLocks/>
          </p:cNvCxnSpPr>
          <p:nvPr/>
        </p:nvCxnSpPr>
        <p:spPr>
          <a:xfrm>
            <a:off x="2303229" y="2490891"/>
            <a:ext cx="97536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3E772B38-8B0E-4201-AE49-5F37AE93F3B2}"/>
              </a:ext>
            </a:extLst>
          </p:cNvPr>
          <p:cNvCxnSpPr>
            <a:cxnSpLocks/>
          </p:cNvCxnSpPr>
          <p:nvPr/>
        </p:nvCxnSpPr>
        <p:spPr>
          <a:xfrm>
            <a:off x="2303229" y="2544231"/>
            <a:ext cx="975360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96622F93-D6DA-4419-9CB1-56092A18FFB5}"/>
              </a:ext>
            </a:extLst>
          </p:cNvPr>
          <p:cNvSpPr txBox="1">
            <a:spLocks/>
          </p:cNvSpPr>
          <p:nvPr/>
        </p:nvSpPr>
        <p:spPr>
          <a:xfrm>
            <a:off x="444332" y="1116555"/>
            <a:ext cx="2478751" cy="2769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5143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i="0" kern="1200" baseline="0">
                <a:solidFill>
                  <a:srgbClr val="58595B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深開挖工程</a:t>
            </a:r>
            <a:endParaRPr lang="en-US" altLang="zh-TW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F86B7F4B-DFB9-46B4-861D-AD63A28850A3}"/>
              </a:ext>
            </a:extLst>
          </p:cNvPr>
          <p:cNvGrpSpPr/>
          <p:nvPr/>
        </p:nvGrpSpPr>
        <p:grpSpPr>
          <a:xfrm>
            <a:off x="2236172" y="1110918"/>
            <a:ext cx="3230723" cy="3470075"/>
            <a:chOff x="2236172" y="1110918"/>
            <a:chExt cx="3230723" cy="3470075"/>
          </a:xfrm>
        </p:grpSpPr>
        <p:grpSp>
          <p:nvGrpSpPr>
            <p:cNvPr id="106" name="群組 105">
              <a:extLst>
                <a:ext uri="{FF2B5EF4-FFF2-40B4-BE49-F238E27FC236}">
                  <a16:creationId xmlns:a16="http://schemas.microsoft.com/office/drawing/2014/main" id="{59B38E5F-5CE3-4B33-8BC5-4840B17514D3}"/>
                </a:ext>
              </a:extLst>
            </p:cNvPr>
            <p:cNvGrpSpPr/>
            <p:nvPr/>
          </p:nvGrpSpPr>
          <p:grpSpPr>
            <a:xfrm>
              <a:off x="2236172" y="2022986"/>
              <a:ext cx="3230499" cy="2558007"/>
              <a:chOff x="2236172" y="2022986"/>
              <a:chExt cx="3230499" cy="2558007"/>
            </a:xfrm>
          </p:grpSpPr>
          <p:sp>
            <p:nvSpPr>
              <p:cNvPr id="69" name="Title 1">
                <a:extLst>
                  <a:ext uri="{FF2B5EF4-FFF2-40B4-BE49-F238E27FC236}">
                    <a16:creationId xmlns:a16="http://schemas.microsoft.com/office/drawing/2014/main" id="{3645B62F-2536-4EDB-AB5E-927DD8DE25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87281" y="2776926"/>
                <a:ext cx="1205629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zh-TW" altLang="en-US" sz="2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施工流程</a:t>
                </a:r>
                <a:endParaRPr lang="en-US" altLang="zh-TW" sz="2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itle 1">
                <a:extLst>
                  <a:ext uri="{FF2B5EF4-FFF2-40B4-BE49-F238E27FC236}">
                    <a16:creationId xmlns:a16="http://schemas.microsoft.com/office/drawing/2014/main" id="{98A94BCF-92A9-4E30-9D6F-AC6AC24BD1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27604" y="3699683"/>
                <a:ext cx="1444906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zh-TW" altLang="en-US" sz="2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連續壁配筋</a:t>
                </a:r>
                <a:endParaRPr lang="en-US" altLang="zh-TW" sz="2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BB372363-5E6D-41F5-ACE4-375B05849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172" y="3632656"/>
                <a:ext cx="1370653" cy="19983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itle 1">
                <a:extLst>
                  <a:ext uri="{FF2B5EF4-FFF2-40B4-BE49-F238E27FC236}">
                    <a16:creationId xmlns:a16="http://schemas.microsoft.com/office/drawing/2014/main" id="{5F2010A0-FA05-4B80-A9A8-DEB7814BA0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69600" y="4303994"/>
                <a:ext cx="2126445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zh-TW" altLang="en-US" sz="2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連續壁貫入深度</a:t>
                </a:r>
                <a:endParaRPr lang="en-US" altLang="zh-TW" sz="28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31D28F1E-3631-463A-AC8A-EFB48C95D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172" y="4107985"/>
                <a:ext cx="760277" cy="300127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itle 1">
                <a:extLst>
                  <a:ext uri="{FF2B5EF4-FFF2-40B4-BE49-F238E27FC236}">
                    <a16:creationId xmlns:a16="http://schemas.microsoft.com/office/drawing/2014/main" id="{A230C156-EE9D-4235-A646-1E2E3C6C0D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0226" y="2022986"/>
                <a:ext cx="2126445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zh-TW" altLang="en-US" sz="2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支撐形式、間距</a:t>
                </a:r>
                <a:endParaRPr lang="en-US" altLang="zh-TW" sz="2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BCC60F10-A664-4A3C-8F31-EF7651EE38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69778" y="2158130"/>
                <a:ext cx="602715" cy="357194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55D6D800-6779-46BC-9280-9C1DCE903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9526" y="2906588"/>
                <a:ext cx="602715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FEA8372F-D7BE-4B3D-9C88-42F486731EE8}"/>
                </a:ext>
              </a:extLst>
            </p:cNvPr>
            <p:cNvGrpSpPr/>
            <p:nvPr/>
          </p:nvGrpSpPr>
          <p:grpSpPr>
            <a:xfrm>
              <a:off x="2883736" y="1110918"/>
              <a:ext cx="2583159" cy="276999"/>
              <a:chOff x="2883736" y="1110918"/>
              <a:chExt cx="2583159" cy="276999"/>
            </a:xfrm>
          </p:grpSpPr>
          <p:sp>
            <p:nvSpPr>
              <p:cNvPr id="68" name="Title 1">
                <a:extLst>
                  <a:ext uri="{FF2B5EF4-FFF2-40B4-BE49-F238E27FC236}">
                    <a16:creationId xmlns:a16="http://schemas.microsoft.com/office/drawing/2014/main" id="{E8D0439A-07BA-495D-8B0E-D4D4321230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0450" y="1110918"/>
                <a:ext cx="2126445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zh-TW" altLang="en-US" sz="2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控制壁體變形 </a:t>
                </a:r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7" name="直線單箭頭接點 96">
                <a:extLst>
                  <a:ext uri="{FF2B5EF4-FFF2-40B4-BE49-F238E27FC236}">
                    <a16:creationId xmlns:a16="http://schemas.microsoft.com/office/drawing/2014/main" id="{5F532D05-5456-4583-933F-14B1BC883636}"/>
                  </a:ext>
                </a:extLst>
              </p:cNvPr>
              <p:cNvCxnSpPr/>
              <p:nvPr/>
            </p:nvCxnSpPr>
            <p:spPr>
              <a:xfrm>
                <a:off x="2883736" y="1247153"/>
                <a:ext cx="343777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D0423225-5C91-4863-B21F-881228D949B2}"/>
              </a:ext>
            </a:extLst>
          </p:cNvPr>
          <p:cNvGrpSpPr/>
          <p:nvPr/>
        </p:nvGrpSpPr>
        <p:grpSpPr>
          <a:xfrm>
            <a:off x="5587399" y="1110917"/>
            <a:ext cx="3341339" cy="3122759"/>
            <a:chOff x="5587399" y="1110917"/>
            <a:chExt cx="3341339" cy="3122759"/>
          </a:xfrm>
        </p:grpSpPr>
        <p:sp>
          <p:nvSpPr>
            <p:cNvPr id="91" name="Title 1">
              <a:extLst>
                <a:ext uri="{FF2B5EF4-FFF2-40B4-BE49-F238E27FC236}">
                  <a16:creationId xmlns:a16="http://schemas.microsoft.com/office/drawing/2014/main" id="{814FDCEC-EC7B-4A7F-9E98-90100B6E91F2}"/>
                </a:ext>
              </a:extLst>
            </p:cNvPr>
            <p:cNvSpPr txBox="1">
              <a:spLocks/>
            </p:cNvSpPr>
            <p:nvPr/>
          </p:nvSpPr>
          <p:spPr>
            <a:xfrm>
              <a:off x="5850424" y="1765094"/>
              <a:ext cx="649300" cy="2769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51433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b="1" i="0" kern="1200" baseline="0">
                  <a:solidFill>
                    <a:srgbClr val="58595B"/>
                  </a:solidFill>
                  <a:latin typeface="Helvetica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zh-TW" altLang="en-US" sz="2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變形</a:t>
              </a:r>
              <a:endParaRPr lang="en-US" altLang="zh-TW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3D97FB10-575F-4BFE-ABF0-D9F854881AB8}"/>
                </a:ext>
              </a:extLst>
            </p:cNvPr>
            <p:cNvSpPr txBox="1">
              <a:spLocks/>
            </p:cNvSpPr>
            <p:nvPr/>
          </p:nvSpPr>
          <p:spPr>
            <a:xfrm>
              <a:off x="6933418" y="1759690"/>
              <a:ext cx="649300" cy="2769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51433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b="1" i="0" kern="1200" baseline="0">
                  <a:solidFill>
                    <a:srgbClr val="58595B"/>
                  </a:solidFill>
                  <a:latin typeface="Helvetica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zh-TW" altLang="en-US" sz="2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剪力</a:t>
              </a:r>
              <a:endParaRPr lang="en-US" altLang="zh-TW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itle 1">
              <a:extLst>
                <a:ext uri="{FF2B5EF4-FFF2-40B4-BE49-F238E27FC236}">
                  <a16:creationId xmlns:a16="http://schemas.microsoft.com/office/drawing/2014/main" id="{4C45EACE-6501-4AAF-AB75-6008E31F58F5}"/>
                </a:ext>
              </a:extLst>
            </p:cNvPr>
            <p:cNvSpPr txBox="1">
              <a:spLocks/>
            </p:cNvSpPr>
            <p:nvPr/>
          </p:nvSpPr>
          <p:spPr>
            <a:xfrm>
              <a:off x="8045721" y="1759690"/>
              <a:ext cx="649300" cy="276999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spAutoFit/>
            </a:bodyPr>
            <a:lstStyle>
              <a:lvl1pPr algn="l" defTabSz="51433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100" b="1" i="0" kern="1200" baseline="0">
                  <a:solidFill>
                    <a:srgbClr val="58595B"/>
                  </a:solidFill>
                  <a:latin typeface="Helvetica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zh-TW" altLang="en-US" sz="2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彎舉</a:t>
              </a:r>
              <a:endParaRPr lang="en-US" altLang="zh-TW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5" name="圖片 94">
              <a:extLst>
                <a:ext uri="{FF2B5EF4-FFF2-40B4-BE49-F238E27FC236}">
                  <a16:creationId xmlns:a16="http://schemas.microsoft.com/office/drawing/2014/main" id="{4E0E6C60-685D-4460-AD9F-8D7BCF9FF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7399" y="2090329"/>
              <a:ext cx="3341339" cy="2143347"/>
            </a:xfrm>
            <a:prstGeom prst="rect">
              <a:avLst/>
            </a:prstGeom>
          </p:spPr>
        </p:pic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7B55B20E-0B49-48B7-80CA-12C26907B6C6}"/>
                </a:ext>
              </a:extLst>
            </p:cNvPr>
            <p:cNvGrpSpPr/>
            <p:nvPr/>
          </p:nvGrpSpPr>
          <p:grpSpPr>
            <a:xfrm>
              <a:off x="5587399" y="1110917"/>
              <a:ext cx="2733891" cy="276999"/>
              <a:chOff x="5587399" y="1110917"/>
              <a:chExt cx="2733891" cy="276999"/>
            </a:xfrm>
          </p:grpSpPr>
          <p:sp>
            <p:nvSpPr>
              <p:cNvPr id="82" name="Title 1">
                <a:extLst>
                  <a:ext uri="{FF2B5EF4-FFF2-40B4-BE49-F238E27FC236}">
                    <a16:creationId xmlns:a16="http://schemas.microsoft.com/office/drawing/2014/main" id="{84861E8E-C0E7-414D-94DE-9C1B104028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845" y="1110917"/>
                <a:ext cx="2126445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zh-TW" altLang="en-US" sz="2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壁體之受力行為</a:t>
                </a:r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50011CAA-23DD-4AAE-BBF6-246A8178BC5C}"/>
                  </a:ext>
                </a:extLst>
              </p:cNvPr>
              <p:cNvCxnSpPr/>
              <p:nvPr/>
            </p:nvCxnSpPr>
            <p:spPr>
              <a:xfrm>
                <a:off x="5587399" y="1249416"/>
                <a:ext cx="343777" cy="0"/>
              </a:xfrm>
              <a:prstGeom prst="straightConnector1">
                <a:avLst/>
              </a:prstGeom>
              <a:ln w="76200">
                <a:solidFill>
                  <a:schemeClr val="tx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C9F64A5C-B15C-434F-84C8-28E63E980D91}"/>
              </a:ext>
            </a:extLst>
          </p:cNvPr>
          <p:cNvGrpSpPr/>
          <p:nvPr/>
        </p:nvGrpSpPr>
        <p:grpSpPr>
          <a:xfrm>
            <a:off x="143069" y="2387208"/>
            <a:ext cx="2003950" cy="877754"/>
            <a:chOff x="143069" y="2387208"/>
            <a:chExt cx="2003950" cy="877754"/>
          </a:xfrm>
        </p:grpSpPr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094ECCB4-5B6D-4D4C-9D3A-3BA920060032}"/>
                </a:ext>
              </a:extLst>
            </p:cNvPr>
            <p:cNvSpPr/>
            <p:nvPr/>
          </p:nvSpPr>
          <p:spPr>
            <a:xfrm>
              <a:off x="302979" y="2387208"/>
              <a:ext cx="1844040" cy="129564"/>
            </a:xfrm>
            <a:custGeom>
              <a:avLst/>
              <a:gdLst>
                <a:gd name="connsiteX0" fmla="*/ 0 w 1844040"/>
                <a:gd name="connsiteY0" fmla="*/ 0 h 129564"/>
                <a:gd name="connsiteX1" fmla="*/ 868680 w 1844040"/>
                <a:gd name="connsiteY1" fmla="*/ 129540 h 129564"/>
                <a:gd name="connsiteX2" fmla="*/ 1844040 w 1844040"/>
                <a:gd name="connsiteY2" fmla="*/ 11430 h 129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40" h="129564">
                  <a:moveTo>
                    <a:pt x="0" y="0"/>
                  </a:moveTo>
                  <a:cubicBezTo>
                    <a:pt x="280670" y="63817"/>
                    <a:pt x="561340" y="127635"/>
                    <a:pt x="868680" y="129540"/>
                  </a:cubicBezTo>
                  <a:cubicBezTo>
                    <a:pt x="1176020" y="131445"/>
                    <a:pt x="1635760" y="23495"/>
                    <a:pt x="1844040" y="1143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3F62570C-4963-4C49-B72B-FE70FA687836}"/>
                </a:ext>
              </a:extLst>
            </p:cNvPr>
            <p:cNvGrpSpPr/>
            <p:nvPr/>
          </p:nvGrpSpPr>
          <p:grpSpPr>
            <a:xfrm>
              <a:off x="143069" y="2468705"/>
              <a:ext cx="1828735" cy="796257"/>
              <a:chOff x="143069" y="2468705"/>
              <a:chExt cx="1828735" cy="796257"/>
            </a:xfrm>
          </p:grpSpPr>
          <p:sp>
            <p:nvSpPr>
              <p:cNvPr id="100" name="Title 1">
                <a:extLst>
                  <a:ext uri="{FF2B5EF4-FFF2-40B4-BE49-F238E27FC236}">
                    <a16:creationId xmlns:a16="http://schemas.microsoft.com/office/drawing/2014/main" id="{0BC8C78D-9695-4413-8082-EC5FA67092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069" y="2987963"/>
                <a:ext cx="1828735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spAutoFit/>
              </a:bodyPr>
              <a:lstStyle>
                <a:lvl1pPr algn="l" defTabSz="51433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100" b="1" i="0" kern="1200" baseline="0">
                    <a:solidFill>
                      <a:srgbClr val="58595B"/>
                    </a:solidFill>
                    <a:latin typeface="Helvetica" pitchFamily="2" charset="0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zh-TW" altLang="en-US" sz="20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擋土側過大沉陷</a:t>
                </a:r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CAED7071-D588-430B-85BD-9D3C483555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1760" y="2468705"/>
                <a:ext cx="166942" cy="434678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20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50" y="151491"/>
            <a:ext cx="4837070" cy="387798"/>
          </a:xfrm>
        </p:spPr>
        <p:txBody>
          <a:bodyPr/>
          <a:lstStyle/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HW6</a:t>
            </a:r>
            <a:r>
              <a:rPr lang="zh-TW" alt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將整體切成多個元素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B9B483D-C335-4C70-8CA1-75A6FF79F73C}"/>
              </a:ext>
            </a:extLst>
          </p:cNvPr>
          <p:cNvGrpSpPr/>
          <p:nvPr/>
        </p:nvGrpSpPr>
        <p:grpSpPr>
          <a:xfrm>
            <a:off x="0" y="4817432"/>
            <a:ext cx="9144000" cy="573929"/>
            <a:chOff x="0" y="4817432"/>
            <a:chExt cx="9144000" cy="57392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28AA15-37BC-4237-8542-51E7A7209428}"/>
                </a:ext>
              </a:extLst>
            </p:cNvPr>
            <p:cNvGrpSpPr/>
            <p:nvPr/>
          </p:nvGrpSpPr>
          <p:grpSpPr>
            <a:xfrm>
              <a:off x="0" y="4817432"/>
              <a:ext cx="9144000" cy="573929"/>
              <a:chOff x="0" y="4817432"/>
              <a:chExt cx="9144000" cy="573929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EBEBD9B-DC6C-4FE8-B809-3AC824CB6602}"/>
                  </a:ext>
                </a:extLst>
              </p:cNvPr>
              <p:cNvSpPr/>
              <p:nvPr/>
            </p:nvSpPr>
            <p:spPr>
              <a:xfrm>
                <a:off x="0" y="4847008"/>
                <a:ext cx="9144000" cy="296492"/>
              </a:xfrm>
              <a:prstGeom prst="rect">
                <a:avLst/>
              </a:prstGeom>
              <a:solidFill>
                <a:srgbClr val="3E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投影片編號版面配置區 4">
                <a:extLst>
                  <a:ext uri="{FF2B5EF4-FFF2-40B4-BE49-F238E27FC236}">
                    <a16:creationId xmlns:a16="http://schemas.microsoft.com/office/drawing/2014/main" id="{F6FF6D4D-584E-4ACB-B102-E0F4C407B3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47308" y="4825052"/>
                <a:ext cx="412230" cy="566309"/>
              </a:xfrm>
              <a:prstGeom prst="rect">
                <a:avLst/>
              </a:prstGeom>
            </p:spPr>
            <p:txBody>
              <a:bodyPr vert="horz" wrap="square" lIns="0" tIns="0" rIns="0" bIns="256032" rtlCol="0" anchor="t" anchorCtr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lnSpc>
                    <a:spcPct val="100000"/>
                  </a:lnSpc>
                  <a:defRPr sz="2000" b="0" i="0" kern="120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fld id="{B6238B5B-F19C-E947-A0BC-87BD7983F871}" type="slidenum">
                  <a:rPr lang="en-US" smtClean="0">
                    <a:solidFill>
                      <a:schemeClr val="bg1"/>
                    </a:solidFill>
                  </a:rPr>
                  <a:pPr algn="r"/>
                  <a:t>3</a:t>
                </a:fld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4DE03A74-4227-451B-AFE9-C11C4FB6E332}"/>
                  </a:ext>
                </a:extLst>
              </p:cNvPr>
              <p:cNvGrpSpPr/>
              <p:nvPr/>
            </p:nvGrpSpPr>
            <p:grpSpPr>
              <a:xfrm>
                <a:off x="0" y="4817432"/>
                <a:ext cx="976695" cy="372600"/>
                <a:chOff x="0" y="4817432"/>
                <a:chExt cx="976695" cy="372600"/>
              </a:xfrm>
            </p:grpSpPr>
            <p:pic>
              <p:nvPicPr>
                <p:cNvPr id="12" name="Picture 2" descr="國立中央大學 - 2014 Open House Day 開放參觀日｜Accupass 活動通">
                  <a:extLst>
                    <a:ext uri="{FF2B5EF4-FFF2-40B4-BE49-F238E27FC236}">
                      <a16:creationId xmlns:a16="http://schemas.microsoft.com/office/drawing/2014/main" id="{E7839CE7-5B44-472C-879B-5AE581DBE5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3501"/>
                <a:stretch/>
              </p:blipFill>
              <p:spPr bwMode="auto">
                <a:xfrm>
                  <a:off x="0" y="4817432"/>
                  <a:ext cx="324301" cy="372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8641087C-C532-4AF5-A60E-1081B21BD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301" y="4853813"/>
                  <a:ext cx="652394" cy="282881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 Placeholder 9">
              <a:extLst>
                <a:ext uri="{FF2B5EF4-FFF2-40B4-BE49-F238E27FC236}">
                  <a16:creationId xmlns:a16="http://schemas.microsoft.com/office/drawing/2014/main" id="{05AEA082-6757-4E47-A70E-CEF9D52E8A8B}"/>
                </a:ext>
              </a:extLst>
            </p:cNvPr>
            <p:cNvSpPr txBox="1">
              <a:spLocks/>
            </p:cNvSpPr>
            <p:nvPr/>
          </p:nvSpPr>
          <p:spPr>
            <a:xfrm>
              <a:off x="1051646" y="4920632"/>
              <a:ext cx="4577161" cy="1661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TW" sz="1200" dirty="0">
                  <a:solidFill>
                    <a:schemeClr val="bg1"/>
                  </a:solidFill>
                  <a:latin typeface="微軟.正黑體"/>
                  <a:cs typeface="Arial" panose="020B0604020202020204" pitchFamily="34" charset="0"/>
                </a:rPr>
                <a:t>112</a:t>
              </a:r>
              <a:r>
                <a:rPr lang="zh-TW" altLang="en-US" sz="1200" dirty="0">
                  <a:solidFill>
                    <a:schemeClr val="bg1"/>
                  </a:solidFill>
                  <a:latin typeface="微軟.正黑體"/>
                  <a:cs typeface="Arial" panose="020B0604020202020204" pitchFamily="34" charset="0"/>
                </a:rPr>
                <a:t>學年第一學期有限元素法課程</a:t>
              </a:r>
              <a:r>
                <a:rPr lang="en-US" altLang="zh-TW" sz="1200" dirty="0">
                  <a:solidFill>
                    <a:schemeClr val="bg1"/>
                  </a:solidFill>
                  <a:latin typeface="微軟.正黑體"/>
                  <a:cs typeface="Arial" panose="020B0604020202020204" pitchFamily="34" charset="0"/>
                </a:rPr>
                <a:t>HW6</a:t>
              </a:r>
              <a:endParaRPr lang="zh-TW" altLang="en-US" sz="1200" dirty="0">
                <a:solidFill>
                  <a:schemeClr val="bg1"/>
                </a:solidFill>
                <a:latin typeface="微軟.正黑體"/>
                <a:cs typeface="Arial" panose="020B0604020202020204" pitchFamily="34" charset="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867BB78F-C9B5-4874-AB2E-05199E1CB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741" y="1026065"/>
            <a:ext cx="5253092" cy="3509450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31DAE71D-BA87-4F01-9C59-D756B9A0964B}"/>
              </a:ext>
            </a:extLst>
          </p:cNvPr>
          <p:cNvGrpSpPr/>
          <p:nvPr/>
        </p:nvGrpSpPr>
        <p:grpSpPr>
          <a:xfrm>
            <a:off x="172644" y="830545"/>
            <a:ext cx="3469036" cy="3795686"/>
            <a:chOff x="85009" y="858760"/>
            <a:chExt cx="3469036" cy="379568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FD5A552-30C2-4F68-8E2D-FAA54ECD2C23}"/>
                </a:ext>
              </a:extLst>
            </p:cNvPr>
            <p:cNvSpPr/>
            <p:nvPr/>
          </p:nvSpPr>
          <p:spPr>
            <a:xfrm>
              <a:off x="124657" y="1424659"/>
              <a:ext cx="3429388" cy="3229787"/>
            </a:xfrm>
            <a:prstGeom prst="rect">
              <a:avLst/>
            </a:prstGeom>
            <a:solidFill>
              <a:srgbClr val="DBE7F4"/>
            </a:solidFill>
            <a:ln>
              <a:solidFill>
                <a:schemeClr val="bg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6B8B2D30-8ED4-4E2F-A370-483C2105161F}"/>
                </a:ext>
              </a:extLst>
            </p:cNvPr>
            <p:cNvGrpSpPr/>
            <p:nvPr/>
          </p:nvGrpSpPr>
          <p:grpSpPr>
            <a:xfrm>
              <a:off x="85009" y="858760"/>
              <a:ext cx="3469036" cy="565899"/>
              <a:chOff x="0" y="1054393"/>
              <a:chExt cx="3469036" cy="56589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376935B-C713-45C5-9126-808E2DF88E43}"/>
                  </a:ext>
                </a:extLst>
              </p:cNvPr>
              <p:cNvSpPr/>
              <p:nvPr/>
            </p:nvSpPr>
            <p:spPr>
              <a:xfrm>
                <a:off x="20523" y="1054393"/>
                <a:ext cx="3448513" cy="56589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Text Placeholder 9">
                <a:extLst>
                  <a:ext uri="{FF2B5EF4-FFF2-40B4-BE49-F238E27FC236}">
                    <a16:creationId xmlns:a16="http://schemas.microsoft.com/office/drawing/2014/main" id="{520763CE-517F-456C-804C-A0FBCC58E5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03664"/>
                <a:ext cx="3469036" cy="3323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24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Outline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8F6CDE25-26DD-4724-82E3-E7E6DAF73AC0}"/>
                </a:ext>
              </a:extLst>
            </p:cNvPr>
            <p:cNvGrpSpPr/>
            <p:nvPr/>
          </p:nvGrpSpPr>
          <p:grpSpPr>
            <a:xfrm>
              <a:off x="534460" y="1573931"/>
              <a:ext cx="2518344" cy="777764"/>
              <a:chOff x="1810064" y="2621027"/>
              <a:chExt cx="2518344" cy="77776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97F7DA-6338-4567-B14F-923877E7F197}"/>
                  </a:ext>
                </a:extLst>
              </p:cNvPr>
              <p:cNvSpPr/>
              <p:nvPr/>
            </p:nvSpPr>
            <p:spPr>
              <a:xfrm>
                <a:off x="1810064" y="2621027"/>
                <a:ext cx="2518344" cy="77776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 Placeholder 9">
                    <a:extLst>
                      <a:ext uri="{FF2B5EF4-FFF2-40B4-BE49-F238E27FC236}">
                        <a16:creationId xmlns:a16="http://schemas.microsoft.com/office/drawing/2014/main" id="{D5AD4CF6-0883-4992-9446-76602AA8088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000593" y="2749227"/>
                    <a:ext cx="2181248" cy="553998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ctr" anchorCtr="0">
                    <a:spAutoFit/>
                  </a:bodyPr>
                  <a:lstStyle>
                    <a:lvl1pPr marL="0" indent="0" algn="l" defTabSz="514337" rtl="0" eaLnBrk="1" latinLnBrk="0" hangingPunct="1">
                      <a:lnSpc>
                        <a:spcPct val="90000"/>
                      </a:lnSpc>
                      <a:spcBef>
                        <a:spcPts val="563"/>
                      </a:spcBef>
                      <a:buFont typeface="Arial" panose="020B0604020202020204" pitchFamily="34" charset="0"/>
                      <a:buNone/>
                      <a:defRPr sz="2700" b="1" kern="120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1pPr>
                    <a:lvl2pPr marL="0" indent="0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None/>
                      <a:defRPr sz="2700" b="1" i="0" kern="1200" baseline="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2pPr>
                    <a:lvl3pPr marL="272600" indent="0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None/>
                      <a:defRPr sz="2700" b="1" kern="120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3pPr>
                    <a:lvl4pPr marL="0" indent="0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None/>
                      <a:defRPr sz="2700" b="1" i="0" kern="120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4pPr>
                    <a:lvl5pPr marL="0" indent="0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None/>
                      <a:defRPr sz="2700" b="1" kern="120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5pPr>
                    <a:lvl6pPr marL="471476" indent="-488621" algn="l" defTabSz="514337" rtl="0" eaLnBrk="1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450"/>
                      </a:spcAft>
                      <a:buFont typeface="Arial" panose="020B0604020202020204" pitchFamily="34" charset="0"/>
                      <a:buNone/>
                      <a:defRPr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418328" indent="-145730" algn="l" defTabSz="514337" rtl="0" eaLnBrk="1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450"/>
                      </a:spcAft>
                      <a:buFont typeface="Arial" panose="020B0604020202020204" pitchFamily="34" charset="0"/>
                      <a:buChar char="•"/>
                      <a:defRPr sz="4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5735" indent="-128585" algn="l" defTabSz="514337" rtl="0" eaLnBrk="1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450"/>
                      </a:spcAft>
                      <a:buFont typeface="Arial" panose="020B0604020202020204" pitchFamily="34" charset="0"/>
                      <a:buChar char="•"/>
                      <a:defRPr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185934" indent="-128585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buFont typeface="Arial" panose="020B0604020202020204" pitchFamily="34" charset="0"/>
                      <a:buChar char="•"/>
                      <a:defRPr sz="3113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TW" altLang="en-US" sz="2000" dirty="0">
                        <a:solidFill>
                          <a:schemeClr val="bg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定義參數邊界條件</a:t>
                    </a:r>
                    <a:endParaRPr lang="en-US" altLang="zh-TW" sz="20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𝑬</m:t>
                          </m:r>
                          <m:r>
                            <a:rPr lang="en-US" altLang="zh-TW" sz="2000" b="1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TW" altLang="en-US" sz="2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𝝁</m:t>
                          </m:r>
                          <m:r>
                            <a:rPr lang="en-US" altLang="zh-TW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TW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𝑬𝑩𝑪</m:t>
                          </m:r>
                          <m:r>
                            <a:rPr lang="en-US" altLang="zh-TW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TW" sz="20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Arial" panose="020B0604020202020204" pitchFamily="34" charset="0"/>
                            </a:rPr>
                            <m:t>𝑵𝑩𝑪</m:t>
                          </m:r>
                        </m:oMath>
                      </m:oMathPara>
                    </a14:m>
                    <a:endParaRPr lang="en-US" altLang="zh-TW" sz="20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 Placeholder 9">
                    <a:extLst>
                      <a:ext uri="{FF2B5EF4-FFF2-40B4-BE49-F238E27FC236}">
                        <a16:creationId xmlns:a16="http://schemas.microsoft.com/office/drawing/2014/main" id="{D589F09F-16BC-4BCD-81A9-6D219043F0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593" y="2749227"/>
                    <a:ext cx="2181248" cy="5539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11" t="-20000" r="-4190" b="-1444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69461767-CF0A-45CF-96B5-23551ADEFEC7}"/>
                </a:ext>
              </a:extLst>
            </p:cNvPr>
            <p:cNvGrpSpPr/>
            <p:nvPr/>
          </p:nvGrpSpPr>
          <p:grpSpPr>
            <a:xfrm>
              <a:off x="309395" y="2779086"/>
              <a:ext cx="2968472" cy="792826"/>
              <a:chOff x="156124" y="2832750"/>
              <a:chExt cx="2968472" cy="792826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292B173-761A-4D3F-872D-B73CF345A5AA}"/>
                  </a:ext>
                </a:extLst>
              </p:cNvPr>
              <p:cNvSpPr/>
              <p:nvPr/>
            </p:nvSpPr>
            <p:spPr>
              <a:xfrm>
                <a:off x="505857" y="2832750"/>
                <a:ext cx="2312974" cy="79282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 Placeholder 9">
                    <a:extLst>
                      <a:ext uri="{FF2B5EF4-FFF2-40B4-BE49-F238E27FC236}">
                        <a16:creationId xmlns:a16="http://schemas.microsoft.com/office/drawing/2014/main" id="{FCF96F05-168F-416C-9AC3-680DB8FB0BC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56124" y="2950506"/>
                    <a:ext cx="2968472" cy="630942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 anchor="ctr" anchorCtr="0">
                    <a:spAutoFit/>
                  </a:bodyPr>
                  <a:lstStyle>
                    <a:lvl1pPr marL="0" indent="0" algn="l" defTabSz="514337" rtl="0" eaLnBrk="1" latinLnBrk="0" hangingPunct="1">
                      <a:lnSpc>
                        <a:spcPct val="90000"/>
                      </a:lnSpc>
                      <a:spcBef>
                        <a:spcPts val="563"/>
                      </a:spcBef>
                      <a:buFont typeface="Arial" panose="020B0604020202020204" pitchFamily="34" charset="0"/>
                      <a:buNone/>
                      <a:defRPr sz="2700" b="1" kern="120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1pPr>
                    <a:lvl2pPr marL="0" indent="0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None/>
                      <a:defRPr sz="2700" b="1" i="0" kern="1200" baseline="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2pPr>
                    <a:lvl3pPr marL="272600" indent="0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None/>
                      <a:defRPr sz="2700" b="1" kern="120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3pPr>
                    <a:lvl4pPr marL="0" indent="0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None/>
                      <a:defRPr sz="2700" b="1" i="0" kern="120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4pPr>
                    <a:lvl5pPr marL="0" indent="0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spcAft>
                        <a:spcPts val="0"/>
                      </a:spcAft>
                      <a:buFont typeface="Arial" panose="020B0604020202020204" pitchFamily="34" charset="0"/>
                      <a:buNone/>
                      <a:defRPr sz="2700" b="1" kern="1200">
                        <a:solidFill>
                          <a:srgbClr val="58595B"/>
                        </a:solidFill>
                        <a:latin typeface="+mj-lt"/>
                        <a:ea typeface="+mn-ea"/>
                        <a:cs typeface="+mn-cs"/>
                      </a:defRPr>
                    </a:lvl5pPr>
                    <a:lvl6pPr marL="471476" indent="-488621" algn="l" defTabSz="514337" rtl="0" eaLnBrk="1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450"/>
                      </a:spcAft>
                      <a:buFont typeface="Arial" panose="020B0604020202020204" pitchFamily="34" charset="0"/>
                      <a:buNone/>
                      <a:defRPr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418328" indent="-145730" algn="l" defTabSz="514337" rtl="0" eaLnBrk="1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450"/>
                      </a:spcAft>
                      <a:buFont typeface="Arial" panose="020B0604020202020204" pitchFamily="34" charset="0"/>
                      <a:buChar char="•"/>
                      <a:defRPr sz="4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205735" indent="-128585" algn="l" defTabSz="514337" rtl="0" eaLnBrk="1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450"/>
                      </a:spcAft>
                      <a:buFont typeface="Arial" panose="020B0604020202020204" pitchFamily="34" charset="0"/>
                      <a:buChar char="•"/>
                      <a:defRPr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2185934" indent="-128585" algn="l" defTabSz="514337" rtl="0" eaLnBrk="1" latinLnBrk="0" hangingPunct="1">
                      <a:lnSpc>
                        <a:spcPct val="90000"/>
                      </a:lnSpc>
                      <a:spcBef>
                        <a:spcPts val="281"/>
                      </a:spcBef>
                      <a:buFont typeface="Arial" panose="020B0604020202020204" pitchFamily="34" charset="0"/>
                      <a:buChar char="•"/>
                      <a:defRPr sz="3113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TW" altLang="en-US" sz="2000" dirty="0">
                        <a:solidFill>
                          <a:schemeClr val="bg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座標轉換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TW" sz="20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zh-TW" altLang="en-US" sz="20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𝝃</m:t>
                            </m:r>
                            <m:r>
                              <a:rPr lang="en-US" altLang="zh-TW" sz="20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zh-TW" altLang="en-US" sz="2000" b="1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Arial" panose="020B0604020202020204" pitchFamily="34" charset="0"/>
                              </a:rPr>
                              <m:t>𝜼</m:t>
                            </m:r>
                          </m:e>
                        </m:d>
                      </m:oMath>
                    </a14:m>
                    <a:endParaRPr lang="en-US" altLang="zh-TW" sz="20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zh-TW" altLang="en-US" sz="2000" dirty="0">
                        <a:solidFill>
                          <a:schemeClr val="bg2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anose="020B0604020202020204" pitchFamily="34" charset="0"/>
                      </a:rPr>
                      <a:t>找</a:t>
                    </a:r>
                    <a14:m>
                      <m:oMath xmlns:m="http://schemas.openxmlformats.org/officeDocument/2006/math">
                        <m:r>
                          <a:rPr lang="en-US" altLang="zh-TW" sz="2000" b="1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Arial" panose="020B0604020202020204" pitchFamily="34" charset="0"/>
                          </a:rPr>
                          <m:t>𝑱𝒂𝒄𝒐𝒃𝒊𝒂𝒏</m:t>
                        </m:r>
                      </m:oMath>
                    </a14:m>
                    <a:endParaRPr lang="en-US" altLang="zh-TW" sz="20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 Placeholder 9">
                    <a:extLst>
                      <a:ext uri="{FF2B5EF4-FFF2-40B4-BE49-F238E27FC236}">
                        <a16:creationId xmlns:a16="http://schemas.microsoft.com/office/drawing/2014/main" id="{5249F117-9D55-4A06-984D-7AF5BF8BA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124" y="2950506"/>
                    <a:ext cx="2968472" cy="63094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7476" b="-2524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 Placeholder 9">
              <a:extLst>
                <a:ext uri="{FF2B5EF4-FFF2-40B4-BE49-F238E27FC236}">
                  <a16:creationId xmlns:a16="http://schemas.microsoft.com/office/drawing/2014/main" id="{29BEA8F0-A77A-44B1-8383-33AF2960CAC7}"/>
                </a:ext>
              </a:extLst>
            </p:cNvPr>
            <p:cNvSpPr txBox="1">
              <a:spLocks/>
            </p:cNvSpPr>
            <p:nvPr/>
          </p:nvSpPr>
          <p:spPr>
            <a:xfrm>
              <a:off x="1405053" y="3792689"/>
              <a:ext cx="1113713" cy="2769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en-US" altLang="zh-TW" sz="20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1B8971E-10F9-49DB-AC55-22FFDA51FFC8}"/>
                </a:ext>
              </a:extLst>
            </p:cNvPr>
            <p:cNvGrpSpPr/>
            <p:nvPr/>
          </p:nvGrpSpPr>
          <p:grpSpPr>
            <a:xfrm>
              <a:off x="659126" y="4042512"/>
              <a:ext cx="2312974" cy="521218"/>
              <a:chOff x="510357" y="3433477"/>
              <a:chExt cx="2312974" cy="521218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75094F3-DBF5-4439-AE50-6D099ACF121C}"/>
                  </a:ext>
                </a:extLst>
              </p:cNvPr>
              <p:cNvSpPr/>
              <p:nvPr/>
            </p:nvSpPr>
            <p:spPr>
              <a:xfrm>
                <a:off x="510357" y="3433477"/>
                <a:ext cx="2312974" cy="52121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Text Placeholder 9">
                <a:extLst>
                  <a:ext uri="{FF2B5EF4-FFF2-40B4-BE49-F238E27FC236}">
                    <a16:creationId xmlns:a16="http://schemas.microsoft.com/office/drawing/2014/main" id="{73DA0665-3EC5-4CAB-909A-F58C7628C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683" y="3572857"/>
                <a:ext cx="2038976" cy="2769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計算全域座標 </a:t>
                </a:r>
                <a:r>
                  <a:rPr lang="en-US" altLang="zh-TW" sz="2000" dirty="0" err="1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K,f</a:t>
                </a:r>
                <a:endParaRPr 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5797BA40-E32B-49BD-8B13-EC37275EC699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2392937"/>
              <a:ext cx="0" cy="371409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12F672B-A416-4E81-A3D8-768A8BF9640A}"/>
                </a:ext>
              </a:extLst>
            </p:cNvPr>
            <p:cNvCxnSpPr>
              <a:cxnSpLocks/>
            </p:cNvCxnSpPr>
            <p:nvPr/>
          </p:nvCxnSpPr>
          <p:spPr>
            <a:xfrm>
              <a:off x="1780459" y="3601360"/>
              <a:ext cx="0" cy="371409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42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F3AD-E60B-4298-8B2D-BB269A1E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69" y="123949"/>
            <a:ext cx="4866270" cy="387798"/>
          </a:xfrm>
        </p:spPr>
        <p:txBody>
          <a:bodyPr/>
          <a:lstStyle/>
          <a:p>
            <a:pPr algn="l"/>
            <a:r>
              <a:rPr lang="en-US" altLang="zh-TW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 Code Block Diagram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B9B483D-C335-4C70-8CA1-75A6FF79F73C}"/>
              </a:ext>
            </a:extLst>
          </p:cNvPr>
          <p:cNvGrpSpPr/>
          <p:nvPr/>
        </p:nvGrpSpPr>
        <p:grpSpPr>
          <a:xfrm>
            <a:off x="0" y="4817432"/>
            <a:ext cx="9144000" cy="573929"/>
            <a:chOff x="0" y="4817432"/>
            <a:chExt cx="9144000" cy="57392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28AA15-37BC-4237-8542-51E7A7209428}"/>
                </a:ext>
              </a:extLst>
            </p:cNvPr>
            <p:cNvGrpSpPr/>
            <p:nvPr/>
          </p:nvGrpSpPr>
          <p:grpSpPr>
            <a:xfrm>
              <a:off x="0" y="4817432"/>
              <a:ext cx="9144000" cy="573929"/>
              <a:chOff x="0" y="4817432"/>
              <a:chExt cx="9144000" cy="573929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EBEBD9B-DC6C-4FE8-B809-3AC824CB6602}"/>
                  </a:ext>
                </a:extLst>
              </p:cNvPr>
              <p:cNvSpPr/>
              <p:nvPr/>
            </p:nvSpPr>
            <p:spPr>
              <a:xfrm>
                <a:off x="0" y="4847008"/>
                <a:ext cx="9144000" cy="296492"/>
              </a:xfrm>
              <a:prstGeom prst="rect">
                <a:avLst/>
              </a:prstGeom>
              <a:solidFill>
                <a:srgbClr val="3E72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投影片編號版面配置區 4">
                <a:extLst>
                  <a:ext uri="{FF2B5EF4-FFF2-40B4-BE49-F238E27FC236}">
                    <a16:creationId xmlns:a16="http://schemas.microsoft.com/office/drawing/2014/main" id="{F6FF6D4D-584E-4ACB-B102-E0F4C407B3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47308" y="4825052"/>
                <a:ext cx="412230" cy="566309"/>
              </a:xfrm>
              <a:prstGeom prst="rect">
                <a:avLst/>
              </a:prstGeom>
            </p:spPr>
            <p:txBody>
              <a:bodyPr vert="horz" wrap="square" lIns="0" tIns="0" rIns="0" bIns="256032" rtlCol="0" anchor="t" anchorCtr="0">
                <a:sp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lnSpc>
                    <a:spcPct val="100000"/>
                  </a:lnSpc>
                  <a:defRPr sz="2000" b="0" i="0" kern="120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fld id="{B6238B5B-F19C-E947-A0BC-87BD7983F871}" type="slidenum">
                  <a:rPr lang="en-US" smtClean="0">
                    <a:solidFill>
                      <a:schemeClr val="bg1"/>
                    </a:solidFill>
                  </a:rPr>
                  <a:pPr algn="r"/>
                  <a:t>4</a:t>
                </a:fld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4DE03A74-4227-451B-AFE9-C11C4FB6E332}"/>
                  </a:ext>
                </a:extLst>
              </p:cNvPr>
              <p:cNvGrpSpPr/>
              <p:nvPr/>
            </p:nvGrpSpPr>
            <p:grpSpPr>
              <a:xfrm>
                <a:off x="0" y="4817432"/>
                <a:ext cx="976695" cy="372600"/>
                <a:chOff x="0" y="4817432"/>
                <a:chExt cx="976695" cy="372600"/>
              </a:xfrm>
            </p:grpSpPr>
            <p:pic>
              <p:nvPicPr>
                <p:cNvPr id="12" name="Picture 2" descr="國立中央大學 - 2014 Open House Day 開放參觀日｜Accupass 活動通">
                  <a:extLst>
                    <a:ext uri="{FF2B5EF4-FFF2-40B4-BE49-F238E27FC236}">
                      <a16:creationId xmlns:a16="http://schemas.microsoft.com/office/drawing/2014/main" id="{E7839CE7-5B44-472C-879B-5AE581DBE5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3501"/>
                <a:stretch/>
              </p:blipFill>
              <p:spPr bwMode="auto">
                <a:xfrm>
                  <a:off x="0" y="4817432"/>
                  <a:ext cx="324301" cy="372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8641087C-C532-4AF5-A60E-1081B21BD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301" y="4853813"/>
                  <a:ext cx="652394" cy="282881"/>
                </a:xfrm>
                <a:prstGeom prst="rect">
                  <a:avLst/>
                </a:prstGeom>
              </p:spPr>
            </p:pic>
          </p:grpSp>
        </p:grpSp>
        <p:sp>
          <p:nvSpPr>
            <p:cNvPr id="7" name="Text Placeholder 9">
              <a:extLst>
                <a:ext uri="{FF2B5EF4-FFF2-40B4-BE49-F238E27FC236}">
                  <a16:creationId xmlns:a16="http://schemas.microsoft.com/office/drawing/2014/main" id="{05AEA082-6757-4E47-A70E-CEF9D52E8A8B}"/>
                </a:ext>
              </a:extLst>
            </p:cNvPr>
            <p:cNvSpPr txBox="1">
              <a:spLocks/>
            </p:cNvSpPr>
            <p:nvPr/>
          </p:nvSpPr>
          <p:spPr>
            <a:xfrm>
              <a:off x="1051646" y="4920632"/>
              <a:ext cx="4577161" cy="1661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zh-TW" sz="1200" dirty="0">
                  <a:solidFill>
                    <a:schemeClr val="bg1"/>
                  </a:solidFill>
                  <a:latin typeface="微軟.正黑體"/>
                  <a:cs typeface="Arial" panose="020B0604020202020204" pitchFamily="34" charset="0"/>
                </a:rPr>
                <a:t>112</a:t>
              </a:r>
              <a:r>
                <a:rPr lang="zh-TW" altLang="en-US" sz="1200" dirty="0">
                  <a:solidFill>
                    <a:schemeClr val="bg1"/>
                  </a:solidFill>
                  <a:latin typeface="微軟.正黑體"/>
                  <a:cs typeface="Arial" panose="020B0604020202020204" pitchFamily="34" charset="0"/>
                </a:rPr>
                <a:t>學年第一學期有限元素法課程</a:t>
              </a:r>
              <a:r>
                <a:rPr lang="en-US" altLang="zh-TW" sz="1200" dirty="0">
                  <a:solidFill>
                    <a:schemeClr val="bg1"/>
                  </a:solidFill>
                  <a:latin typeface="微軟.正黑體"/>
                  <a:cs typeface="Arial" panose="020B0604020202020204" pitchFamily="34" charset="0"/>
                </a:rPr>
                <a:t>HW6</a:t>
              </a:r>
              <a:endParaRPr lang="zh-TW" altLang="en-US" sz="1200" dirty="0">
                <a:solidFill>
                  <a:schemeClr val="bg1"/>
                </a:solidFill>
                <a:latin typeface="微軟.正黑體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F400F01-EC15-4971-92A4-7D331203CFBB}"/>
              </a:ext>
            </a:extLst>
          </p:cNvPr>
          <p:cNvGrpSpPr/>
          <p:nvPr/>
        </p:nvGrpSpPr>
        <p:grpSpPr>
          <a:xfrm>
            <a:off x="239587" y="913605"/>
            <a:ext cx="8603271" cy="617286"/>
            <a:chOff x="239587" y="913605"/>
            <a:chExt cx="8603271" cy="617286"/>
          </a:xfrm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8EE2CB4B-2C66-4957-808B-023EE7BCD4AE}"/>
                </a:ext>
              </a:extLst>
            </p:cNvPr>
            <p:cNvGrpSpPr/>
            <p:nvPr/>
          </p:nvGrpSpPr>
          <p:grpSpPr>
            <a:xfrm>
              <a:off x="1882342" y="913605"/>
              <a:ext cx="2002022" cy="613930"/>
              <a:chOff x="162149" y="856714"/>
              <a:chExt cx="4309670" cy="779086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E6A5E5C-7F1B-4FCB-ABDA-4D8AA2442E0B}"/>
                  </a:ext>
                </a:extLst>
              </p:cNvPr>
              <p:cNvSpPr/>
              <p:nvPr/>
            </p:nvSpPr>
            <p:spPr>
              <a:xfrm>
                <a:off x="162149" y="856714"/>
                <a:ext cx="4309670" cy="77908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/>
              </a:p>
            </p:txBody>
          </p:sp>
          <p:sp>
            <p:nvSpPr>
              <p:cNvPr id="11" name="Text Placeholder 9">
                <a:extLst>
                  <a:ext uri="{FF2B5EF4-FFF2-40B4-BE49-F238E27FC236}">
                    <a16:creationId xmlns:a16="http://schemas.microsoft.com/office/drawing/2014/main" id="{E2EF3DC6-AF51-46C0-9C91-266D47629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151" y="1003557"/>
                <a:ext cx="4309668" cy="520142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fun_MeshInfo </a:t>
                </a:r>
              </a:p>
              <a:p>
                <a:pPr algn="ctr"/>
                <a:r>
                  <a:rPr lang="zh-TW" altLang="en-US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定義問題，切分網格</a:t>
                </a:r>
                <a:endParaRPr lang="en-US" altLang="zh-TW" sz="16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2D1F324-F884-4AE0-A28C-DA2FC5C9EFD5}"/>
                </a:ext>
              </a:extLst>
            </p:cNvPr>
            <p:cNvGrpSpPr/>
            <p:nvPr/>
          </p:nvGrpSpPr>
          <p:grpSpPr>
            <a:xfrm>
              <a:off x="3788072" y="922403"/>
              <a:ext cx="2736610" cy="608488"/>
              <a:chOff x="519547" y="2546778"/>
              <a:chExt cx="4652844" cy="578319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024727C-E171-4836-AFC8-CD89439A9480}"/>
                  </a:ext>
                </a:extLst>
              </p:cNvPr>
              <p:cNvSpPr/>
              <p:nvPr/>
            </p:nvSpPr>
            <p:spPr>
              <a:xfrm>
                <a:off x="763190" y="2546778"/>
                <a:ext cx="4127300" cy="57831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/>
              </a:p>
            </p:txBody>
          </p:sp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5FE11203-A75E-4417-B222-AA7A3D8B71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547" y="2658879"/>
                <a:ext cx="4652844" cy="389557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fun_ElasticityTensor2D </a:t>
                </a:r>
              </a:p>
              <a:p>
                <a:pPr algn="ctr"/>
                <a:r>
                  <a:rPr lang="zh-TW" altLang="en-US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本構關係</a:t>
                </a:r>
                <a:endParaRPr lang="en-US" altLang="zh-TW" sz="16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E22497C-A90A-4F77-BBB8-68E33965D5DB}"/>
                </a:ext>
              </a:extLst>
            </p:cNvPr>
            <p:cNvGrpSpPr/>
            <p:nvPr/>
          </p:nvGrpSpPr>
          <p:grpSpPr>
            <a:xfrm>
              <a:off x="6428390" y="922403"/>
              <a:ext cx="2414468" cy="596334"/>
              <a:chOff x="770501" y="3276290"/>
              <a:chExt cx="4356135" cy="578319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FA5565-C43B-4376-BBB3-E7F53004FB01}"/>
                  </a:ext>
                </a:extLst>
              </p:cNvPr>
              <p:cNvSpPr/>
              <p:nvPr/>
            </p:nvSpPr>
            <p:spPr>
              <a:xfrm>
                <a:off x="845299" y="3276290"/>
                <a:ext cx="4128672" cy="57831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/>
              </a:p>
            </p:txBody>
          </p:sp>
          <p:sp>
            <p:nvSpPr>
              <p:cNvPr id="16" name="Text Placeholder 9">
                <a:extLst>
                  <a:ext uri="{FF2B5EF4-FFF2-40B4-BE49-F238E27FC236}">
                    <a16:creationId xmlns:a16="http://schemas.microsoft.com/office/drawing/2014/main" id="{E862A60F-BEEF-4BAB-B60A-A380F3C437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01" y="3362446"/>
                <a:ext cx="4356135" cy="397496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fun_GaussQuadrature</a:t>
                </a:r>
                <a:r>
                  <a:rPr lang="zh-TW" altLang="en-US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 </a:t>
                </a:r>
                <a:endParaRPr lang="en-US" altLang="zh-TW" sz="16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高司積分點</a:t>
                </a:r>
                <a:endParaRPr lang="en-US" altLang="zh-TW" sz="16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4" name="Text Placeholder 9">
              <a:extLst>
                <a:ext uri="{FF2B5EF4-FFF2-40B4-BE49-F238E27FC236}">
                  <a16:creationId xmlns:a16="http://schemas.microsoft.com/office/drawing/2014/main" id="{22050DEA-1378-477F-97B1-C1AC9B3706EC}"/>
                </a:ext>
              </a:extLst>
            </p:cNvPr>
            <p:cNvSpPr txBox="1">
              <a:spLocks/>
            </p:cNvSpPr>
            <p:nvPr/>
          </p:nvSpPr>
          <p:spPr>
            <a:xfrm>
              <a:off x="239587" y="975848"/>
              <a:ext cx="1558137" cy="520142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定義參數</a:t>
              </a:r>
              <a:endPara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zh-TW" altLang="en-US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邊界條件</a:t>
              </a:r>
              <a:endPara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0C50B6-40C1-4EAB-88EB-EE9E932F71CB}"/>
              </a:ext>
            </a:extLst>
          </p:cNvPr>
          <p:cNvGrpSpPr/>
          <p:nvPr/>
        </p:nvGrpSpPr>
        <p:grpSpPr>
          <a:xfrm>
            <a:off x="238711" y="1577736"/>
            <a:ext cx="8621347" cy="2172441"/>
            <a:chOff x="238711" y="1577736"/>
            <a:chExt cx="8621347" cy="2172441"/>
          </a:xfrm>
        </p:grpSpPr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2A4C7CFB-1C07-444D-9B21-BE5EFFBBC533}"/>
                </a:ext>
              </a:extLst>
            </p:cNvPr>
            <p:cNvGrpSpPr/>
            <p:nvPr/>
          </p:nvGrpSpPr>
          <p:grpSpPr>
            <a:xfrm>
              <a:off x="1868478" y="1735091"/>
              <a:ext cx="6991580" cy="2015086"/>
              <a:chOff x="1851278" y="2206010"/>
              <a:chExt cx="6991580" cy="2015086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A38BD4A-5B67-4394-AE3D-8D3CF7957DF8}"/>
                  </a:ext>
                </a:extLst>
              </p:cNvPr>
              <p:cNvSpPr/>
              <p:nvPr/>
            </p:nvSpPr>
            <p:spPr>
              <a:xfrm>
                <a:off x="5503894" y="2873228"/>
                <a:ext cx="3338964" cy="134786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/>
              </a:p>
            </p:txBody>
          </p:sp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07045C6A-8F9D-41D3-8169-DF884CE0094A}"/>
                  </a:ext>
                </a:extLst>
              </p:cNvPr>
              <p:cNvGrpSpPr/>
              <p:nvPr/>
            </p:nvGrpSpPr>
            <p:grpSpPr>
              <a:xfrm>
                <a:off x="5503893" y="2206010"/>
                <a:ext cx="3338965" cy="613930"/>
                <a:chOff x="1517312" y="2020191"/>
                <a:chExt cx="3338965" cy="613930"/>
              </a:xfrm>
            </p:grpSpPr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DEC6EC63-214F-4483-8A60-E26FA64D675A}"/>
                    </a:ext>
                  </a:extLst>
                </p:cNvPr>
                <p:cNvSpPr/>
                <p:nvPr/>
              </p:nvSpPr>
              <p:spPr>
                <a:xfrm>
                  <a:off x="1517312" y="2020191"/>
                  <a:ext cx="3338963" cy="61393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100" dirty="0"/>
                </a:p>
              </p:txBody>
            </p:sp>
            <p:sp>
              <p:nvSpPr>
                <p:cNvPr id="90" name="Text Placeholder 9">
                  <a:extLst>
                    <a:ext uri="{FF2B5EF4-FFF2-40B4-BE49-F238E27FC236}">
                      <a16:creationId xmlns:a16="http://schemas.microsoft.com/office/drawing/2014/main" id="{7950B9CF-59DA-4985-B4EF-EEC92E18A5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17313" y="2074110"/>
                  <a:ext cx="3338964" cy="520142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ctr" anchorCtr="0">
                  <a:spAutoFit/>
                </a:bodyPr>
                <a:lstStyle>
                  <a:lvl1pPr marL="0" indent="0" algn="l" defTabSz="514337" rtl="0" eaLnBrk="1" latinLnBrk="0" hangingPunct="1">
                    <a:lnSpc>
                      <a:spcPct val="90000"/>
                    </a:lnSpc>
                    <a:spcBef>
                      <a:spcPts val="563"/>
                    </a:spcBef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i="0" kern="1200" baseline="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27260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i="0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471476" indent="-488621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None/>
                    <a:defRPr sz="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18328" indent="-145730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  <a:defRPr sz="40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5735" indent="-128585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  <a:defRPr sz="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185934" indent="-128585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311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fun_LineAssembly</a:t>
                  </a:r>
                </a:p>
                <a:p>
                  <a:pPr algn="ctr"/>
                  <a:r>
                    <a:rPr lang="zh-TW" altLang="en-US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計算 </a:t>
                  </a:r>
                  <a:r>
                    <a:rPr lang="en-US" altLang="zh-TW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LineJacobian</a:t>
                  </a:r>
                  <a:r>
                    <a:rPr lang="zh-TW" altLang="en-US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組裝全 </a:t>
                  </a:r>
                  <a:r>
                    <a:rPr lang="en-US" altLang="zh-TW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fh</a:t>
                  </a:r>
                </a:p>
              </p:txBody>
            </p:sp>
          </p:grp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F370DA1A-4240-4379-9AEB-52BC061F0F20}"/>
                  </a:ext>
                </a:extLst>
              </p:cNvPr>
              <p:cNvSpPr/>
              <p:nvPr/>
            </p:nvSpPr>
            <p:spPr>
              <a:xfrm>
                <a:off x="1851279" y="2873227"/>
                <a:ext cx="3338964" cy="134786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100" dirty="0"/>
              </a:p>
            </p:txBody>
          </p:sp>
          <p:grpSp>
            <p:nvGrpSpPr>
              <p:cNvPr id="85" name="群組 84">
                <a:extLst>
                  <a:ext uri="{FF2B5EF4-FFF2-40B4-BE49-F238E27FC236}">
                    <a16:creationId xmlns:a16="http://schemas.microsoft.com/office/drawing/2014/main" id="{8B605FC4-1016-42A2-A246-A90066DC0A80}"/>
                  </a:ext>
                </a:extLst>
              </p:cNvPr>
              <p:cNvGrpSpPr/>
              <p:nvPr/>
            </p:nvGrpSpPr>
            <p:grpSpPr>
              <a:xfrm>
                <a:off x="1851278" y="2206010"/>
                <a:ext cx="3338965" cy="613930"/>
                <a:chOff x="1517312" y="2020191"/>
                <a:chExt cx="3338965" cy="61393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619614C4-9598-4F3C-B100-ED7CE579C3D1}"/>
                    </a:ext>
                  </a:extLst>
                </p:cNvPr>
                <p:cNvSpPr/>
                <p:nvPr/>
              </p:nvSpPr>
              <p:spPr>
                <a:xfrm>
                  <a:off x="1517312" y="2020191"/>
                  <a:ext cx="3338963" cy="61393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100" dirty="0"/>
                </a:p>
              </p:txBody>
            </p:sp>
            <p:sp>
              <p:nvSpPr>
                <p:cNvPr id="71" name="Text Placeholder 9">
                  <a:extLst>
                    <a:ext uri="{FF2B5EF4-FFF2-40B4-BE49-F238E27FC236}">
                      <a16:creationId xmlns:a16="http://schemas.microsoft.com/office/drawing/2014/main" id="{05296819-CE7D-4879-820E-EDA9454D28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17313" y="2074110"/>
                  <a:ext cx="3338964" cy="520142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ctr" anchorCtr="0">
                  <a:spAutoFit/>
                </a:bodyPr>
                <a:lstStyle>
                  <a:lvl1pPr marL="0" indent="0" algn="l" defTabSz="514337" rtl="0" eaLnBrk="1" latinLnBrk="0" hangingPunct="1">
                    <a:lnSpc>
                      <a:spcPct val="90000"/>
                    </a:lnSpc>
                    <a:spcBef>
                      <a:spcPts val="563"/>
                    </a:spcBef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i="0" kern="1200" baseline="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2pPr>
                  <a:lvl3pPr marL="27260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i="0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4pPr>
                  <a:lvl5pPr marL="0" indent="0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spcAft>
                      <a:spcPts val="0"/>
                    </a:spcAft>
                    <a:buFont typeface="Arial" panose="020B0604020202020204" pitchFamily="34" charset="0"/>
                    <a:buNone/>
                    <a:defRPr sz="2700" b="1" kern="1200">
                      <a:solidFill>
                        <a:srgbClr val="58595B"/>
                      </a:solidFill>
                      <a:latin typeface="+mj-lt"/>
                      <a:ea typeface="+mn-ea"/>
                      <a:cs typeface="+mn-cs"/>
                    </a:defRPr>
                  </a:lvl5pPr>
                  <a:lvl6pPr marL="471476" indent="-488621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None/>
                    <a:defRPr sz="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418328" indent="-145730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  <a:defRPr sz="40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05735" indent="-128585" algn="l" defTabSz="514337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  <a:defRPr sz="1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185934" indent="-128585" algn="l" defTabSz="514337" rtl="0" eaLnBrk="1" latinLnBrk="0" hangingPunct="1">
                    <a:lnSpc>
                      <a:spcPct val="90000"/>
                    </a:lnSpc>
                    <a:spcBef>
                      <a:spcPts val="281"/>
                    </a:spcBef>
                    <a:buFont typeface="Arial" panose="020B0604020202020204" pitchFamily="34" charset="0"/>
                    <a:buChar char="•"/>
                    <a:defRPr sz="311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fun_AreaAssembly</a:t>
                  </a:r>
                </a:p>
                <a:p>
                  <a:pPr algn="ctr"/>
                  <a:r>
                    <a:rPr lang="zh-TW" altLang="en-US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計算 </a:t>
                  </a:r>
                  <a:r>
                    <a:rPr lang="en-US" altLang="zh-TW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AreaJacobian</a:t>
                  </a:r>
                  <a:r>
                    <a:rPr lang="zh-TW" altLang="en-US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組裝全域</a:t>
                  </a:r>
                  <a:r>
                    <a:rPr lang="en-US" altLang="zh-TW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K</a:t>
                  </a:r>
                  <a:r>
                    <a:rPr lang="zh-TW" altLang="en-US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 </a:t>
                  </a:r>
                  <a:r>
                    <a:rPr lang="en-US" altLang="zh-TW" sz="1600" dirty="0">
                      <a:solidFill>
                        <a:schemeClr val="bg2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Arial" panose="020B0604020202020204" pitchFamily="34" charset="0"/>
                    </a:rPr>
                    <a:t>fb</a:t>
                  </a:r>
                </a:p>
              </p:txBody>
            </p:sp>
          </p:grpSp>
          <p:sp>
            <p:nvSpPr>
              <p:cNvPr id="73" name="Text Placeholder 9">
                <a:extLst>
                  <a:ext uri="{FF2B5EF4-FFF2-40B4-BE49-F238E27FC236}">
                    <a16:creationId xmlns:a16="http://schemas.microsoft.com/office/drawing/2014/main" id="{02714F8D-A330-4248-8CEC-7E8EA1B8BF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9259" y="3288798"/>
                <a:ext cx="1918517" cy="222595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fun_AreaJacobian</a:t>
                </a:r>
              </a:p>
            </p:txBody>
          </p:sp>
          <p:sp>
            <p:nvSpPr>
              <p:cNvPr id="74" name="Text Placeholder 9">
                <a:extLst>
                  <a:ext uri="{FF2B5EF4-FFF2-40B4-BE49-F238E27FC236}">
                    <a16:creationId xmlns:a16="http://schemas.microsoft.com/office/drawing/2014/main" id="{4763A22C-E1A5-4B37-989E-66E465045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3294" y="3600879"/>
                <a:ext cx="3017445" cy="2215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fun_ElementStiffness</a:t>
                </a:r>
              </a:p>
            </p:txBody>
          </p:sp>
          <p:sp>
            <p:nvSpPr>
              <p:cNvPr id="75" name="Text Placeholder 9">
                <a:extLst>
                  <a:ext uri="{FF2B5EF4-FFF2-40B4-BE49-F238E27FC236}">
                    <a16:creationId xmlns:a16="http://schemas.microsoft.com/office/drawing/2014/main" id="{8186D6EE-526F-4244-91EB-F3D9CEF852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4541" y="3911964"/>
                <a:ext cx="3151683" cy="2215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fun_ElementUniformBodyForce</a:t>
                </a:r>
              </a:p>
            </p:txBody>
          </p:sp>
          <p:sp>
            <p:nvSpPr>
              <p:cNvPr id="78" name="Text Placeholder 9">
                <a:extLst>
                  <a:ext uri="{FF2B5EF4-FFF2-40B4-BE49-F238E27FC236}">
                    <a16:creationId xmlns:a16="http://schemas.microsoft.com/office/drawing/2014/main" id="{18B2F4D2-3B04-4339-AB8B-E2421F321E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4651" y="3911964"/>
                <a:ext cx="3017445" cy="2215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fun_ElementTraction</a:t>
                </a:r>
              </a:p>
            </p:txBody>
          </p:sp>
          <p:sp>
            <p:nvSpPr>
              <p:cNvPr id="91" name="Text Placeholder 9">
                <a:extLst>
                  <a:ext uri="{FF2B5EF4-FFF2-40B4-BE49-F238E27FC236}">
                    <a16:creationId xmlns:a16="http://schemas.microsoft.com/office/drawing/2014/main" id="{43E29396-5A3D-45EF-8238-66E5362717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4651" y="3458887"/>
                <a:ext cx="3017445" cy="221599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fun_LineJacobian</a:t>
                </a:r>
              </a:p>
            </p:txBody>
          </p:sp>
          <p:sp>
            <p:nvSpPr>
              <p:cNvPr id="72" name="Text Placeholder 9">
                <a:extLst>
                  <a:ext uri="{FF2B5EF4-FFF2-40B4-BE49-F238E27FC236}">
                    <a16:creationId xmlns:a16="http://schemas.microsoft.com/office/drawing/2014/main" id="{3872C605-64DC-471E-BEB4-C114A349D3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9259" y="2976425"/>
                <a:ext cx="2356147" cy="222887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fun_ShapeFunction</a:t>
                </a:r>
              </a:p>
            </p:txBody>
          </p:sp>
          <p:sp>
            <p:nvSpPr>
              <p:cNvPr id="96" name="Text Placeholder 9">
                <a:extLst>
                  <a:ext uri="{FF2B5EF4-FFF2-40B4-BE49-F238E27FC236}">
                    <a16:creationId xmlns:a16="http://schemas.microsoft.com/office/drawing/2014/main" id="{3D51A16A-867A-4F41-AF97-D1723AE51D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4651" y="3004522"/>
                <a:ext cx="2356147" cy="222887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fun_ShapeFunction</a:t>
                </a:r>
              </a:p>
            </p:txBody>
          </p:sp>
        </p:grpSp>
        <p:sp>
          <p:nvSpPr>
            <p:cNvPr id="98" name="Text Placeholder 9">
              <a:extLst>
                <a:ext uri="{FF2B5EF4-FFF2-40B4-BE49-F238E27FC236}">
                  <a16:creationId xmlns:a16="http://schemas.microsoft.com/office/drawing/2014/main" id="{A36E1462-EAA9-4FCB-9D32-36C0130863D9}"/>
                </a:ext>
              </a:extLst>
            </p:cNvPr>
            <p:cNvSpPr txBox="1">
              <a:spLocks/>
            </p:cNvSpPr>
            <p:nvPr/>
          </p:nvSpPr>
          <p:spPr>
            <a:xfrm>
              <a:off x="239586" y="1960091"/>
              <a:ext cx="1558137" cy="520142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計算各元素之</a:t>
              </a:r>
              <a:endPara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algn="ctr"/>
              <a:r>
                <a:rPr lang="en-US" altLang="zh-TW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K,fh</a:t>
              </a:r>
              <a:r>
                <a:rPr lang="zh-TW" altLang="en-US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矩陣</a:t>
              </a:r>
              <a:endPara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44" name="Text Placeholder 9">
              <a:extLst>
                <a:ext uri="{FF2B5EF4-FFF2-40B4-BE49-F238E27FC236}">
                  <a16:creationId xmlns:a16="http://schemas.microsoft.com/office/drawing/2014/main" id="{CB926554-D224-42DC-836D-F31D579AB8BD}"/>
                </a:ext>
              </a:extLst>
            </p:cNvPr>
            <p:cNvSpPr txBox="1">
              <a:spLocks/>
            </p:cNvSpPr>
            <p:nvPr/>
          </p:nvSpPr>
          <p:spPr>
            <a:xfrm>
              <a:off x="238711" y="2936932"/>
              <a:ext cx="1558137" cy="664797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將各元素之</a:t>
              </a:r>
              <a:r>
                <a:rPr lang="en-US" altLang="zh-TW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K,fh</a:t>
              </a:r>
              <a:r>
                <a:rPr lang="zh-TW" altLang="en-US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矩陣連接到全域座標</a:t>
              </a:r>
              <a:endPara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C2A4732-28BB-4BC6-9909-0C961293044B}"/>
                </a:ext>
              </a:extLst>
            </p:cNvPr>
            <p:cNvCxnSpPr>
              <a:cxnSpLocks/>
            </p:cNvCxnSpPr>
            <p:nvPr/>
          </p:nvCxnSpPr>
          <p:spPr>
            <a:xfrm>
              <a:off x="1005152" y="2533603"/>
              <a:ext cx="0" cy="314709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8BF2A33C-9677-47D0-9622-EED4F0A5357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90" y="1577736"/>
              <a:ext cx="0" cy="314709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3BA45D2-FA6C-4DDB-92CB-449C14154DD6}"/>
              </a:ext>
            </a:extLst>
          </p:cNvPr>
          <p:cNvGrpSpPr/>
          <p:nvPr/>
        </p:nvGrpSpPr>
        <p:grpSpPr>
          <a:xfrm>
            <a:off x="239587" y="3703146"/>
            <a:ext cx="7653803" cy="917253"/>
            <a:chOff x="239587" y="3703146"/>
            <a:chExt cx="7653803" cy="917253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6602D527-5599-4701-A54D-7F799D4D5BF1}"/>
                </a:ext>
              </a:extLst>
            </p:cNvPr>
            <p:cNvGrpSpPr/>
            <p:nvPr/>
          </p:nvGrpSpPr>
          <p:grpSpPr>
            <a:xfrm>
              <a:off x="2938622" y="4029784"/>
              <a:ext cx="1972708" cy="590615"/>
              <a:chOff x="1003658" y="1919330"/>
              <a:chExt cx="1972708" cy="590615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F8B09F6-FDA0-4DA0-9651-5924E43F8939}"/>
                  </a:ext>
                </a:extLst>
              </p:cNvPr>
              <p:cNvSpPr/>
              <p:nvPr/>
            </p:nvSpPr>
            <p:spPr>
              <a:xfrm>
                <a:off x="1090619" y="1919330"/>
                <a:ext cx="1798786" cy="5906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13" name="Text Placeholder 9">
                <a:extLst>
                  <a:ext uri="{FF2B5EF4-FFF2-40B4-BE49-F238E27FC236}">
                    <a16:creationId xmlns:a16="http://schemas.microsoft.com/office/drawing/2014/main" id="{DAE4E082-0A46-4E60-B0E2-56CF672D86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658" y="1965946"/>
                <a:ext cx="1972708" cy="52014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fun_PlotMesh</a:t>
                </a:r>
                <a:r>
                  <a:rPr lang="zh-TW" altLang="en-US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 </a:t>
                </a:r>
                <a:endParaRPr lang="en-US" altLang="zh-TW" sz="16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  <a:p>
                <a:pPr algn="ctr"/>
                <a:r>
                  <a:rPr lang="zh-TW" altLang="en-US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繪製網格</a:t>
                </a:r>
                <a:endParaRPr lang="en-US" altLang="zh-TW" sz="16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BC82F9A2-E210-453E-90CD-5A483C99613A}"/>
                </a:ext>
              </a:extLst>
            </p:cNvPr>
            <p:cNvGrpSpPr/>
            <p:nvPr/>
          </p:nvGrpSpPr>
          <p:grpSpPr>
            <a:xfrm>
              <a:off x="4824370" y="4017855"/>
              <a:ext cx="3069020" cy="590615"/>
              <a:chOff x="1003658" y="1919330"/>
              <a:chExt cx="1972708" cy="590615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517C8CEE-070B-4BAC-8654-B81F5C50686C}"/>
                  </a:ext>
                </a:extLst>
              </p:cNvPr>
              <p:cNvSpPr/>
              <p:nvPr/>
            </p:nvSpPr>
            <p:spPr>
              <a:xfrm>
                <a:off x="1126108" y="1919330"/>
                <a:ext cx="1727808" cy="5906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 dirty="0"/>
              </a:p>
            </p:txBody>
          </p:sp>
          <p:sp>
            <p:nvSpPr>
              <p:cNvPr id="95" name="Text Placeholder 9">
                <a:extLst>
                  <a:ext uri="{FF2B5EF4-FFF2-40B4-BE49-F238E27FC236}">
                    <a16:creationId xmlns:a16="http://schemas.microsoft.com/office/drawing/2014/main" id="{BCC521C6-CECE-4A3B-8B9A-E8A88A6D4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658" y="1965946"/>
                <a:ext cx="1972708" cy="52014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0" rIns="0" bIns="0" rtlCol="0" anchor="ctr" anchorCtr="0">
                <a:spAutoFit/>
              </a:bodyPr>
              <a:lstStyle>
                <a:lvl1pPr marL="0" indent="0" algn="l" defTabSz="514337" rtl="0" eaLnBrk="1" latinLnBrk="0" hangingPunct="1">
                  <a:lnSpc>
                    <a:spcPct val="90000"/>
                  </a:lnSpc>
                  <a:spcBef>
                    <a:spcPts val="563"/>
                  </a:spcBef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1pPr>
                <a:lvl2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 baseline="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2pPr>
                <a:lvl3pPr marL="27260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3pPr>
                <a:lvl4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i="0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4pPr>
                <a:lvl5pPr marL="0" indent="0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defRPr sz="2700" b="1" kern="1200">
                    <a:solidFill>
                      <a:srgbClr val="58595B"/>
                    </a:solidFill>
                    <a:latin typeface="+mj-lt"/>
                    <a:ea typeface="+mn-ea"/>
                    <a:cs typeface="+mn-cs"/>
                  </a:defRPr>
                </a:lvl5pPr>
                <a:lvl6pPr marL="471476" indent="-488621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None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18328" indent="-145730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4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5735" indent="-128585" algn="l" defTabSz="514337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  <a:defRPr sz="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85934" indent="-128585" algn="l" defTabSz="514337" rtl="0" eaLnBrk="1" latinLnBrk="0" hangingPunct="1">
                  <a:lnSpc>
                    <a:spcPct val="90000"/>
                  </a:lnSpc>
                  <a:spcBef>
                    <a:spcPts val="281"/>
                  </a:spcBef>
                  <a:buFont typeface="Arial" panose="020B0604020202020204" pitchFamily="34" charset="0"/>
                  <a:buChar char="•"/>
                  <a:defRPr sz="31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fun_PlotDeformedMesh</a:t>
                </a:r>
              </a:p>
              <a:p>
                <a:pPr algn="ctr"/>
                <a:r>
                  <a:rPr lang="zh-TW" altLang="en-US" sz="16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繪製變形圖</a:t>
                </a:r>
                <a:endParaRPr lang="en-US" altLang="zh-TW" sz="16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" name="Text Placeholder 9">
              <a:extLst>
                <a:ext uri="{FF2B5EF4-FFF2-40B4-BE49-F238E27FC236}">
                  <a16:creationId xmlns:a16="http://schemas.microsoft.com/office/drawing/2014/main" id="{E6BC41EE-CB2B-4577-AFCC-176A50FA2126}"/>
                </a:ext>
              </a:extLst>
            </p:cNvPr>
            <p:cNvSpPr txBox="1">
              <a:spLocks/>
            </p:cNvSpPr>
            <p:nvPr/>
          </p:nvSpPr>
          <p:spPr>
            <a:xfrm>
              <a:off x="239587" y="4202362"/>
              <a:ext cx="1558137" cy="221599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>
              <a:lvl1pPr marL="0" indent="0" algn="l" defTabSz="514337" rtl="0" eaLnBrk="1" latinLnBrk="0" hangingPunct="1">
                <a:lnSpc>
                  <a:spcPct val="90000"/>
                </a:lnSpc>
                <a:spcBef>
                  <a:spcPts val="563"/>
                </a:spcBef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 baseline="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2pPr>
              <a:lvl3pPr marL="27260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i="0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700" b="1" kern="1200">
                  <a:solidFill>
                    <a:srgbClr val="58595B"/>
                  </a:solidFill>
                  <a:latin typeface="+mj-lt"/>
                  <a:ea typeface="+mn-ea"/>
                  <a:cs typeface="+mn-cs"/>
                </a:defRPr>
              </a:lvl5pPr>
              <a:lvl6pPr marL="471476" indent="-488621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None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18328" indent="-145730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40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5735" indent="-128585" algn="l" defTabSz="51433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 sz="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85934" indent="-128585" algn="l" defTabSz="514337" rtl="0" eaLnBrk="1" latinLnBrk="0" hangingPunct="1">
                <a:lnSpc>
                  <a:spcPct val="90000"/>
                </a:lnSpc>
                <a:spcBef>
                  <a:spcPts val="281"/>
                </a:spcBef>
                <a:buFont typeface="Arial" panose="020B0604020202020204" pitchFamily="34" charset="0"/>
                <a:buChar char="•"/>
                <a:defRPr sz="31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1600" dirty="0">
                  <a:solidFill>
                    <a:schemeClr val="tx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rPr>
                <a:t>後處理繪圖</a:t>
              </a:r>
              <a:endParaRPr lang="en-US" altLang="zh-TW" sz="16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A1AC8D1E-A792-47E5-AF8B-70746FD2D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7779" y="3703146"/>
              <a:ext cx="0" cy="314709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4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-01-light">
  <a:themeElements>
    <a:clrScheme name="Brand-01-Colors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Brand-StratComm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E04E8B8-11FA-E649-9371-C7E26FFEAA93}" vid="{F579B5EC-11F9-A448-A60F-FC626C1FC1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7003</TotalTime>
  <Words>253</Words>
  <Application>Microsoft Office PowerPoint</Application>
  <PresentationFormat>如螢幕大小 (16:9)</PresentationFormat>
  <Paragraphs>63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Helvetica Regular</vt:lpstr>
      <vt:lpstr>微軟.正黑體</vt:lpstr>
      <vt:lpstr>微軟正黑體</vt:lpstr>
      <vt:lpstr>Arial</vt:lpstr>
      <vt:lpstr>Calibri</vt:lpstr>
      <vt:lpstr>Cambria Math</vt:lpstr>
      <vt:lpstr>Helvetica</vt:lpstr>
      <vt:lpstr>Times New Roman</vt:lpstr>
      <vt:lpstr>presentation-01-light</vt:lpstr>
      <vt:lpstr>PowerPoint 簡報</vt:lpstr>
      <vt:lpstr>擋土設施設計流程</vt:lpstr>
      <vt:lpstr>HW6 將整體切成多個元素</vt:lpstr>
      <vt:lpstr>Matlab Code 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Peng-Yu Chen</dc:creator>
  <cp:lastModifiedBy>宗霖 李</cp:lastModifiedBy>
  <cp:revision>617</cp:revision>
  <dcterms:created xsi:type="dcterms:W3CDTF">2021-09-17T16:15:53Z</dcterms:created>
  <dcterms:modified xsi:type="dcterms:W3CDTF">2023-12-17T11:17:34Z</dcterms:modified>
</cp:coreProperties>
</file>