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4"/>
  </p:sldMasterIdLst>
  <p:notesMasterIdLst>
    <p:notesMasterId r:id="rId25"/>
  </p:notesMasterIdLst>
  <p:sldIdLst>
    <p:sldId id="256" r:id="rId5"/>
    <p:sldId id="278" r:id="rId6"/>
    <p:sldId id="257" r:id="rId7"/>
    <p:sldId id="273" r:id="rId8"/>
    <p:sldId id="258" r:id="rId9"/>
    <p:sldId id="272" r:id="rId10"/>
    <p:sldId id="259" r:id="rId11"/>
    <p:sldId id="269" r:id="rId12"/>
    <p:sldId id="261" r:id="rId13"/>
    <p:sldId id="260" r:id="rId14"/>
    <p:sldId id="270" r:id="rId15"/>
    <p:sldId id="277" r:id="rId16"/>
    <p:sldId id="267" r:id="rId17"/>
    <p:sldId id="262" r:id="rId18"/>
    <p:sldId id="276" r:id="rId19"/>
    <p:sldId id="263" r:id="rId20"/>
    <p:sldId id="264" r:id="rId21"/>
    <p:sldId id="279" r:id="rId22"/>
    <p:sldId id="275"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A17E6D-B02B-9842-9E97-10FA193BE78B}" v="39" dt="2021-03-12T16:26:52.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as Walters" userId="55d1ef32-bb34-4106-bc80-98b27db36a86" providerId="ADAL" clId="{68A17E6D-B02B-9842-9E97-10FA193BE78B}"/>
    <pc:docChg chg="undo custSel modSld">
      <pc:chgData name="Tomas Walters" userId="55d1ef32-bb34-4106-bc80-98b27db36a86" providerId="ADAL" clId="{68A17E6D-B02B-9842-9E97-10FA193BE78B}" dt="2021-03-12T16:26:56.138" v="60"/>
      <pc:docMkLst>
        <pc:docMk/>
      </pc:docMkLst>
      <pc:sldChg chg="addSp delSp modSp mod delDesignElem">
        <pc:chgData name="Tomas Walters" userId="55d1ef32-bb34-4106-bc80-98b27db36a86" providerId="ADAL" clId="{68A17E6D-B02B-9842-9E97-10FA193BE78B}" dt="2021-03-12T16:26:29.216" v="57"/>
        <pc:sldMkLst>
          <pc:docMk/>
          <pc:sldMk cId="4117749935" sldId="256"/>
        </pc:sldMkLst>
        <pc:spChg chg="mod">
          <ac:chgData name="Tomas Walters" userId="55d1ef32-bb34-4106-bc80-98b27db36a86" providerId="ADAL" clId="{68A17E6D-B02B-9842-9E97-10FA193BE78B}" dt="2021-03-12T16:24:37.937" v="42"/>
          <ac:spMkLst>
            <pc:docMk/>
            <pc:sldMk cId="4117749935" sldId="256"/>
            <ac:spMk id="2" creationId="{43C42828-CAD5-4F9B-A33D-9A8BA4DED374}"/>
          </ac:spMkLst>
        </pc:spChg>
        <pc:spChg chg="mod">
          <ac:chgData name="Tomas Walters" userId="55d1ef32-bb34-4106-bc80-98b27db36a86" providerId="ADAL" clId="{68A17E6D-B02B-9842-9E97-10FA193BE78B}" dt="2021-03-12T16:24:37.937" v="42"/>
          <ac:spMkLst>
            <pc:docMk/>
            <pc:sldMk cId="4117749935" sldId="256"/>
            <ac:spMk id="3" creationId="{0DA44351-BA4F-4896-9D0D-E21378566162}"/>
          </ac:spMkLst>
        </pc:spChg>
        <pc:spChg chg="add del">
          <ac:chgData name="Tomas Walters" userId="55d1ef32-bb34-4106-bc80-98b27db36a86" providerId="ADAL" clId="{68A17E6D-B02B-9842-9E97-10FA193BE78B}" dt="2021-03-12T16:26:29.216" v="57"/>
          <ac:spMkLst>
            <pc:docMk/>
            <pc:sldMk cId="4117749935" sldId="256"/>
            <ac:spMk id="13" creationId="{66D61E08-70C3-48D8-BEA0-787111DC30DA}"/>
          </ac:spMkLst>
        </pc:spChg>
        <pc:spChg chg="add del">
          <ac:chgData name="Tomas Walters" userId="55d1ef32-bb34-4106-bc80-98b27db36a86" providerId="ADAL" clId="{68A17E6D-B02B-9842-9E97-10FA193BE78B}" dt="2021-03-12T16:26:29.216" v="57"/>
          <ac:spMkLst>
            <pc:docMk/>
            <pc:sldMk cId="4117749935" sldId="256"/>
            <ac:spMk id="15" creationId="{FC55298F-0AE5-478E-AD2B-03C2614C5833}"/>
          </ac:spMkLst>
        </pc:spChg>
        <pc:spChg chg="add del">
          <ac:chgData name="Tomas Walters" userId="55d1ef32-bb34-4106-bc80-98b27db36a86" providerId="ADAL" clId="{68A17E6D-B02B-9842-9E97-10FA193BE78B}" dt="2021-03-12T16:26:29.216" v="57"/>
          <ac:spMkLst>
            <pc:docMk/>
            <pc:sldMk cId="4117749935" sldId="256"/>
            <ac:spMk id="17" creationId="{C180E4EA-0B63-4779-A895-7E90E71088F3}"/>
          </ac:spMkLst>
        </pc:spChg>
        <pc:spChg chg="add del">
          <ac:chgData name="Tomas Walters" userId="55d1ef32-bb34-4106-bc80-98b27db36a86" providerId="ADAL" clId="{68A17E6D-B02B-9842-9E97-10FA193BE78B}" dt="2021-03-12T16:26:29.216" v="57"/>
          <ac:spMkLst>
            <pc:docMk/>
            <pc:sldMk cId="4117749935" sldId="256"/>
            <ac:spMk id="19" creationId="{CEE01D9D-3DE8-4EED-B0D3-8F3C79CC7673}"/>
          </ac:spMkLst>
        </pc:spChg>
        <pc:spChg chg="add del">
          <ac:chgData name="Tomas Walters" userId="55d1ef32-bb34-4106-bc80-98b27db36a86" providerId="ADAL" clId="{68A17E6D-B02B-9842-9E97-10FA193BE78B}" dt="2021-03-12T16:26:29.216" v="57"/>
          <ac:spMkLst>
            <pc:docMk/>
            <pc:sldMk cId="4117749935" sldId="256"/>
            <ac:spMk id="21" creationId="{89AF5CE9-607F-43F4-8983-DCD6DA4051FD}"/>
          </ac:spMkLst>
        </pc:spChg>
        <pc:spChg chg="add del">
          <ac:chgData name="Tomas Walters" userId="55d1ef32-bb34-4106-bc80-98b27db36a86" providerId="ADAL" clId="{68A17E6D-B02B-9842-9E97-10FA193BE78B}" dt="2021-03-12T16:26:29.216" v="57"/>
          <ac:spMkLst>
            <pc:docMk/>
            <pc:sldMk cId="4117749935" sldId="256"/>
            <ac:spMk id="23" creationId="{6EEA2DBD-9E1E-4521-8C01-F32AD18A89E3}"/>
          </ac:spMkLst>
        </pc:spChg>
        <pc:spChg chg="add del">
          <ac:chgData name="Tomas Walters" userId="55d1ef32-bb34-4106-bc80-98b27db36a86" providerId="ADAL" clId="{68A17E6D-B02B-9842-9E97-10FA193BE78B}" dt="2021-03-12T16:26:29.216" v="57"/>
          <ac:spMkLst>
            <pc:docMk/>
            <pc:sldMk cId="4117749935" sldId="256"/>
            <ac:spMk id="25" creationId="{15BBD2C1-BA9B-46A9-A27A-33498B169272}"/>
          </ac:spMkLst>
        </pc:spChg>
        <pc:cxnChg chg="add del">
          <ac:chgData name="Tomas Walters" userId="55d1ef32-bb34-4106-bc80-98b27db36a86" providerId="ADAL" clId="{68A17E6D-B02B-9842-9E97-10FA193BE78B}" dt="2021-03-12T16:26:29.216" v="57"/>
          <ac:cxnSpMkLst>
            <pc:docMk/>
            <pc:sldMk cId="4117749935" sldId="256"/>
            <ac:cxnSpMk id="11" creationId="{F8A9B20B-D1DD-4573-B5EC-558029519236}"/>
          </ac:cxnSpMkLst>
        </pc:cxnChg>
        <pc:cxnChg chg="add del">
          <ac:chgData name="Tomas Walters" userId="55d1ef32-bb34-4106-bc80-98b27db36a86" providerId="ADAL" clId="{68A17E6D-B02B-9842-9E97-10FA193BE78B}" dt="2021-03-12T16:26:29.216" v="57"/>
          <ac:cxnSpMkLst>
            <pc:docMk/>
            <pc:sldMk cId="4117749935" sldId="256"/>
            <ac:cxnSpMk id="12" creationId="{A57C1A16-B8AB-4D99-A195-A38F556A6486}"/>
          </ac:cxnSpMkLst>
        </pc:cxnChg>
      </pc:sldChg>
      <pc:sldChg chg="addSp delSp modSp mod delDesignElem">
        <pc:chgData name="Tomas Walters" userId="55d1ef32-bb34-4106-bc80-98b27db36a86" providerId="ADAL" clId="{68A17E6D-B02B-9842-9E97-10FA193BE78B}" dt="2021-03-12T16:26:56.138" v="60"/>
        <pc:sldMkLst>
          <pc:docMk/>
          <pc:sldMk cId="3029313308" sldId="257"/>
        </pc:sldMkLst>
        <pc:spChg chg="mod">
          <ac:chgData name="Tomas Walters" userId="55d1ef32-bb34-4106-bc80-98b27db36a86" providerId="ADAL" clId="{68A17E6D-B02B-9842-9E97-10FA193BE78B}" dt="2021-03-12T16:24:37.937" v="42"/>
          <ac:spMkLst>
            <pc:docMk/>
            <pc:sldMk cId="3029313308" sldId="257"/>
            <ac:spMk id="2" creationId="{AF8A1C3E-D5E0-4D8D-A74A-868D54A359D6}"/>
          </ac:spMkLst>
        </pc:spChg>
        <pc:spChg chg="add del mod">
          <ac:chgData name="Tomas Walters" userId="55d1ef32-bb34-4106-bc80-98b27db36a86" providerId="ADAL" clId="{68A17E6D-B02B-9842-9E97-10FA193BE78B}" dt="2021-03-12T16:26:56.138" v="60"/>
          <ac:spMkLst>
            <pc:docMk/>
            <pc:sldMk cId="3029313308" sldId="257"/>
            <ac:spMk id="4" creationId="{51496F2A-3D16-0349-B038-0C8B9562576D}"/>
          </ac:spMkLst>
        </pc:spChg>
        <pc:spChg chg="add del">
          <ac:chgData name="Tomas Walters" userId="55d1ef32-bb34-4106-bc80-98b27db36a86" providerId="ADAL" clId="{68A17E6D-B02B-9842-9E97-10FA193BE78B}" dt="2021-03-12T16:26:29.216" v="57"/>
          <ac:spMkLst>
            <pc:docMk/>
            <pc:sldMk cId="3029313308" sldId="257"/>
            <ac:spMk id="8" creationId="{E80B86A7-A1EC-475B-9166-88902B033A38}"/>
          </ac:spMkLst>
        </pc:spChg>
        <pc:spChg chg="add del">
          <ac:chgData name="Tomas Walters" userId="55d1ef32-bb34-4106-bc80-98b27db36a86" providerId="ADAL" clId="{68A17E6D-B02B-9842-9E97-10FA193BE78B}" dt="2021-03-12T16:26:29.216" v="57"/>
          <ac:spMkLst>
            <pc:docMk/>
            <pc:sldMk cId="3029313308" sldId="257"/>
            <ac:spMk id="36" creationId="{C2C29CB1-9F74-4879-A6AF-AEA67B6F1F4D}"/>
          </ac:spMkLst>
        </pc:spChg>
        <pc:spChg chg="add del">
          <ac:chgData name="Tomas Walters" userId="55d1ef32-bb34-4106-bc80-98b27db36a86" providerId="ADAL" clId="{68A17E6D-B02B-9842-9E97-10FA193BE78B}" dt="2021-03-12T16:26:29.216" v="57"/>
          <ac:spMkLst>
            <pc:docMk/>
            <pc:sldMk cId="3029313308" sldId="257"/>
            <ac:spMk id="37" creationId="{7E2C7115-5336-410C-AD71-0F0952A2E5A7}"/>
          </ac:spMkLst>
        </pc:spChg>
      </pc:sldChg>
      <pc:sldChg chg="addSp delSp modSp mod delDesignElem">
        <pc:chgData name="Tomas Walters" userId="55d1ef32-bb34-4106-bc80-98b27db36a86" providerId="ADAL" clId="{68A17E6D-B02B-9842-9E97-10FA193BE78B}" dt="2021-03-12T16:26:29.216" v="57"/>
        <pc:sldMkLst>
          <pc:docMk/>
          <pc:sldMk cId="3859191109" sldId="258"/>
        </pc:sldMkLst>
        <pc:spChg chg="add del">
          <ac:chgData name="Tomas Walters" userId="55d1ef32-bb34-4106-bc80-98b27db36a86" providerId="ADAL" clId="{68A17E6D-B02B-9842-9E97-10FA193BE78B}" dt="2021-03-12T16:26:29.216" v="57"/>
          <ac:spMkLst>
            <pc:docMk/>
            <pc:sldMk cId="3859191109" sldId="258"/>
            <ac:spMk id="211" creationId="{5212AA65-AC96-4A92-A0FD-EE0749BFFB00}"/>
          </ac:spMkLst>
        </pc:spChg>
        <pc:picChg chg="mod">
          <ac:chgData name="Tomas Walters" userId="55d1ef32-bb34-4106-bc80-98b27db36a86" providerId="ADAL" clId="{68A17E6D-B02B-9842-9E97-10FA193BE78B}" dt="2021-03-12T16:24:37.916" v="40" actId="1076"/>
          <ac:picMkLst>
            <pc:docMk/>
            <pc:sldMk cId="3859191109" sldId="258"/>
            <ac:picMk id="11" creationId="{B503B14B-E4E7-46AC-9E51-8BE499DF4B25}"/>
          </ac:picMkLst>
        </pc:picChg>
        <pc:cxnChg chg="add del">
          <ac:chgData name="Tomas Walters" userId="55d1ef32-bb34-4106-bc80-98b27db36a86" providerId="ADAL" clId="{68A17E6D-B02B-9842-9E97-10FA193BE78B}" dt="2021-03-12T16:26:29.216" v="57"/>
          <ac:cxnSpMkLst>
            <pc:docMk/>
            <pc:sldMk cId="3859191109" sldId="258"/>
            <ac:cxnSpMk id="212" creationId="{38770F72-E528-4C5A-AE35-FC504F42AC88}"/>
          </ac:cxnSpMkLst>
        </pc:cxnChg>
      </pc:sldChg>
      <pc:sldChg chg="addSp delSp modSp mod delDesignElem">
        <pc:chgData name="Tomas Walters" userId="55d1ef32-bb34-4106-bc80-98b27db36a86" providerId="ADAL" clId="{68A17E6D-B02B-9842-9E97-10FA193BE78B}" dt="2021-03-12T16:26:29.216" v="57"/>
        <pc:sldMkLst>
          <pc:docMk/>
          <pc:sldMk cId="3623801038" sldId="259"/>
        </pc:sldMkLst>
        <pc:spChg chg="mod">
          <ac:chgData name="Tomas Walters" userId="55d1ef32-bb34-4106-bc80-98b27db36a86" providerId="ADAL" clId="{68A17E6D-B02B-9842-9E97-10FA193BE78B}" dt="2021-03-12T16:24:37.937" v="42"/>
          <ac:spMkLst>
            <pc:docMk/>
            <pc:sldMk cId="3623801038" sldId="259"/>
            <ac:spMk id="2" creationId="{AF8A1C3E-D5E0-4D8D-A74A-868D54A359D6}"/>
          </ac:spMkLst>
        </pc:spChg>
        <pc:spChg chg="add del">
          <ac:chgData name="Tomas Walters" userId="55d1ef32-bb34-4106-bc80-98b27db36a86" providerId="ADAL" clId="{68A17E6D-B02B-9842-9E97-10FA193BE78B}" dt="2021-03-12T16:26:29.216" v="57"/>
          <ac:spMkLst>
            <pc:docMk/>
            <pc:sldMk cId="3623801038" sldId="259"/>
            <ac:spMk id="8" creationId="{E80B86A7-A1EC-475B-9166-88902B033A38}"/>
          </ac:spMkLst>
        </pc:spChg>
        <pc:spChg chg="add del">
          <ac:chgData name="Tomas Walters" userId="55d1ef32-bb34-4106-bc80-98b27db36a86" providerId="ADAL" clId="{68A17E6D-B02B-9842-9E97-10FA193BE78B}" dt="2021-03-12T16:26:29.216" v="57"/>
          <ac:spMkLst>
            <pc:docMk/>
            <pc:sldMk cId="3623801038" sldId="259"/>
            <ac:spMk id="36" creationId="{C2C29CB1-9F74-4879-A6AF-AEA67B6F1F4D}"/>
          </ac:spMkLst>
        </pc:spChg>
        <pc:spChg chg="add del">
          <ac:chgData name="Tomas Walters" userId="55d1ef32-bb34-4106-bc80-98b27db36a86" providerId="ADAL" clId="{68A17E6D-B02B-9842-9E97-10FA193BE78B}" dt="2021-03-12T16:26:29.216" v="57"/>
          <ac:spMkLst>
            <pc:docMk/>
            <pc:sldMk cId="3623801038" sldId="259"/>
            <ac:spMk id="37" creationId="{7E2C7115-5336-410C-AD71-0F0952A2E5A7}"/>
          </ac:spMkLst>
        </pc:spChg>
      </pc:sldChg>
      <pc:sldChg chg="addSp delSp delDesignElem">
        <pc:chgData name="Tomas Walters" userId="55d1ef32-bb34-4106-bc80-98b27db36a86" providerId="ADAL" clId="{68A17E6D-B02B-9842-9E97-10FA193BE78B}" dt="2021-03-12T16:26:29.216" v="57"/>
        <pc:sldMkLst>
          <pc:docMk/>
          <pc:sldMk cId="826746394" sldId="260"/>
        </pc:sldMkLst>
        <pc:spChg chg="add del">
          <ac:chgData name="Tomas Walters" userId="55d1ef32-bb34-4106-bc80-98b27db36a86" providerId="ADAL" clId="{68A17E6D-B02B-9842-9E97-10FA193BE78B}" dt="2021-03-12T16:26:29.216" v="57"/>
          <ac:spMkLst>
            <pc:docMk/>
            <pc:sldMk cId="826746394" sldId="260"/>
            <ac:spMk id="8" creationId="{E80B86A7-A1EC-475B-9166-88902B033A38}"/>
          </ac:spMkLst>
        </pc:spChg>
        <pc:spChg chg="add del">
          <ac:chgData name="Tomas Walters" userId="55d1ef32-bb34-4106-bc80-98b27db36a86" providerId="ADAL" clId="{68A17E6D-B02B-9842-9E97-10FA193BE78B}" dt="2021-03-12T16:26:29.216" v="57"/>
          <ac:spMkLst>
            <pc:docMk/>
            <pc:sldMk cId="826746394" sldId="260"/>
            <ac:spMk id="36" creationId="{C2C29CB1-9F74-4879-A6AF-AEA67B6F1F4D}"/>
          </ac:spMkLst>
        </pc:spChg>
        <pc:spChg chg="add del">
          <ac:chgData name="Tomas Walters" userId="55d1ef32-bb34-4106-bc80-98b27db36a86" providerId="ADAL" clId="{68A17E6D-B02B-9842-9E97-10FA193BE78B}" dt="2021-03-12T16:26:29.216" v="57"/>
          <ac:spMkLst>
            <pc:docMk/>
            <pc:sldMk cId="826746394" sldId="260"/>
            <ac:spMk id="37" creationId="{7E2C7115-5336-410C-AD71-0F0952A2E5A7}"/>
          </ac:spMkLst>
        </pc:spChg>
      </pc:sldChg>
      <pc:sldChg chg="addSp delSp modSp mod delDesignElem">
        <pc:chgData name="Tomas Walters" userId="55d1ef32-bb34-4106-bc80-98b27db36a86" providerId="ADAL" clId="{68A17E6D-B02B-9842-9E97-10FA193BE78B}" dt="2021-03-12T16:26:29.216" v="57"/>
        <pc:sldMkLst>
          <pc:docMk/>
          <pc:sldMk cId="905473726" sldId="261"/>
        </pc:sldMkLst>
        <pc:spChg chg="mod">
          <ac:chgData name="Tomas Walters" userId="55d1ef32-bb34-4106-bc80-98b27db36a86" providerId="ADAL" clId="{68A17E6D-B02B-9842-9E97-10FA193BE78B}" dt="2021-03-12T16:24:37.937" v="42"/>
          <ac:spMkLst>
            <pc:docMk/>
            <pc:sldMk cId="905473726" sldId="261"/>
            <ac:spMk id="2" creationId="{AF8A1C3E-D5E0-4D8D-A74A-868D54A359D6}"/>
          </ac:spMkLst>
        </pc:spChg>
        <pc:spChg chg="add del">
          <ac:chgData name="Tomas Walters" userId="55d1ef32-bb34-4106-bc80-98b27db36a86" providerId="ADAL" clId="{68A17E6D-B02B-9842-9E97-10FA193BE78B}" dt="2021-03-12T16:26:29.216" v="57"/>
          <ac:spMkLst>
            <pc:docMk/>
            <pc:sldMk cId="905473726" sldId="261"/>
            <ac:spMk id="8" creationId="{E80B86A7-A1EC-475B-9166-88902B033A38}"/>
          </ac:spMkLst>
        </pc:spChg>
        <pc:spChg chg="add del">
          <ac:chgData name="Tomas Walters" userId="55d1ef32-bb34-4106-bc80-98b27db36a86" providerId="ADAL" clId="{68A17E6D-B02B-9842-9E97-10FA193BE78B}" dt="2021-03-12T16:26:29.216" v="57"/>
          <ac:spMkLst>
            <pc:docMk/>
            <pc:sldMk cId="905473726" sldId="261"/>
            <ac:spMk id="36" creationId="{C2C29CB1-9F74-4879-A6AF-AEA67B6F1F4D}"/>
          </ac:spMkLst>
        </pc:spChg>
        <pc:spChg chg="add del">
          <ac:chgData name="Tomas Walters" userId="55d1ef32-bb34-4106-bc80-98b27db36a86" providerId="ADAL" clId="{68A17E6D-B02B-9842-9E97-10FA193BE78B}" dt="2021-03-12T16:26:29.216" v="57"/>
          <ac:spMkLst>
            <pc:docMk/>
            <pc:sldMk cId="905473726" sldId="261"/>
            <ac:spMk id="37" creationId="{7E2C7115-5336-410C-AD71-0F0952A2E5A7}"/>
          </ac:spMkLst>
        </pc:spChg>
      </pc:sldChg>
      <pc:sldChg chg="addSp delSp modSp mod delDesignElem">
        <pc:chgData name="Tomas Walters" userId="55d1ef32-bb34-4106-bc80-98b27db36a86" providerId="ADAL" clId="{68A17E6D-B02B-9842-9E97-10FA193BE78B}" dt="2021-03-12T16:26:29.216" v="57"/>
        <pc:sldMkLst>
          <pc:docMk/>
          <pc:sldMk cId="2614563409" sldId="262"/>
        </pc:sldMkLst>
        <pc:spChg chg="mod">
          <ac:chgData name="Tomas Walters" userId="55d1ef32-bb34-4106-bc80-98b27db36a86" providerId="ADAL" clId="{68A17E6D-B02B-9842-9E97-10FA193BE78B}" dt="2021-03-12T16:24:37.937" v="42"/>
          <ac:spMkLst>
            <pc:docMk/>
            <pc:sldMk cId="2614563409" sldId="262"/>
            <ac:spMk id="2" creationId="{AF8A1C3E-D5E0-4D8D-A74A-868D54A359D6}"/>
          </ac:spMkLst>
        </pc:spChg>
        <pc:spChg chg="add del">
          <ac:chgData name="Tomas Walters" userId="55d1ef32-bb34-4106-bc80-98b27db36a86" providerId="ADAL" clId="{68A17E6D-B02B-9842-9E97-10FA193BE78B}" dt="2021-03-12T16:26:29.216" v="57"/>
          <ac:spMkLst>
            <pc:docMk/>
            <pc:sldMk cId="2614563409" sldId="262"/>
            <ac:spMk id="8" creationId="{E80B86A7-A1EC-475B-9166-88902B033A38}"/>
          </ac:spMkLst>
        </pc:spChg>
        <pc:spChg chg="add del">
          <ac:chgData name="Tomas Walters" userId="55d1ef32-bb34-4106-bc80-98b27db36a86" providerId="ADAL" clId="{68A17E6D-B02B-9842-9E97-10FA193BE78B}" dt="2021-03-12T16:26:29.216" v="57"/>
          <ac:spMkLst>
            <pc:docMk/>
            <pc:sldMk cId="2614563409" sldId="262"/>
            <ac:spMk id="36" creationId="{C2C29CB1-9F74-4879-A6AF-AEA67B6F1F4D}"/>
          </ac:spMkLst>
        </pc:spChg>
        <pc:spChg chg="add del">
          <ac:chgData name="Tomas Walters" userId="55d1ef32-bb34-4106-bc80-98b27db36a86" providerId="ADAL" clId="{68A17E6D-B02B-9842-9E97-10FA193BE78B}" dt="2021-03-12T16:26:29.216" v="57"/>
          <ac:spMkLst>
            <pc:docMk/>
            <pc:sldMk cId="2614563409" sldId="262"/>
            <ac:spMk id="37" creationId="{7E2C7115-5336-410C-AD71-0F0952A2E5A7}"/>
          </ac:spMkLst>
        </pc:spChg>
      </pc:sldChg>
      <pc:sldChg chg="addSp delSp modSp mod delDesignElem">
        <pc:chgData name="Tomas Walters" userId="55d1ef32-bb34-4106-bc80-98b27db36a86" providerId="ADAL" clId="{68A17E6D-B02B-9842-9E97-10FA193BE78B}" dt="2021-03-12T16:26:29.216" v="57"/>
        <pc:sldMkLst>
          <pc:docMk/>
          <pc:sldMk cId="3100313355" sldId="263"/>
        </pc:sldMkLst>
        <pc:spChg chg="mod">
          <ac:chgData name="Tomas Walters" userId="55d1ef32-bb34-4106-bc80-98b27db36a86" providerId="ADAL" clId="{68A17E6D-B02B-9842-9E97-10FA193BE78B}" dt="2021-03-12T16:24:37.937" v="42"/>
          <ac:spMkLst>
            <pc:docMk/>
            <pc:sldMk cId="3100313355" sldId="263"/>
            <ac:spMk id="2" creationId="{AF8A1C3E-D5E0-4D8D-A74A-868D54A359D6}"/>
          </ac:spMkLst>
        </pc:spChg>
        <pc:spChg chg="add del">
          <ac:chgData name="Tomas Walters" userId="55d1ef32-bb34-4106-bc80-98b27db36a86" providerId="ADAL" clId="{68A17E6D-B02B-9842-9E97-10FA193BE78B}" dt="2021-03-12T16:26:29.216" v="57"/>
          <ac:spMkLst>
            <pc:docMk/>
            <pc:sldMk cId="3100313355" sldId="263"/>
            <ac:spMk id="8" creationId="{E80B86A7-A1EC-475B-9166-88902B033A38}"/>
          </ac:spMkLst>
        </pc:spChg>
        <pc:spChg chg="add del">
          <ac:chgData name="Tomas Walters" userId="55d1ef32-bb34-4106-bc80-98b27db36a86" providerId="ADAL" clId="{68A17E6D-B02B-9842-9E97-10FA193BE78B}" dt="2021-03-12T16:26:29.216" v="57"/>
          <ac:spMkLst>
            <pc:docMk/>
            <pc:sldMk cId="3100313355" sldId="263"/>
            <ac:spMk id="36" creationId="{C2C29CB1-9F74-4879-A6AF-AEA67B6F1F4D}"/>
          </ac:spMkLst>
        </pc:spChg>
        <pc:spChg chg="add del">
          <ac:chgData name="Tomas Walters" userId="55d1ef32-bb34-4106-bc80-98b27db36a86" providerId="ADAL" clId="{68A17E6D-B02B-9842-9E97-10FA193BE78B}" dt="2021-03-12T16:26:29.216" v="57"/>
          <ac:spMkLst>
            <pc:docMk/>
            <pc:sldMk cId="3100313355" sldId="263"/>
            <ac:spMk id="37" creationId="{7E2C7115-5336-410C-AD71-0F0952A2E5A7}"/>
          </ac:spMkLst>
        </pc:spChg>
      </pc:sldChg>
      <pc:sldChg chg="addSp delSp modSp mod delDesignElem">
        <pc:chgData name="Tomas Walters" userId="55d1ef32-bb34-4106-bc80-98b27db36a86" providerId="ADAL" clId="{68A17E6D-B02B-9842-9E97-10FA193BE78B}" dt="2021-03-12T16:26:29.216" v="57"/>
        <pc:sldMkLst>
          <pc:docMk/>
          <pc:sldMk cId="2522795700" sldId="264"/>
        </pc:sldMkLst>
        <pc:spChg chg="mod">
          <ac:chgData name="Tomas Walters" userId="55d1ef32-bb34-4106-bc80-98b27db36a86" providerId="ADAL" clId="{68A17E6D-B02B-9842-9E97-10FA193BE78B}" dt="2021-03-12T16:24:37.937" v="42"/>
          <ac:spMkLst>
            <pc:docMk/>
            <pc:sldMk cId="2522795700" sldId="264"/>
            <ac:spMk id="2" creationId="{AF8A1C3E-D5E0-4D8D-A74A-868D54A359D6}"/>
          </ac:spMkLst>
        </pc:spChg>
        <pc:spChg chg="add del">
          <ac:chgData name="Tomas Walters" userId="55d1ef32-bb34-4106-bc80-98b27db36a86" providerId="ADAL" clId="{68A17E6D-B02B-9842-9E97-10FA193BE78B}" dt="2021-03-12T16:26:29.216" v="57"/>
          <ac:spMkLst>
            <pc:docMk/>
            <pc:sldMk cId="2522795700" sldId="264"/>
            <ac:spMk id="8" creationId="{E80B86A7-A1EC-475B-9166-88902B033A38}"/>
          </ac:spMkLst>
        </pc:spChg>
        <pc:spChg chg="add del">
          <ac:chgData name="Tomas Walters" userId="55d1ef32-bb34-4106-bc80-98b27db36a86" providerId="ADAL" clId="{68A17E6D-B02B-9842-9E97-10FA193BE78B}" dt="2021-03-12T16:26:29.216" v="57"/>
          <ac:spMkLst>
            <pc:docMk/>
            <pc:sldMk cId="2522795700" sldId="264"/>
            <ac:spMk id="36" creationId="{C2C29CB1-9F74-4879-A6AF-AEA67B6F1F4D}"/>
          </ac:spMkLst>
        </pc:spChg>
        <pc:spChg chg="add del">
          <ac:chgData name="Tomas Walters" userId="55d1ef32-bb34-4106-bc80-98b27db36a86" providerId="ADAL" clId="{68A17E6D-B02B-9842-9E97-10FA193BE78B}" dt="2021-03-12T16:26:29.216" v="57"/>
          <ac:spMkLst>
            <pc:docMk/>
            <pc:sldMk cId="2522795700" sldId="264"/>
            <ac:spMk id="37" creationId="{7E2C7115-5336-410C-AD71-0F0952A2E5A7}"/>
          </ac:spMkLst>
        </pc:spChg>
      </pc:sldChg>
      <pc:sldChg chg="addSp delSp delDesignElem">
        <pc:chgData name="Tomas Walters" userId="55d1ef32-bb34-4106-bc80-98b27db36a86" providerId="ADAL" clId="{68A17E6D-B02B-9842-9E97-10FA193BE78B}" dt="2021-03-12T16:26:29.216" v="57"/>
        <pc:sldMkLst>
          <pc:docMk/>
          <pc:sldMk cId="2208569028" sldId="267"/>
        </pc:sldMkLst>
        <pc:spChg chg="add del">
          <ac:chgData name="Tomas Walters" userId="55d1ef32-bb34-4106-bc80-98b27db36a86" providerId="ADAL" clId="{68A17E6D-B02B-9842-9E97-10FA193BE78B}" dt="2021-03-12T16:26:29.216" v="57"/>
          <ac:spMkLst>
            <pc:docMk/>
            <pc:sldMk cId="2208569028" sldId="267"/>
            <ac:spMk id="8" creationId="{E80B86A7-A1EC-475B-9166-88902B033A38}"/>
          </ac:spMkLst>
        </pc:spChg>
        <pc:spChg chg="add del">
          <ac:chgData name="Tomas Walters" userId="55d1ef32-bb34-4106-bc80-98b27db36a86" providerId="ADAL" clId="{68A17E6D-B02B-9842-9E97-10FA193BE78B}" dt="2021-03-12T16:26:29.216" v="57"/>
          <ac:spMkLst>
            <pc:docMk/>
            <pc:sldMk cId="2208569028" sldId="267"/>
            <ac:spMk id="36" creationId="{C2C29CB1-9F74-4879-A6AF-AEA67B6F1F4D}"/>
          </ac:spMkLst>
        </pc:spChg>
        <pc:spChg chg="add del">
          <ac:chgData name="Tomas Walters" userId="55d1ef32-bb34-4106-bc80-98b27db36a86" providerId="ADAL" clId="{68A17E6D-B02B-9842-9E97-10FA193BE78B}" dt="2021-03-12T16:26:29.216" v="57"/>
          <ac:spMkLst>
            <pc:docMk/>
            <pc:sldMk cId="2208569028" sldId="267"/>
            <ac:spMk id="37" creationId="{7E2C7115-5336-410C-AD71-0F0952A2E5A7}"/>
          </ac:spMkLst>
        </pc:spChg>
      </pc:sldChg>
      <pc:sldChg chg="addSp delSp modSp mod delDesignElem">
        <pc:chgData name="Tomas Walters" userId="55d1ef32-bb34-4106-bc80-98b27db36a86" providerId="ADAL" clId="{68A17E6D-B02B-9842-9E97-10FA193BE78B}" dt="2021-03-12T16:26:29.216" v="57"/>
        <pc:sldMkLst>
          <pc:docMk/>
          <pc:sldMk cId="1119556382" sldId="269"/>
        </pc:sldMkLst>
        <pc:spChg chg="mod">
          <ac:chgData name="Tomas Walters" userId="55d1ef32-bb34-4106-bc80-98b27db36a86" providerId="ADAL" clId="{68A17E6D-B02B-9842-9E97-10FA193BE78B}" dt="2021-03-12T16:24:37.937" v="42"/>
          <ac:spMkLst>
            <pc:docMk/>
            <pc:sldMk cId="1119556382" sldId="269"/>
            <ac:spMk id="2" creationId="{AF8A1C3E-D5E0-4D8D-A74A-868D54A359D6}"/>
          </ac:spMkLst>
        </pc:spChg>
        <pc:spChg chg="add del">
          <ac:chgData name="Tomas Walters" userId="55d1ef32-bb34-4106-bc80-98b27db36a86" providerId="ADAL" clId="{68A17E6D-B02B-9842-9E97-10FA193BE78B}" dt="2021-03-12T16:26:29.216" v="57"/>
          <ac:spMkLst>
            <pc:docMk/>
            <pc:sldMk cId="1119556382" sldId="269"/>
            <ac:spMk id="8" creationId="{E80B86A7-A1EC-475B-9166-88902B033A38}"/>
          </ac:spMkLst>
        </pc:spChg>
        <pc:spChg chg="add del">
          <ac:chgData name="Tomas Walters" userId="55d1ef32-bb34-4106-bc80-98b27db36a86" providerId="ADAL" clId="{68A17E6D-B02B-9842-9E97-10FA193BE78B}" dt="2021-03-12T16:26:29.216" v="57"/>
          <ac:spMkLst>
            <pc:docMk/>
            <pc:sldMk cId="1119556382" sldId="269"/>
            <ac:spMk id="36" creationId="{C2C29CB1-9F74-4879-A6AF-AEA67B6F1F4D}"/>
          </ac:spMkLst>
        </pc:spChg>
        <pc:spChg chg="add del">
          <ac:chgData name="Tomas Walters" userId="55d1ef32-bb34-4106-bc80-98b27db36a86" providerId="ADAL" clId="{68A17E6D-B02B-9842-9E97-10FA193BE78B}" dt="2021-03-12T16:26:29.216" v="57"/>
          <ac:spMkLst>
            <pc:docMk/>
            <pc:sldMk cId="1119556382" sldId="269"/>
            <ac:spMk id="37" creationId="{7E2C7115-5336-410C-AD71-0F0952A2E5A7}"/>
          </ac:spMkLst>
        </pc:spChg>
      </pc:sldChg>
      <pc:sldChg chg="addSp delSp delDesignElem">
        <pc:chgData name="Tomas Walters" userId="55d1ef32-bb34-4106-bc80-98b27db36a86" providerId="ADAL" clId="{68A17E6D-B02B-9842-9E97-10FA193BE78B}" dt="2021-03-12T16:26:29.216" v="57"/>
        <pc:sldMkLst>
          <pc:docMk/>
          <pc:sldMk cId="1407513515" sldId="270"/>
        </pc:sldMkLst>
        <pc:spChg chg="add del">
          <ac:chgData name="Tomas Walters" userId="55d1ef32-bb34-4106-bc80-98b27db36a86" providerId="ADAL" clId="{68A17E6D-B02B-9842-9E97-10FA193BE78B}" dt="2021-03-12T16:26:29.216" v="57"/>
          <ac:spMkLst>
            <pc:docMk/>
            <pc:sldMk cId="1407513515" sldId="270"/>
            <ac:spMk id="8" creationId="{E80B86A7-A1EC-475B-9166-88902B033A38}"/>
          </ac:spMkLst>
        </pc:spChg>
        <pc:spChg chg="add del">
          <ac:chgData name="Tomas Walters" userId="55d1ef32-bb34-4106-bc80-98b27db36a86" providerId="ADAL" clId="{68A17E6D-B02B-9842-9E97-10FA193BE78B}" dt="2021-03-12T16:26:29.216" v="57"/>
          <ac:spMkLst>
            <pc:docMk/>
            <pc:sldMk cId="1407513515" sldId="270"/>
            <ac:spMk id="36" creationId="{C2C29CB1-9F74-4879-A6AF-AEA67B6F1F4D}"/>
          </ac:spMkLst>
        </pc:spChg>
        <pc:spChg chg="add del">
          <ac:chgData name="Tomas Walters" userId="55d1ef32-bb34-4106-bc80-98b27db36a86" providerId="ADAL" clId="{68A17E6D-B02B-9842-9E97-10FA193BE78B}" dt="2021-03-12T16:26:29.216" v="57"/>
          <ac:spMkLst>
            <pc:docMk/>
            <pc:sldMk cId="1407513515" sldId="270"/>
            <ac:spMk id="37" creationId="{7E2C7115-5336-410C-AD71-0F0952A2E5A7}"/>
          </ac:spMkLst>
        </pc:spChg>
      </pc:sldChg>
      <pc:sldChg chg="addSp delSp modSp mod delDesignElem">
        <pc:chgData name="Tomas Walters" userId="55d1ef32-bb34-4106-bc80-98b27db36a86" providerId="ADAL" clId="{68A17E6D-B02B-9842-9E97-10FA193BE78B}" dt="2021-03-12T16:26:29.216" v="57"/>
        <pc:sldMkLst>
          <pc:docMk/>
          <pc:sldMk cId="1752454977" sldId="271"/>
        </pc:sldMkLst>
        <pc:spChg chg="mod">
          <ac:chgData name="Tomas Walters" userId="55d1ef32-bb34-4106-bc80-98b27db36a86" providerId="ADAL" clId="{68A17E6D-B02B-9842-9E97-10FA193BE78B}" dt="2021-03-12T16:24:37.937" v="42"/>
          <ac:spMkLst>
            <pc:docMk/>
            <pc:sldMk cId="1752454977" sldId="271"/>
            <ac:spMk id="2" creationId="{AF8A1C3E-D5E0-4D8D-A74A-868D54A359D6}"/>
          </ac:spMkLst>
        </pc:spChg>
        <pc:spChg chg="add del">
          <ac:chgData name="Tomas Walters" userId="55d1ef32-bb34-4106-bc80-98b27db36a86" providerId="ADAL" clId="{68A17E6D-B02B-9842-9E97-10FA193BE78B}" dt="2021-03-12T16:26:29.216" v="57"/>
          <ac:spMkLst>
            <pc:docMk/>
            <pc:sldMk cId="1752454977" sldId="271"/>
            <ac:spMk id="8" creationId="{E80B86A7-A1EC-475B-9166-88902B033A38}"/>
          </ac:spMkLst>
        </pc:spChg>
        <pc:spChg chg="add del">
          <ac:chgData name="Tomas Walters" userId="55d1ef32-bb34-4106-bc80-98b27db36a86" providerId="ADAL" clId="{68A17E6D-B02B-9842-9E97-10FA193BE78B}" dt="2021-03-12T16:26:29.216" v="57"/>
          <ac:spMkLst>
            <pc:docMk/>
            <pc:sldMk cId="1752454977" sldId="271"/>
            <ac:spMk id="36" creationId="{C2C29CB1-9F74-4879-A6AF-AEA67B6F1F4D}"/>
          </ac:spMkLst>
        </pc:spChg>
        <pc:spChg chg="add del">
          <ac:chgData name="Tomas Walters" userId="55d1ef32-bb34-4106-bc80-98b27db36a86" providerId="ADAL" clId="{68A17E6D-B02B-9842-9E97-10FA193BE78B}" dt="2021-03-12T16:26:29.216" v="57"/>
          <ac:spMkLst>
            <pc:docMk/>
            <pc:sldMk cId="1752454977" sldId="271"/>
            <ac:spMk id="37" creationId="{7E2C7115-5336-410C-AD71-0F0952A2E5A7}"/>
          </ac:spMkLst>
        </pc:spChg>
      </pc:sldChg>
      <pc:sldChg chg="modSp">
        <pc:chgData name="Tomas Walters" userId="55d1ef32-bb34-4106-bc80-98b27db36a86" providerId="ADAL" clId="{68A17E6D-B02B-9842-9E97-10FA193BE78B}" dt="2021-03-12T16:26:29.216" v="57"/>
        <pc:sldMkLst>
          <pc:docMk/>
          <pc:sldMk cId="2487579439" sldId="272"/>
        </pc:sldMkLst>
        <pc:spChg chg="mod">
          <ac:chgData name="Tomas Walters" userId="55d1ef32-bb34-4106-bc80-98b27db36a86" providerId="ADAL" clId="{68A17E6D-B02B-9842-9E97-10FA193BE78B}" dt="2021-03-12T16:26:29.216" v="57"/>
          <ac:spMkLst>
            <pc:docMk/>
            <pc:sldMk cId="2487579439" sldId="272"/>
            <ac:spMk id="2" creationId="{2B80409E-6F03-8B43-B753-07CA1782D3DF}"/>
          </ac:spMkLst>
        </pc:spChg>
      </pc:sldChg>
      <pc:sldChg chg="modSp mod">
        <pc:chgData name="Tomas Walters" userId="55d1ef32-bb34-4106-bc80-98b27db36a86" providerId="ADAL" clId="{68A17E6D-B02B-9842-9E97-10FA193BE78B}" dt="2021-03-12T16:24:37.937" v="42"/>
        <pc:sldMkLst>
          <pc:docMk/>
          <pc:sldMk cId="2702212734" sldId="273"/>
        </pc:sldMkLst>
        <pc:spChg chg="mod">
          <ac:chgData name="Tomas Walters" userId="55d1ef32-bb34-4106-bc80-98b27db36a86" providerId="ADAL" clId="{68A17E6D-B02B-9842-9E97-10FA193BE78B}" dt="2021-03-12T16:24:37.937" v="42"/>
          <ac:spMkLst>
            <pc:docMk/>
            <pc:sldMk cId="2702212734" sldId="273"/>
            <ac:spMk id="5" creationId="{F8ADF8AB-A307-FD4A-B9DE-D123BE02FD6F}"/>
          </ac:spMkLst>
        </pc:spChg>
      </pc:sldChg>
      <pc:sldChg chg="modSp">
        <pc:chgData name="Tomas Walters" userId="55d1ef32-bb34-4106-bc80-98b27db36a86" providerId="ADAL" clId="{68A17E6D-B02B-9842-9E97-10FA193BE78B}" dt="2021-03-12T16:26:29.216" v="57"/>
        <pc:sldMkLst>
          <pc:docMk/>
          <pc:sldMk cId="1844918548" sldId="276"/>
        </pc:sldMkLst>
        <pc:spChg chg="mod">
          <ac:chgData name="Tomas Walters" userId="55d1ef32-bb34-4106-bc80-98b27db36a86" providerId="ADAL" clId="{68A17E6D-B02B-9842-9E97-10FA193BE78B}" dt="2021-03-12T16:26:29.216" v="57"/>
          <ac:spMkLst>
            <pc:docMk/>
            <pc:sldMk cId="1844918548" sldId="276"/>
            <ac:spMk id="2" creationId="{F06B4A01-75B3-5647-8B39-C11295E106DF}"/>
          </ac:spMkLst>
        </pc:spChg>
      </pc:sldChg>
      <pc:sldChg chg="modSp">
        <pc:chgData name="Tomas Walters" userId="55d1ef32-bb34-4106-bc80-98b27db36a86" providerId="ADAL" clId="{68A17E6D-B02B-9842-9E97-10FA193BE78B}" dt="2021-03-12T16:26:29.216" v="57"/>
        <pc:sldMkLst>
          <pc:docMk/>
          <pc:sldMk cId="3315299243" sldId="277"/>
        </pc:sldMkLst>
        <pc:spChg chg="mod">
          <ac:chgData name="Tomas Walters" userId="55d1ef32-bb34-4106-bc80-98b27db36a86" providerId="ADAL" clId="{68A17E6D-B02B-9842-9E97-10FA193BE78B}" dt="2021-03-12T16:26:29.216" v="57"/>
          <ac:spMkLst>
            <pc:docMk/>
            <pc:sldMk cId="3315299243" sldId="277"/>
            <ac:spMk id="2" creationId="{4F8801DE-03A5-AE43-8BDB-F5CC5B287242}"/>
          </ac:spMkLst>
        </pc:spChg>
      </pc:sldChg>
      <pc:sldChg chg="modSp">
        <pc:chgData name="Tomas Walters" userId="55d1ef32-bb34-4106-bc80-98b27db36a86" providerId="ADAL" clId="{68A17E6D-B02B-9842-9E97-10FA193BE78B}" dt="2021-03-12T16:26:29.216" v="57"/>
        <pc:sldMkLst>
          <pc:docMk/>
          <pc:sldMk cId="641170421" sldId="278"/>
        </pc:sldMkLst>
        <pc:spChg chg="mod">
          <ac:chgData name="Tomas Walters" userId="55d1ef32-bb34-4106-bc80-98b27db36a86" providerId="ADAL" clId="{68A17E6D-B02B-9842-9E97-10FA193BE78B}" dt="2021-03-12T16:26:29.216" v="57"/>
          <ac:spMkLst>
            <pc:docMk/>
            <pc:sldMk cId="641170421" sldId="278"/>
            <ac:spMk id="2" creationId="{F59C85A8-0DF1-0F4B-AFCE-E861A4516C0C}"/>
          </ac:spMkLst>
        </pc:spChg>
      </pc:sldChg>
      <pc:sldChg chg="modSp">
        <pc:chgData name="Tomas Walters" userId="55d1ef32-bb34-4106-bc80-98b27db36a86" providerId="ADAL" clId="{68A17E6D-B02B-9842-9E97-10FA193BE78B}" dt="2021-03-12T16:26:29.216" v="57"/>
        <pc:sldMkLst>
          <pc:docMk/>
          <pc:sldMk cId="1599013909" sldId="279"/>
        </pc:sldMkLst>
        <pc:spChg chg="mod">
          <ac:chgData name="Tomas Walters" userId="55d1ef32-bb34-4106-bc80-98b27db36a86" providerId="ADAL" clId="{68A17E6D-B02B-9842-9E97-10FA193BE78B}" dt="2021-03-12T16:26:29.216" v="57"/>
          <ac:spMkLst>
            <pc:docMk/>
            <pc:sldMk cId="1599013909" sldId="279"/>
            <ac:spMk id="2" creationId="{2B80409E-6F03-8B43-B753-07CA1782D3D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2B311-566A-6148-85BF-73F5B46E04AA}" type="datetimeFigureOut">
              <a:rPr lang="en-US" smtClean="0"/>
              <a:t>3/12/21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2C689-17B0-BE46-B228-CBC45D313B3C}" type="slidenum">
              <a:rPr lang="en-US" smtClean="0"/>
              <a:t>‹#›</a:t>
            </a:fld>
            <a:endParaRPr lang="en-US"/>
          </a:p>
        </p:txBody>
      </p:sp>
    </p:spTree>
    <p:extLst>
      <p:ext uri="{BB962C8B-B14F-4D97-AF65-F5344CB8AC3E}">
        <p14:creationId xmlns:p14="http://schemas.microsoft.com/office/powerpoint/2010/main" val="3258709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62C689-17B0-BE46-B228-CBC45D313B3C}" type="slidenum">
              <a:rPr lang="en-US" smtClean="0"/>
              <a:t>6</a:t>
            </a:fld>
            <a:endParaRPr lang="en-US"/>
          </a:p>
        </p:txBody>
      </p:sp>
    </p:spTree>
    <p:extLst>
      <p:ext uri="{BB962C8B-B14F-4D97-AF65-F5344CB8AC3E}">
        <p14:creationId xmlns:p14="http://schemas.microsoft.com/office/powerpoint/2010/main" val="1407427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62C689-17B0-BE46-B228-CBC45D313B3C}" type="slidenum">
              <a:rPr lang="en-US" smtClean="0"/>
              <a:t>18</a:t>
            </a:fld>
            <a:endParaRPr lang="en-US"/>
          </a:p>
        </p:txBody>
      </p:sp>
    </p:spTree>
    <p:extLst>
      <p:ext uri="{BB962C8B-B14F-4D97-AF65-F5344CB8AC3E}">
        <p14:creationId xmlns:p14="http://schemas.microsoft.com/office/powerpoint/2010/main" val="3837479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143FE85-453E-41D6-9AF4-015F764F2C6B}"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D855D1-A528-4553-BEE4-A377D8859932}" type="slidenum">
              <a:rPr lang="en-GB" smtClean="0"/>
              <a:t>‹#›</a:t>
            </a:fld>
            <a:endParaRPr lang="en-GB"/>
          </a:p>
        </p:txBody>
      </p:sp>
    </p:spTree>
    <p:extLst>
      <p:ext uri="{BB962C8B-B14F-4D97-AF65-F5344CB8AC3E}">
        <p14:creationId xmlns:p14="http://schemas.microsoft.com/office/powerpoint/2010/main" val="21642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3FE85-453E-41D6-9AF4-015F764F2C6B}"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D855D1-A528-4553-BEE4-A377D8859932}" type="slidenum">
              <a:rPr lang="en-GB" smtClean="0"/>
              <a:t>‹#›</a:t>
            </a:fld>
            <a:endParaRPr lang="en-GB"/>
          </a:p>
        </p:txBody>
      </p:sp>
    </p:spTree>
    <p:extLst>
      <p:ext uri="{BB962C8B-B14F-4D97-AF65-F5344CB8AC3E}">
        <p14:creationId xmlns:p14="http://schemas.microsoft.com/office/powerpoint/2010/main" val="1195410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3FE85-453E-41D6-9AF4-015F764F2C6B}"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D855D1-A528-4553-BEE4-A377D8859932}"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641191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3FE85-453E-41D6-9AF4-015F764F2C6B}"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D855D1-A528-4553-BEE4-A377D8859932}" type="slidenum">
              <a:rPr lang="en-GB" smtClean="0"/>
              <a:t>‹#›</a:t>
            </a:fld>
            <a:endParaRPr lang="en-GB"/>
          </a:p>
        </p:txBody>
      </p:sp>
    </p:spTree>
    <p:extLst>
      <p:ext uri="{BB962C8B-B14F-4D97-AF65-F5344CB8AC3E}">
        <p14:creationId xmlns:p14="http://schemas.microsoft.com/office/powerpoint/2010/main" val="3746026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3FE85-453E-41D6-9AF4-015F764F2C6B}"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D855D1-A528-4553-BEE4-A377D8859932}"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9406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3FE85-453E-41D6-9AF4-015F764F2C6B}"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D855D1-A528-4553-BEE4-A377D8859932}" type="slidenum">
              <a:rPr lang="en-GB" smtClean="0"/>
              <a:t>‹#›</a:t>
            </a:fld>
            <a:endParaRPr lang="en-GB"/>
          </a:p>
        </p:txBody>
      </p:sp>
    </p:spTree>
    <p:extLst>
      <p:ext uri="{BB962C8B-B14F-4D97-AF65-F5344CB8AC3E}">
        <p14:creationId xmlns:p14="http://schemas.microsoft.com/office/powerpoint/2010/main" val="131847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43FE85-453E-41D6-9AF4-015F764F2C6B}"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D855D1-A528-4553-BEE4-A377D8859932}" type="slidenum">
              <a:rPr lang="en-GB" smtClean="0"/>
              <a:t>‹#›</a:t>
            </a:fld>
            <a:endParaRPr lang="en-GB"/>
          </a:p>
        </p:txBody>
      </p:sp>
    </p:spTree>
    <p:extLst>
      <p:ext uri="{BB962C8B-B14F-4D97-AF65-F5344CB8AC3E}">
        <p14:creationId xmlns:p14="http://schemas.microsoft.com/office/powerpoint/2010/main" val="3207055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43FE85-453E-41D6-9AF4-015F764F2C6B}"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D855D1-A528-4553-BEE4-A377D8859932}" type="slidenum">
              <a:rPr lang="en-GB" smtClean="0"/>
              <a:t>‹#›</a:t>
            </a:fld>
            <a:endParaRPr lang="en-GB"/>
          </a:p>
        </p:txBody>
      </p:sp>
    </p:spTree>
    <p:extLst>
      <p:ext uri="{BB962C8B-B14F-4D97-AF65-F5344CB8AC3E}">
        <p14:creationId xmlns:p14="http://schemas.microsoft.com/office/powerpoint/2010/main" val="412533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43FE85-453E-41D6-9AF4-015F764F2C6B}"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D855D1-A528-4553-BEE4-A377D8859932}" type="slidenum">
              <a:rPr lang="en-GB" smtClean="0"/>
              <a:t>‹#›</a:t>
            </a:fld>
            <a:endParaRPr lang="en-GB"/>
          </a:p>
        </p:txBody>
      </p:sp>
    </p:spTree>
    <p:extLst>
      <p:ext uri="{BB962C8B-B14F-4D97-AF65-F5344CB8AC3E}">
        <p14:creationId xmlns:p14="http://schemas.microsoft.com/office/powerpoint/2010/main" val="288747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3FE85-453E-41D6-9AF4-015F764F2C6B}"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D855D1-A528-4553-BEE4-A377D8859932}" type="slidenum">
              <a:rPr lang="en-GB" smtClean="0"/>
              <a:t>‹#›</a:t>
            </a:fld>
            <a:endParaRPr lang="en-GB"/>
          </a:p>
        </p:txBody>
      </p:sp>
    </p:spTree>
    <p:extLst>
      <p:ext uri="{BB962C8B-B14F-4D97-AF65-F5344CB8AC3E}">
        <p14:creationId xmlns:p14="http://schemas.microsoft.com/office/powerpoint/2010/main" val="262244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43FE85-453E-41D6-9AF4-015F764F2C6B}" type="datetimeFigureOut">
              <a:rPr lang="en-GB" smtClean="0"/>
              <a:t>12/03/2021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D855D1-A528-4553-BEE4-A377D8859932}" type="slidenum">
              <a:rPr lang="en-GB" smtClean="0"/>
              <a:t>‹#›</a:t>
            </a:fld>
            <a:endParaRPr lang="en-GB"/>
          </a:p>
        </p:txBody>
      </p:sp>
    </p:spTree>
    <p:extLst>
      <p:ext uri="{BB962C8B-B14F-4D97-AF65-F5344CB8AC3E}">
        <p14:creationId xmlns:p14="http://schemas.microsoft.com/office/powerpoint/2010/main" val="354157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43FE85-453E-41D6-9AF4-015F764F2C6B}" type="datetimeFigureOut">
              <a:rPr lang="en-GB" smtClean="0"/>
              <a:t>12/03/2021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DD855D1-A528-4553-BEE4-A377D8859932}" type="slidenum">
              <a:rPr lang="en-GB" smtClean="0"/>
              <a:t>‹#›</a:t>
            </a:fld>
            <a:endParaRPr lang="en-GB"/>
          </a:p>
        </p:txBody>
      </p:sp>
    </p:spTree>
    <p:extLst>
      <p:ext uri="{BB962C8B-B14F-4D97-AF65-F5344CB8AC3E}">
        <p14:creationId xmlns:p14="http://schemas.microsoft.com/office/powerpoint/2010/main" val="370377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C143FE85-453E-41D6-9AF4-015F764F2C6B}" type="datetimeFigureOut">
              <a:rPr lang="en-GB" smtClean="0"/>
              <a:t>12/03/2021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DD855D1-A528-4553-BEE4-A377D8859932}" type="slidenum">
              <a:rPr lang="en-GB" smtClean="0"/>
              <a:t>‹#›</a:t>
            </a:fld>
            <a:endParaRPr lang="en-GB"/>
          </a:p>
        </p:txBody>
      </p:sp>
    </p:spTree>
    <p:extLst>
      <p:ext uri="{BB962C8B-B14F-4D97-AF65-F5344CB8AC3E}">
        <p14:creationId xmlns:p14="http://schemas.microsoft.com/office/powerpoint/2010/main" val="3326317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3FE85-453E-41D6-9AF4-015F764F2C6B}" type="datetimeFigureOut">
              <a:rPr lang="en-GB" smtClean="0"/>
              <a:t>12/03/2021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DD855D1-A528-4553-BEE4-A377D8859932}" type="slidenum">
              <a:rPr lang="en-GB" smtClean="0"/>
              <a:t>‹#›</a:t>
            </a:fld>
            <a:endParaRPr lang="en-GB"/>
          </a:p>
        </p:txBody>
      </p:sp>
    </p:spTree>
    <p:extLst>
      <p:ext uri="{BB962C8B-B14F-4D97-AF65-F5344CB8AC3E}">
        <p14:creationId xmlns:p14="http://schemas.microsoft.com/office/powerpoint/2010/main" val="72683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43FE85-453E-41D6-9AF4-015F764F2C6B}" type="datetimeFigureOut">
              <a:rPr lang="en-GB" smtClean="0"/>
              <a:t>12/03/2021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D855D1-A528-4553-BEE4-A377D8859932}" type="slidenum">
              <a:rPr lang="en-GB" smtClean="0"/>
              <a:t>‹#›</a:t>
            </a:fld>
            <a:endParaRPr lang="en-GB"/>
          </a:p>
        </p:txBody>
      </p:sp>
    </p:spTree>
    <p:extLst>
      <p:ext uri="{BB962C8B-B14F-4D97-AF65-F5344CB8AC3E}">
        <p14:creationId xmlns:p14="http://schemas.microsoft.com/office/powerpoint/2010/main" val="2503678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3FE85-453E-41D6-9AF4-015F764F2C6B}" type="datetimeFigureOut">
              <a:rPr lang="en-GB" smtClean="0"/>
              <a:t>12/03/2021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D855D1-A528-4553-BEE4-A377D8859932}" type="slidenum">
              <a:rPr lang="en-GB" smtClean="0"/>
              <a:t>‹#›</a:t>
            </a:fld>
            <a:endParaRPr lang="en-GB"/>
          </a:p>
        </p:txBody>
      </p:sp>
    </p:spTree>
    <p:extLst>
      <p:ext uri="{BB962C8B-B14F-4D97-AF65-F5344CB8AC3E}">
        <p14:creationId xmlns:p14="http://schemas.microsoft.com/office/powerpoint/2010/main" val="38457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43FE85-453E-41D6-9AF4-015F764F2C6B}" type="datetimeFigureOut">
              <a:rPr lang="en-GB" smtClean="0"/>
              <a:t>12/03/2021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D855D1-A528-4553-BEE4-A377D8859932}" type="slidenum">
              <a:rPr lang="en-GB" smtClean="0"/>
              <a:t>‹#›</a:t>
            </a:fld>
            <a:endParaRPr lang="en-GB"/>
          </a:p>
        </p:txBody>
      </p:sp>
    </p:spTree>
    <p:extLst>
      <p:ext uri="{BB962C8B-B14F-4D97-AF65-F5344CB8AC3E}">
        <p14:creationId xmlns:p14="http://schemas.microsoft.com/office/powerpoint/2010/main" val="2739243489"/>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inflation.eu/en/inflation-rates/great-britain/historic-inflation/cpi-inflation-great-britain.aspx" TargetMode="External"/><Relationship Id="rId2" Type="http://schemas.openxmlformats.org/officeDocument/2006/relationships/hyperlink" Target="https://www.dmo.gov.uk/media/15011/yldeqns_v1.pdf" TargetMode="Externa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6573C-0373-441B-9448-1448CB202C47}"/>
              </a:ext>
            </a:extLst>
          </p:cNvPr>
          <p:cNvPicPr>
            <a:picLocks noChangeAspect="1"/>
          </p:cNvPicPr>
          <p:nvPr/>
        </p:nvPicPr>
        <p:blipFill rotWithShape="1">
          <a:blip r:embed="rId2">
            <a:duotone>
              <a:prstClr val="black"/>
              <a:prstClr val="white"/>
            </a:duotone>
          </a:blip>
          <a:srcRect l="16119" r="15628" b="-1"/>
          <a:stretch/>
        </p:blipFill>
        <p:spPr>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43C42828-CAD5-4F9B-A33D-9A8BA4DED374}"/>
              </a:ext>
            </a:extLst>
          </p:cNvPr>
          <p:cNvSpPr>
            <a:spLocks noGrp="1"/>
          </p:cNvSpPr>
          <p:nvPr>
            <p:ph type="ctrTitle"/>
          </p:nvPr>
        </p:nvSpPr>
        <p:spPr>
          <a:xfrm>
            <a:off x="668866" y="1678666"/>
            <a:ext cx="5123515" cy="2369093"/>
          </a:xfrm>
        </p:spPr>
        <p:txBody>
          <a:bodyPr>
            <a:normAutofit/>
          </a:bodyPr>
          <a:lstStyle/>
          <a:p>
            <a:r>
              <a:rPr lang="en-GB" sz="4800" b="0" i="0">
                <a:effectLst/>
                <a:latin typeface="Arial" panose="020B0604020202020204" pitchFamily="34" charset="0"/>
              </a:rPr>
              <a:t>Advanced Savings / Investor Calculator</a:t>
            </a:r>
            <a:endParaRPr lang="en-GB" sz="4800"/>
          </a:p>
        </p:txBody>
      </p:sp>
      <p:sp>
        <p:nvSpPr>
          <p:cNvPr id="3" name="Subtitle 2">
            <a:extLst>
              <a:ext uri="{FF2B5EF4-FFF2-40B4-BE49-F238E27FC236}">
                <a16:creationId xmlns:a16="http://schemas.microsoft.com/office/drawing/2014/main" id="{0DA44351-BA4F-4896-9D0D-E21378566162}"/>
              </a:ext>
            </a:extLst>
          </p:cNvPr>
          <p:cNvSpPr>
            <a:spLocks noGrp="1"/>
          </p:cNvSpPr>
          <p:nvPr>
            <p:ph type="subTitle" idx="1"/>
          </p:nvPr>
        </p:nvSpPr>
        <p:spPr>
          <a:xfrm>
            <a:off x="668866" y="4475747"/>
            <a:ext cx="5427134" cy="791693"/>
          </a:xfrm>
        </p:spPr>
        <p:txBody>
          <a:bodyPr>
            <a:normAutofit/>
          </a:bodyPr>
          <a:lstStyle/>
          <a:p>
            <a:pPr algn="ctr">
              <a:spcBef>
                <a:spcPct val="0"/>
              </a:spcBef>
              <a:spcAft>
                <a:spcPts val="800"/>
              </a:spcAft>
            </a:pPr>
            <a:r>
              <a:rPr lang="en-GB">
                <a:solidFill>
                  <a:schemeClr val="tx1"/>
                </a:solidFill>
                <a:latin typeface="Arial" panose="020B0604020202020204" pitchFamily="34" charset="0"/>
                <a:ea typeface="+mj-ea"/>
                <a:cs typeface="+mj-cs"/>
              </a:rPr>
              <a:t>Tomas Walters, Luke Hind, Ethan Dreyer, </a:t>
            </a:r>
            <a:r>
              <a:rPr lang="en-GB" err="1">
                <a:solidFill>
                  <a:schemeClr val="tx1"/>
                </a:solidFill>
                <a:latin typeface="Arial" panose="020B0604020202020204" pitchFamily="34" charset="0"/>
                <a:ea typeface="+mj-ea"/>
                <a:cs typeface="+mj-cs"/>
              </a:rPr>
              <a:t>Evagoras</a:t>
            </a:r>
            <a:r>
              <a:rPr lang="en-GB">
                <a:solidFill>
                  <a:schemeClr val="tx1"/>
                </a:solidFill>
                <a:latin typeface="Arial" panose="020B0604020202020204" pitchFamily="34" charset="0"/>
                <a:ea typeface="+mj-ea"/>
                <a:cs typeface="+mj-cs"/>
              </a:rPr>
              <a:t> Theophanous, </a:t>
            </a:r>
            <a:r>
              <a:rPr lang="en-GB" err="1">
                <a:solidFill>
                  <a:schemeClr val="tx1"/>
                </a:solidFill>
                <a:latin typeface="Arial" panose="020B0604020202020204" pitchFamily="34" charset="0"/>
                <a:ea typeface="+mj-ea"/>
                <a:cs typeface="+mj-cs"/>
              </a:rPr>
              <a:t>Munish</a:t>
            </a:r>
            <a:r>
              <a:rPr lang="en-GB">
                <a:solidFill>
                  <a:schemeClr val="tx1"/>
                </a:solidFill>
                <a:latin typeface="Arial" panose="020B0604020202020204" pitchFamily="34" charset="0"/>
                <a:ea typeface="+mj-ea"/>
                <a:cs typeface="+mj-cs"/>
              </a:rPr>
              <a:t> Chopra and </a:t>
            </a:r>
            <a:r>
              <a:rPr lang="en-GB" err="1">
                <a:solidFill>
                  <a:schemeClr val="tx1"/>
                </a:solidFill>
                <a:latin typeface="Arial" panose="020B0604020202020204" pitchFamily="34" charset="0"/>
                <a:ea typeface="+mj-ea"/>
                <a:cs typeface="+mj-cs"/>
              </a:rPr>
              <a:t>Mahin</a:t>
            </a:r>
            <a:r>
              <a:rPr lang="en-GB">
                <a:solidFill>
                  <a:schemeClr val="tx1"/>
                </a:solidFill>
                <a:latin typeface="Arial" panose="020B0604020202020204" pitchFamily="34" charset="0"/>
                <a:ea typeface="+mj-ea"/>
                <a:cs typeface="+mj-cs"/>
              </a:rPr>
              <a:t> Ali</a:t>
            </a:r>
          </a:p>
          <a:p>
            <a:endParaRPr lang="en-GB" sz="1600"/>
          </a:p>
        </p:txBody>
      </p:sp>
      <p:cxnSp>
        <p:nvCxnSpPr>
          <p:cNvPr id="12"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1774993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A1C3E-D5E0-4D8D-A74A-868D54A359D6}"/>
              </a:ext>
            </a:extLst>
          </p:cNvPr>
          <p:cNvSpPr>
            <a:spLocks noGrp="1"/>
          </p:cNvSpPr>
          <p:nvPr>
            <p:ph type="title"/>
          </p:nvPr>
        </p:nvSpPr>
        <p:spPr>
          <a:xfrm>
            <a:off x="1333501" y="386307"/>
            <a:ext cx="10152646" cy="734351"/>
          </a:xfrm>
        </p:spPr>
        <p:txBody>
          <a:bodyPr>
            <a:noAutofit/>
          </a:bodyPr>
          <a:lstStyle/>
          <a:p>
            <a:r>
              <a:rPr lang="en-GB"/>
              <a:t>Calculator: Mathematical Models and Formulae </a:t>
            </a:r>
          </a:p>
        </p:txBody>
      </p:sp>
      <p:sp>
        <p:nvSpPr>
          <p:cNvPr id="36"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B5A12CE-2F27-4457-B70D-0853980D246C}"/>
              </a:ext>
            </a:extLst>
          </p:cNvPr>
          <p:cNvSpPr>
            <a:spLocks noGrp="1"/>
          </p:cNvSpPr>
          <p:nvPr>
            <p:ph idx="1"/>
          </p:nvPr>
        </p:nvSpPr>
        <p:spPr>
          <a:xfrm>
            <a:off x="2111490" y="1041895"/>
            <a:ext cx="8596668" cy="436358"/>
          </a:xfrm>
        </p:spPr>
        <p:txBody>
          <a:bodyPr>
            <a:normAutofit/>
          </a:bodyPr>
          <a:lstStyle/>
          <a:p>
            <a:pPr marL="0" indent="0">
              <a:buNone/>
            </a:pPr>
            <a:r>
              <a:rPr lang="en-GB" b="1"/>
              <a:t>How will our calculator incorporate different financial tools available?</a:t>
            </a:r>
          </a:p>
        </p:txBody>
      </p:sp>
      <p:sp>
        <p:nvSpPr>
          <p:cNvPr id="37"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TextBox 9">
            <a:extLst>
              <a:ext uri="{FF2B5EF4-FFF2-40B4-BE49-F238E27FC236}">
                <a16:creationId xmlns:a16="http://schemas.microsoft.com/office/drawing/2014/main" id="{4688B564-7B30-4A29-B8C0-2035709C51AD}"/>
              </a:ext>
            </a:extLst>
          </p:cNvPr>
          <p:cNvSpPr txBox="1"/>
          <p:nvPr/>
        </p:nvSpPr>
        <p:spPr>
          <a:xfrm>
            <a:off x="5609412" y="2575160"/>
            <a:ext cx="2668045" cy="3611245"/>
          </a:xfrm>
          <a:prstGeom prst="rect">
            <a:avLst/>
          </a:prstGeom>
          <a:noFill/>
          <a:ln>
            <a:noFill/>
          </a:ln>
        </p:spPr>
        <p:txBody>
          <a:bodyPr wrap="square" numCol="1" rtlCol="0">
            <a:spAutoFit/>
          </a:bodyPr>
          <a:lstStyle/>
          <a:p>
            <a:r>
              <a:rPr lang="en-GB"/>
              <a:t>Variables: </a:t>
            </a:r>
          </a:p>
          <a:p>
            <a:pPr marL="342900" lvl="0" indent="-342900">
              <a:spcBef>
                <a:spcPts val="1000"/>
              </a:spcBef>
              <a:buClr>
                <a:schemeClr val="accent1"/>
              </a:buClr>
              <a:buSzPct val="80000"/>
              <a:buFont typeface="Wingdings 3" charset="2"/>
              <a:buChar char=""/>
            </a:pPr>
            <a:r>
              <a:rPr lang="en-GB">
                <a:solidFill>
                  <a:schemeClr val="tx1">
                    <a:lumMod val="75000"/>
                    <a:lumOff val="25000"/>
                  </a:schemeClr>
                </a:solidFill>
              </a:rPr>
              <a:t>Coupon Payments, C </a:t>
            </a:r>
          </a:p>
          <a:p>
            <a:pPr marL="342900" lvl="0" indent="-342900">
              <a:spcBef>
                <a:spcPts val="1000"/>
              </a:spcBef>
              <a:buClr>
                <a:schemeClr val="accent1"/>
              </a:buClr>
              <a:buSzPct val="80000"/>
              <a:buFont typeface="Wingdings 3" charset="2"/>
              <a:buChar char=""/>
            </a:pPr>
            <a:r>
              <a:rPr lang="en-GB">
                <a:solidFill>
                  <a:schemeClr val="tx1">
                    <a:lumMod val="75000"/>
                    <a:lumOff val="25000"/>
                  </a:schemeClr>
                </a:solidFill>
              </a:rPr>
              <a:t>Par Value, P</a:t>
            </a:r>
          </a:p>
          <a:p>
            <a:pPr marL="342900" lvl="0" indent="-342900">
              <a:spcBef>
                <a:spcPts val="1000"/>
              </a:spcBef>
              <a:buClr>
                <a:schemeClr val="accent1"/>
              </a:buClr>
              <a:buSzPct val="80000"/>
              <a:buFont typeface="Wingdings 3" charset="2"/>
              <a:buChar char=""/>
            </a:pPr>
            <a:r>
              <a:rPr lang="en-GB">
                <a:solidFill>
                  <a:schemeClr val="tx1">
                    <a:lumMod val="75000"/>
                    <a:lumOff val="25000"/>
                  </a:schemeClr>
                </a:solidFill>
              </a:rPr>
              <a:t>Interest Rate, r</a:t>
            </a:r>
          </a:p>
          <a:p>
            <a:pPr marL="342900" lvl="0" indent="-342900">
              <a:spcBef>
                <a:spcPts val="1000"/>
              </a:spcBef>
              <a:buClr>
                <a:schemeClr val="accent1"/>
              </a:buClr>
              <a:buSzPct val="80000"/>
              <a:buFont typeface="Wingdings 3" charset="2"/>
              <a:buChar char=""/>
            </a:pPr>
            <a:r>
              <a:rPr lang="en-GB">
                <a:solidFill>
                  <a:schemeClr val="tx1">
                    <a:lumMod val="75000"/>
                    <a:lumOff val="25000"/>
                  </a:schemeClr>
                </a:solidFill>
              </a:rPr>
              <a:t>Yield to Maturity, Y</a:t>
            </a:r>
          </a:p>
          <a:p>
            <a:pPr marL="342900" lvl="0" indent="-342900">
              <a:spcBef>
                <a:spcPts val="1000"/>
              </a:spcBef>
              <a:buClr>
                <a:schemeClr val="accent1"/>
              </a:buClr>
              <a:buSzPct val="80000"/>
              <a:buFont typeface="Wingdings 3" charset="2"/>
              <a:buChar char=""/>
            </a:pPr>
            <a:r>
              <a:rPr lang="en-GB">
                <a:solidFill>
                  <a:schemeClr val="tx1">
                    <a:lumMod val="75000"/>
                    <a:lumOff val="25000"/>
                  </a:schemeClr>
                </a:solidFill>
              </a:rPr>
              <a:t>Time to Maturity, t</a:t>
            </a:r>
          </a:p>
          <a:p>
            <a:pPr marL="342900" lvl="0" indent="-342900">
              <a:spcBef>
                <a:spcPts val="1000"/>
              </a:spcBef>
              <a:buClr>
                <a:schemeClr val="accent1"/>
              </a:buClr>
              <a:buSzPct val="80000"/>
              <a:buFont typeface="Wingdings 3" charset="2"/>
              <a:buChar char=""/>
            </a:pPr>
            <a:r>
              <a:rPr lang="en-GB">
                <a:solidFill>
                  <a:schemeClr val="tx1">
                    <a:lumMod val="75000"/>
                    <a:lumOff val="25000"/>
                  </a:schemeClr>
                </a:solidFill>
              </a:rPr>
              <a:t>Present Value, PV</a:t>
            </a:r>
          </a:p>
          <a:p>
            <a:pPr marL="342900" lvl="0" indent="-342900">
              <a:spcBef>
                <a:spcPts val="1000"/>
              </a:spcBef>
              <a:buClr>
                <a:schemeClr val="accent1"/>
              </a:buClr>
              <a:buSzPct val="80000"/>
              <a:buFont typeface="Wingdings 3" charset="2"/>
              <a:buChar char=""/>
            </a:pPr>
            <a:r>
              <a:rPr lang="en-GB">
                <a:solidFill>
                  <a:schemeClr val="tx1">
                    <a:lumMod val="75000"/>
                    <a:lumOff val="25000"/>
                  </a:schemeClr>
                </a:solidFill>
              </a:rPr>
              <a:t>Face Value, F</a:t>
            </a:r>
          </a:p>
          <a:p>
            <a:pPr marL="342900" lvl="0" indent="-342900">
              <a:spcBef>
                <a:spcPts val="1000"/>
              </a:spcBef>
              <a:buClr>
                <a:schemeClr val="accent1"/>
              </a:buClr>
              <a:buSzPct val="80000"/>
              <a:buFont typeface="Wingdings 3" charset="2"/>
              <a:buChar char=""/>
            </a:pPr>
            <a:endParaRPr lang="en-GB">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DBAF56B-3272-429B-8804-4DFE58465638}"/>
                  </a:ext>
                </a:extLst>
              </p:cNvPr>
              <p:cNvSpPr txBox="1"/>
              <p:nvPr/>
            </p:nvSpPr>
            <p:spPr>
              <a:xfrm>
                <a:off x="8232381" y="4411974"/>
                <a:ext cx="3586635" cy="867738"/>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𝑃𝑉𝑏𝑜𝑛𝑑</m:t>
                      </m:r>
                      <m:r>
                        <a:rPr lang="en-GB" i="0">
                          <a:latin typeface="Cambria Math" panose="02040503050406030204" pitchFamily="18" charset="0"/>
                        </a:rPr>
                        <m:t>=</m:t>
                      </m:r>
                      <m:nary>
                        <m:naryPr>
                          <m:chr m:val="∑"/>
                          <m:limLoc m:val="undOvr"/>
                          <m:ctrlPr>
                            <a:rPr lang="en-GB" i="1">
                              <a:latin typeface="Cambria Math" panose="02040503050406030204" pitchFamily="18" charset="0"/>
                            </a:rPr>
                          </m:ctrlPr>
                        </m:naryPr>
                        <m:sub>
                          <m:r>
                            <a:rPr lang="en-GB" i="1">
                              <a:latin typeface="Cambria Math" panose="02040503050406030204" pitchFamily="18" charset="0"/>
                            </a:rPr>
                            <m:t>𝑖</m:t>
                          </m:r>
                          <m:r>
                            <a:rPr lang="en-GB" i="0">
                              <a:latin typeface="Cambria Math" panose="02040503050406030204" pitchFamily="18" charset="0"/>
                            </a:rPr>
                            <m:t>=1</m:t>
                          </m:r>
                        </m:sub>
                        <m:sup>
                          <m:r>
                            <a:rPr lang="en-GB" i="1">
                              <a:latin typeface="Cambria Math" panose="02040503050406030204" pitchFamily="18" charset="0"/>
                            </a:rPr>
                            <m:t>𝑡</m:t>
                          </m:r>
                        </m:sup>
                        <m:e>
                          <m:f>
                            <m:fPr>
                              <m:ctrlPr>
                                <a:rPr lang="en-GB" i="1">
                                  <a:solidFill>
                                    <a:srgbClr val="836967"/>
                                  </a:solidFill>
                                  <a:latin typeface="Cambria Math" panose="02040503050406030204" pitchFamily="18" charset="0"/>
                                </a:rPr>
                              </m:ctrlPr>
                            </m:fPr>
                            <m:num>
                              <m:r>
                                <a:rPr lang="en-GB" i="1">
                                  <a:latin typeface="Cambria Math" panose="02040503050406030204" pitchFamily="18" charset="0"/>
                                </a:rPr>
                                <m:t>𝐶</m:t>
                              </m:r>
                            </m:num>
                            <m:den>
                              <m:d>
                                <m:dPr>
                                  <m:endChr m:val=""/>
                                  <m:ctrlPr>
                                    <a:rPr lang="en-GB" i="1">
                                      <a:latin typeface="Cambria Math" panose="02040503050406030204" pitchFamily="18" charset="0"/>
                                    </a:rPr>
                                  </m:ctrlPr>
                                </m:dPr>
                                <m:e>
                                  <m:sSup>
                                    <m:sSupPr>
                                      <m:ctrlPr>
                                        <a:rPr lang="en-GB" i="1">
                                          <a:solidFill>
                                            <a:srgbClr val="836967"/>
                                          </a:solidFill>
                                          <a:latin typeface="Cambria Math" panose="02040503050406030204" pitchFamily="18" charset="0"/>
                                        </a:rPr>
                                      </m:ctrlPr>
                                    </m:sSupPr>
                                    <m:e>
                                      <m:d>
                                        <m:dPr>
                                          <m:begChr m:val=""/>
                                          <m:ctrlPr>
                                            <a:rPr lang="en-GB" i="1">
                                              <a:latin typeface="Cambria Math" panose="02040503050406030204" pitchFamily="18" charset="0"/>
                                            </a:rPr>
                                          </m:ctrlPr>
                                        </m:dPr>
                                        <m:e>
                                          <m:r>
                                            <a:rPr lang="en-GB" i="0">
                                              <a:latin typeface="Cambria Math" panose="02040503050406030204" pitchFamily="18" charset="0"/>
                                            </a:rPr>
                                            <m:t>1+</m:t>
                                          </m:r>
                                          <m:r>
                                            <a:rPr lang="en-GB" i="1">
                                              <a:latin typeface="Cambria Math" panose="02040503050406030204" pitchFamily="18" charset="0"/>
                                            </a:rPr>
                                            <m:t>𝑌</m:t>
                                          </m:r>
                                        </m:e>
                                      </m:d>
                                    </m:e>
                                    <m:sup>
                                      <m:r>
                                        <a:rPr lang="en-GB" i="1">
                                          <a:latin typeface="Cambria Math" panose="02040503050406030204" pitchFamily="18" charset="0"/>
                                        </a:rPr>
                                        <m:t>𝑖</m:t>
                                      </m:r>
                                      <m:r>
                                        <a:rPr lang="en-GB" i="0">
                                          <a:latin typeface="Cambria Math" panose="02040503050406030204" pitchFamily="18" charset="0"/>
                                        </a:rPr>
                                        <m:t> </m:t>
                                      </m:r>
                                    </m:sup>
                                  </m:sSup>
                                </m:e>
                              </m:d>
                            </m:den>
                          </m:f>
                          <m:r>
                            <a:rPr lang="en-GB" i="0">
                              <a:latin typeface="Cambria Math" panose="02040503050406030204" pitchFamily="18" charset="0"/>
                            </a:rPr>
                            <m:t>+</m:t>
                          </m:r>
                          <m:f>
                            <m:fPr>
                              <m:ctrlPr>
                                <a:rPr lang="en-GB" i="1">
                                  <a:solidFill>
                                    <a:srgbClr val="836967"/>
                                  </a:solidFill>
                                  <a:latin typeface="Cambria Math" panose="02040503050406030204" pitchFamily="18" charset="0"/>
                                </a:rPr>
                              </m:ctrlPr>
                            </m:fPr>
                            <m:num>
                              <m:r>
                                <a:rPr lang="en-GB" i="1">
                                  <a:latin typeface="Cambria Math" panose="02040503050406030204" pitchFamily="18" charset="0"/>
                                </a:rPr>
                                <m:t>𝐹</m:t>
                              </m:r>
                            </m:num>
                            <m:den>
                              <m:sSup>
                                <m:sSupPr>
                                  <m:ctrlPr>
                                    <a:rPr lang="en-GB" i="1">
                                      <a:solidFill>
                                        <a:srgbClr val="836967"/>
                                      </a:solidFill>
                                      <a:latin typeface="Cambria Math" panose="02040503050406030204" pitchFamily="18" charset="0"/>
                                    </a:rPr>
                                  </m:ctrlPr>
                                </m:sSupPr>
                                <m:e>
                                  <m:d>
                                    <m:dPr>
                                      <m:ctrlPr>
                                        <a:rPr lang="en-GB" i="1">
                                          <a:latin typeface="Cambria Math" panose="02040503050406030204" pitchFamily="18" charset="0"/>
                                        </a:rPr>
                                      </m:ctrlPr>
                                    </m:dPr>
                                    <m:e>
                                      <m:r>
                                        <a:rPr lang="en-GB" i="0">
                                          <a:latin typeface="Cambria Math" panose="02040503050406030204" pitchFamily="18" charset="0"/>
                                        </a:rPr>
                                        <m:t>1+</m:t>
                                      </m:r>
                                      <m:r>
                                        <a:rPr lang="en-GB" i="1">
                                          <a:latin typeface="Cambria Math" panose="02040503050406030204" pitchFamily="18" charset="0"/>
                                        </a:rPr>
                                        <m:t>𝑌</m:t>
                                      </m:r>
                                    </m:e>
                                  </m:d>
                                </m:e>
                                <m:sup>
                                  <m:r>
                                    <a:rPr lang="en-GB" i="1">
                                      <a:latin typeface="Cambria Math" panose="02040503050406030204" pitchFamily="18" charset="0"/>
                                    </a:rPr>
                                    <m:t>𝑡</m:t>
                                  </m:r>
                                </m:sup>
                              </m:sSup>
                            </m:den>
                          </m:f>
                        </m:e>
                      </m:nary>
                    </m:oMath>
                  </m:oMathPara>
                </a14:m>
                <a:endParaRPr lang="en-GB"/>
              </a:p>
            </p:txBody>
          </p:sp>
        </mc:Choice>
        <mc:Fallback xmlns="">
          <p:sp>
            <p:nvSpPr>
              <p:cNvPr id="11" name="TextBox 10">
                <a:extLst>
                  <a:ext uri="{FF2B5EF4-FFF2-40B4-BE49-F238E27FC236}">
                    <a16:creationId xmlns:a16="http://schemas.microsoft.com/office/drawing/2014/main" id="{2DBAF56B-3272-429B-8804-4DFE58465638}"/>
                  </a:ext>
                </a:extLst>
              </p:cNvPr>
              <p:cNvSpPr txBox="1">
                <a:spLocks noRot="1" noChangeAspect="1" noMove="1" noResize="1" noEditPoints="1" noAdjustHandles="1" noChangeArrowheads="1" noChangeShapeType="1" noTextEdit="1"/>
              </p:cNvSpPr>
              <p:nvPr/>
            </p:nvSpPr>
            <p:spPr>
              <a:xfrm>
                <a:off x="8232381" y="4411974"/>
                <a:ext cx="3586635" cy="867738"/>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CC06BA9-C3D5-4257-9EEA-B0BBDA9347EC}"/>
                  </a:ext>
                </a:extLst>
              </p:cNvPr>
              <p:cNvSpPr txBox="1"/>
              <p:nvPr/>
            </p:nvSpPr>
            <p:spPr>
              <a:xfrm>
                <a:off x="8765698" y="3181961"/>
                <a:ext cx="2520000" cy="954000"/>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𝑌</m:t>
                      </m:r>
                      <m:r>
                        <a:rPr lang="en-GB" i="0">
                          <a:latin typeface="Cambria Math" panose="02040503050406030204" pitchFamily="18" charset="0"/>
                        </a:rPr>
                        <m:t>=</m:t>
                      </m:r>
                      <m:r>
                        <a:rPr lang="en-GB" i="1">
                          <a:latin typeface="Cambria Math" panose="02040503050406030204" pitchFamily="18" charset="0"/>
                        </a:rPr>
                        <m:t>𝑟</m:t>
                      </m:r>
                      <m:r>
                        <a:rPr lang="en-GB" i="0">
                          <a:latin typeface="Cambria Math" panose="02040503050406030204" pitchFamily="18" charset="0"/>
                        </a:rPr>
                        <m:t>+</m:t>
                      </m:r>
                      <m:f>
                        <m:fPr>
                          <m:ctrlPr>
                            <a:rPr lang="en-GB" i="1">
                              <a:solidFill>
                                <a:srgbClr val="836967"/>
                              </a:solidFill>
                              <a:latin typeface="Cambria Math" panose="02040503050406030204" pitchFamily="18" charset="0"/>
                            </a:rPr>
                          </m:ctrlPr>
                        </m:fPr>
                        <m:num>
                          <m:f>
                            <m:fPr>
                              <m:type m:val="skw"/>
                              <m:ctrlPr>
                                <a:rPr lang="en-GB" i="1">
                                  <a:solidFill>
                                    <a:srgbClr val="836967"/>
                                  </a:solidFill>
                                  <a:latin typeface="Cambria Math" panose="02040503050406030204" pitchFamily="18" charset="0"/>
                                </a:rPr>
                              </m:ctrlPr>
                            </m:fPr>
                            <m:num>
                              <m:d>
                                <m:dPr>
                                  <m:ctrlPr>
                                    <a:rPr lang="en-GB" i="1">
                                      <a:solidFill>
                                        <a:srgbClr val="836967"/>
                                      </a:solidFill>
                                      <a:latin typeface="Cambria Math" panose="02040503050406030204" pitchFamily="18" charset="0"/>
                                    </a:rPr>
                                  </m:ctrlPr>
                                </m:dPr>
                                <m:e>
                                  <m:r>
                                    <a:rPr lang="en-GB" i="1">
                                      <a:latin typeface="Cambria Math" panose="02040503050406030204" pitchFamily="18" charset="0"/>
                                    </a:rPr>
                                    <m:t>𝑃</m:t>
                                  </m:r>
                                  <m:r>
                                    <a:rPr lang="en-GB" i="0">
                                      <a:latin typeface="Cambria Math" panose="02040503050406030204" pitchFamily="18" charset="0"/>
                                    </a:rPr>
                                    <m:t>−</m:t>
                                  </m:r>
                                  <m:r>
                                    <a:rPr lang="en-GB" i="1">
                                      <a:latin typeface="Cambria Math" panose="02040503050406030204" pitchFamily="18" charset="0"/>
                                    </a:rPr>
                                    <m:t>𝐹</m:t>
                                  </m:r>
                                </m:e>
                              </m:d>
                            </m:num>
                            <m:den>
                              <m:r>
                                <a:rPr lang="en-GB" i="1">
                                  <a:latin typeface="Cambria Math" panose="02040503050406030204" pitchFamily="18" charset="0"/>
                                </a:rPr>
                                <m:t>𝑡</m:t>
                              </m:r>
                            </m:den>
                          </m:f>
                        </m:num>
                        <m:den>
                          <m:f>
                            <m:fPr>
                              <m:type m:val="skw"/>
                              <m:ctrlPr>
                                <a:rPr lang="en-GB" i="1">
                                  <a:solidFill>
                                    <a:srgbClr val="836967"/>
                                  </a:solidFill>
                                  <a:latin typeface="Cambria Math" panose="02040503050406030204" pitchFamily="18" charset="0"/>
                                </a:rPr>
                              </m:ctrlPr>
                            </m:fPr>
                            <m:num>
                              <m:d>
                                <m:dPr>
                                  <m:ctrlPr>
                                    <a:rPr lang="en-GB" i="1">
                                      <a:solidFill>
                                        <a:srgbClr val="836967"/>
                                      </a:solidFill>
                                      <a:latin typeface="Cambria Math" panose="02040503050406030204" pitchFamily="18" charset="0"/>
                                    </a:rPr>
                                  </m:ctrlPr>
                                </m:dPr>
                                <m:e>
                                  <m:r>
                                    <a:rPr lang="en-GB" i="1">
                                      <a:latin typeface="Cambria Math" panose="02040503050406030204" pitchFamily="18" charset="0"/>
                                    </a:rPr>
                                    <m:t>𝑃</m:t>
                                  </m:r>
                                  <m:r>
                                    <a:rPr lang="en-GB" i="0">
                                      <a:latin typeface="Cambria Math" panose="02040503050406030204" pitchFamily="18" charset="0"/>
                                    </a:rPr>
                                    <m:t>+</m:t>
                                  </m:r>
                                  <m:r>
                                    <a:rPr lang="en-GB" i="1">
                                      <a:latin typeface="Cambria Math" panose="02040503050406030204" pitchFamily="18" charset="0"/>
                                    </a:rPr>
                                    <m:t>𝐹</m:t>
                                  </m:r>
                                </m:e>
                              </m:d>
                            </m:num>
                            <m:den>
                              <m:r>
                                <a:rPr lang="en-GB" i="0">
                                  <a:latin typeface="Cambria Math" panose="02040503050406030204" pitchFamily="18" charset="0"/>
                                </a:rPr>
                                <m:t>2</m:t>
                              </m:r>
                            </m:den>
                          </m:f>
                        </m:den>
                      </m:f>
                    </m:oMath>
                  </m:oMathPara>
                </a14:m>
                <a:endParaRPr lang="en-GB"/>
              </a:p>
            </p:txBody>
          </p:sp>
        </mc:Choice>
        <mc:Fallback xmlns="">
          <p:sp>
            <p:nvSpPr>
              <p:cNvPr id="13" name="TextBox 12">
                <a:extLst>
                  <a:ext uri="{FF2B5EF4-FFF2-40B4-BE49-F238E27FC236}">
                    <a16:creationId xmlns:a16="http://schemas.microsoft.com/office/drawing/2014/main" id="{2CC06BA9-C3D5-4257-9EEA-B0BBDA9347EC}"/>
                  </a:ext>
                </a:extLst>
              </p:cNvPr>
              <p:cNvSpPr txBox="1">
                <a:spLocks noRot="1" noChangeAspect="1" noMove="1" noResize="1" noEditPoints="1" noAdjustHandles="1" noChangeArrowheads="1" noChangeShapeType="1" noTextEdit="1"/>
              </p:cNvSpPr>
              <p:nvPr/>
            </p:nvSpPr>
            <p:spPr>
              <a:xfrm>
                <a:off x="8765698" y="3181961"/>
                <a:ext cx="2520000" cy="954000"/>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26D60CCA-2FA4-4E52-88F6-3DA9A5CB81B7}"/>
              </a:ext>
            </a:extLst>
          </p:cNvPr>
          <p:cNvSpPr txBox="1"/>
          <p:nvPr/>
        </p:nvSpPr>
        <p:spPr>
          <a:xfrm>
            <a:off x="8501258" y="2248797"/>
            <a:ext cx="2837447" cy="646331"/>
          </a:xfrm>
          <a:prstGeom prst="rect">
            <a:avLst/>
          </a:prstGeom>
          <a:noFill/>
          <a:ln>
            <a:noFill/>
          </a:ln>
        </p:spPr>
        <p:txBody>
          <a:bodyPr wrap="square" rtlCol="0">
            <a:spAutoFit/>
          </a:bodyPr>
          <a:lstStyle/>
          <a:p>
            <a:endParaRPr lang="en-GB" b="1"/>
          </a:p>
          <a:p>
            <a:r>
              <a:rPr lang="en-GB"/>
              <a:t>Formulae:</a:t>
            </a:r>
          </a:p>
        </p:txBody>
      </p:sp>
      <p:cxnSp>
        <p:nvCxnSpPr>
          <p:cNvPr id="5" name="Straight Connector 4">
            <a:extLst>
              <a:ext uri="{FF2B5EF4-FFF2-40B4-BE49-F238E27FC236}">
                <a16:creationId xmlns:a16="http://schemas.microsoft.com/office/drawing/2014/main" id="{9295F20C-39B6-BE47-A08F-353373F7708E}"/>
              </a:ext>
            </a:extLst>
          </p:cNvPr>
          <p:cNvCxnSpPr/>
          <p:nvPr/>
        </p:nvCxnSpPr>
        <p:spPr>
          <a:xfrm>
            <a:off x="5436789" y="1695698"/>
            <a:ext cx="0" cy="4653746"/>
          </a:xfrm>
          <a:prstGeom prst="line">
            <a:avLst/>
          </a:prstGeom>
        </p:spPr>
        <p:style>
          <a:lnRef idx="3">
            <a:schemeClr val="accent3"/>
          </a:lnRef>
          <a:fillRef idx="0">
            <a:schemeClr val="accent3"/>
          </a:fillRef>
          <a:effectRef idx="2">
            <a:schemeClr val="accent3"/>
          </a:effectRef>
          <a:fontRef idx="minor">
            <a:schemeClr val="tx1"/>
          </a:fontRef>
        </p:style>
      </p:cxnSp>
      <p:sp>
        <p:nvSpPr>
          <p:cNvPr id="6" name="TextBox 5">
            <a:extLst>
              <a:ext uri="{FF2B5EF4-FFF2-40B4-BE49-F238E27FC236}">
                <a16:creationId xmlns:a16="http://schemas.microsoft.com/office/drawing/2014/main" id="{FA24DC3A-0FCF-D848-8724-65AD1E32C513}"/>
              </a:ext>
            </a:extLst>
          </p:cNvPr>
          <p:cNvSpPr txBox="1"/>
          <p:nvPr/>
        </p:nvSpPr>
        <p:spPr>
          <a:xfrm>
            <a:off x="7403046" y="1787132"/>
            <a:ext cx="2404171" cy="461665"/>
          </a:xfrm>
          <a:prstGeom prst="rect">
            <a:avLst/>
          </a:prstGeom>
          <a:noFill/>
        </p:spPr>
        <p:txBody>
          <a:bodyPr wrap="square" rtlCol="0">
            <a:spAutoFit/>
          </a:bodyPr>
          <a:lstStyle/>
          <a:p>
            <a:r>
              <a:rPr lang="en-US" sz="2400" b="1"/>
              <a:t>Bond Valuation</a:t>
            </a:r>
          </a:p>
        </p:txBody>
      </p:sp>
      <p:sp>
        <p:nvSpPr>
          <p:cNvPr id="15" name="TextBox 14">
            <a:extLst>
              <a:ext uri="{FF2B5EF4-FFF2-40B4-BE49-F238E27FC236}">
                <a16:creationId xmlns:a16="http://schemas.microsoft.com/office/drawing/2014/main" id="{6D32CF51-3E0E-B044-91B6-C3014704130A}"/>
              </a:ext>
            </a:extLst>
          </p:cNvPr>
          <p:cNvSpPr txBox="1"/>
          <p:nvPr/>
        </p:nvSpPr>
        <p:spPr>
          <a:xfrm>
            <a:off x="1480218" y="1718589"/>
            <a:ext cx="2787331" cy="461665"/>
          </a:xfrm>
          <a:prstGeom prst="rect">
            <a:avLst/>
          </a:prstGeom>
          <a:noFill/>
        </p:spPr>
        <p:txBody>
          <a:bodyPr wrap="square" rtlCol="0">
            <a:spAutoFit/>
          </a:bodyPr>
          <a:lstStyle/>
          <a:p>
            <a:r>
              <a:rPr lang="en-US" sz="2400" b="1"/>
              <a:t>Interest Valuation</a:t>
            </a:r>
          </a:p>
        </p:txBody>
      </p:sp>
      <p:sp>
        <p:nvSpPr>
          <p:cNvPr id="16" name="TextBox 15">
            <a:extLst>
              <a:ext uri="{FF2B5EF4-FFF2-40B4-BE49-F238E27FC236}">
                <a16:creationId xmlns:a16="http://schemas.microsoft.com/office/drawing/2014/main" id="{47E44362-1BF8-E945-94ED-36EC96A9027D}"/>
              </a:ext>
            </a:extLst>
          </p:cNvPr>
          <p:cNvSpPr txBox="1"/>
          <p:nvPr/>
        </p:nvSpPr>
        <p:spPr>
          <a:xfrm>
            <a:off x="421298" y="2652336"/>
            <a:ext cx="1906498" cy="2010807"/>
          </a:xfrm>
          <a:prstGeom prst="rect">
            <a:avLst/>
          </a:prstGeom>
          <a:noFill/>
          <a:ln>
            <a:noFill/>
          </a:ln>
        </p:spPr>
        <p:txBody>
          <a:bodyPr wrap="square" numCol="1" rtlCol="0">
            <a:spAutoFit/>
          </a:bodyPr>
          <a:lstStyle/>
          <a:p>
            <a:r>
              <a:rPr lang="en-GB"/>
              <a:t>Variables: </a:t>
            </a:r>
          </a:p>
          <a:p>
            <a:pPr marL="342900" lvl="0" indent="-342900">
              <a:spcBef>
                <a:spcPts val="1000"/>
              </a:spcBef>
              <a:buClr>
                <a:schemeClr val="accent1"/>
              </a:buClr>
              <a:buSzPct val="80000"/>
              <a:buFont typeface="Wingdings 3" charset="2"/>
              <a:buChar char=""/>
            </a:pPr>
            <a:r>
              <a:rPr lang="en-GB">
                <a:solidFill>
                  <a:schemeClr val="tx1">
                    <a:lumMod val="75000"/>
                    <a:lumOff val="25000"/>
                  </a:schemeClr>
                </a:solidFill>
              </a:rPr>
              <a:t>Nominal Interest Rate, r</a:t>
            </a:r>
          </a:p>
          <a:p>
            <a:pPr marL="342900" lvl="0" indent="-342900">
              <a:spcBef>
                <a:spcPts val="1000"/>
              </a:spcBef>
              <a:buClr>
                <a:schemeClr val="accent1"/>
              </a:buClr>
              <a:buSzPct val="80000"/>
              <a:buFont typeface="Wingdings 3" charset="2"/>
              <a:buChar char=""/>
            </a:pPr>
            <a:r>
              <a:rPr lang="en-GB">
                <a:solidFill>
                  <a:schemeClr val="tx1">
                    <a:lumMod val="75000"/>
                    <a:lumOff val="25000"/>
                  </a:schemeClr>
                </a:solidFill>
              </a:rPr>
              <a:t>Real Interest Rate, R</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7F18EC7-32B8-9F44-A22E-C4C26E62F97C}"/>
                  </a:ext>
                </a:extLst>
              </p:cNvPr>
              <p:cNvSpPr/>
              <p:nvPr/>
            </p:nvSpPr>
            <p:spPr>
              <a:xfrm>
                <a:off x="1084343" y="5279712"/>
                <a:ext cx="3040961" cy="661335"/>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m:t>
                      </m:r>
                      <m:r>
                        <a:rPr lang="en-US" i="0">
                          <a:latin typeface="Cambria Math" panose="02040503050406030204" pitchFamily="18" charset="0"/>
                        </a:rPr>
                        <m:t>= </m:t>
                      </m:r>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1+</m:t>
                          </m:r>
                          <m:r>
                            <a:rPr lang="en-US" i="1">
                              <a:latin typeface="Cambria Math" panose="02040503050406030204" pitchFamily="18" charset="0"/>
                            </a:rPr>
                            <m:t>𝑟</m:t>
                          </m:r>
                        </m:num>
                        <m:den>
                          <m:r>
                            <a:rPr lang="en-US" i="0">
                              <a:latin typeface="Cambria Math" panose="02040503050406030204" pitchFamily="18" charset="0"/>
                            </a:rPr>
                            <m:t>1+</m:t>
                          </m:r>
                          <m:r>
                            <a:rPr lang="en-US" i="1">
                              <a:latin typeface="Cambria Math" panose="02040503050406030204" pitchFamily="18" charset="0"/>
                            </a:rPr>
                            <m:t>𝐼𝑛𝑓𝑙𝑎𝑡𝑖𝑜𝑛</m:t>
                          </m:r>
                          <m:r>
                            <a:rPr lang="en-US" i="0">
                              <a:latin typeface="Cambria Math" panose="02040503050406030204" pitchFamily="18" charset="0"/>
                            </a:rPr>
                            <m:t> </m:t>
                          </m:r>
                          <m:r>
                            <a:rPr lang="en-US" i="1">
                              <a:latin typeface="Cambria Math" panose="02040503050406030204" pitchFamily="18" charset="0"/>
                            </a:rPr>
                            <m:t>𝑟𝑎𝑡𝑒</m:t>
                          </m:r>
                        </m:den>
                      </m:f>
                      <m:r>
                        <a:rPr lang="en-US" i="0">
                          <a:latin typeface="Cambria Math" panose="02040503050406030204" pitchFamily="18" charset="0"/>
                        </a:rPr>
                        <m:t>−1</m:t>
                      </m:r>
                    </m:oMath>
                  </m:oMathPara>
                </a14:m>
                <a:endParaRPr lang="en-US"/>
              </a:p>
            </p:txBody>
          </p:sp>
        </mc:Choice>
        <mc:Fallback xmlns="">
          <p:sp>
            <p:nvSpPr>
              <p:cNvPr id="7" name="Rectangle 6">
                <a:extLst>
                  <a:ext uri="{FF2B5EF4-FFF2-40B4-BE49-F238E27FC236}">
                    <a16:creationId xmlns:a16="http://schemas.microsoft.com/office/drawing/2014/main" id="{87F18EC7-32B8-9F44-A22E-C4C26E62F97C}"/>
                  </a:ext>
                </a:extLst>
              </p:cNvPr>
              <p:cNvSpPr>
                <a:spLocks noRot="1" noChangeAspect="1" noMove="1" noResize="1" noEditPoints="1" noAdjustHandles="1" noChangeArrowheads="1" noChangeShapeType="1" noTextEdit="1"/>
              </p:cNvSpPr>
              <p:nvPr/>
            </p:nvSpPr>
            <p:spPr>
              <a:xfrm>
                <a:off x="1084343" y="5279712"/>
                <a:ext cx="3040961" cy="661335"/>
              </a:xfrm>
              <a:prstGeom prst="rect">
                <a:avLst/>
              </a:prstGeom>
              <a:blipFill>
                <a:blip r:embed="rId4"/>
                <a:stretch>
                  <a:fillRect/>
                </a:stretch>
              </a:blipFill>
              <a:ln>
                <a:solidFill>
                  <a:schemeClr val="tx1"/>
                </a:solidFill>
              </a:ln>
            </p:spPr>
            <p:txBody>
              <a:bodyPr/>
              <a:lstStyle/>
              <a:p>
                <a:r>
                  <a:rPr lang="en-US">
                    <a:noFill/>
                  </a:rPr>
                  <a:t> </a:t>
                </a:r>
              </a:p>
            </p:txBody>
          </p:sp>
        </mc:Fallback>
      </mc:AlternateContent>
      <p:pic>
        <p:nvPicPr>
          <p:cNvPr id="12" name="Picture 11" descr="Table&#10;&#10;Description automatically generated">
            <a:extLst>
              <a:ext uri="{FF2B5EF4-FFF2-40B4-BE49-F238E27FC236}">
                <a16:creationId xmlns:a16="http://schemas.microsoft.com/office/drawing/2014/main" id="{97683598-0900-6A4E-80A6-655463D635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3348" y="2484498"/>
            <a:ext cx="2787335" cy="2376426"/>
          </a:xfrm>
          <a:prstGeom prst="rect">
            <a:avLst/>
          </a:prstGeom>
        </p:spPr>
      </p:pic>
      <p:sp>
        <p:nvSpPr>
          <p:cNvPr id="4" name="TextBox 3">
            <a:extLst>
              <a:ext uri="{FF2B5EF4-FFF2-40B4-BE49-F238E27FC236}">
                <a16:creationId xmlns:a16="http://schemas.microsoft.com/office/drawing/2014/main" id="{FFE55451-ED32-644C-812E-5655102D3F32}"/>
              </a:ext>
            </a:extLst>
          </p:cNvPr>
          <p:cNvSpPr txBox="1"/>
          <p:nvPr/>
        </p:nvSpPr>
        <p:spPr>
          <a:xfrm>
            <a:off x="3965890" y="4853592"/>
            <a:ext cx="3167737" cy="261610"/>
          </a:xfrm>
          <a:prstGeom prst="rect">
            <a:avLst/>
          </a:prstGeom>
          <a:noFill/>
        </p:spPr>
        <p:txBody>
          <a:bodyPr wrap="square" rtlCol="0">
            <a:spAutoFit/>
          </a:bodyPr>
          <a:lstStyle/>
          <a:p>
            <a:r>
              <a:rPr lang="en-GB" sz="1100" err="1"/>
              <a:t>Inflation.eu</a:t>
            </a:r>
            <a:r>
              <a:rPr lang="en-GB" sz="1100"/>
              <a:t>. (2020).</a:t>
            </a:r>
            <a:endParaRPr lang="en-US" sz="1100"/>
          </a:p>
        </p:txBody>
      </p:sp>
    </p:spTree>
    <p:extLst>
      <p:ext uri="{BB962C8B-B14F-4D97-AF65-F5344CB8AC3E}">
        <p14:creationId xmlns:p14="http://schemas.microsoft.com/office/powerpoint/2010/main" val="82674639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A1C3E-D5E0-4D8D-A74A-868D54A359D6}"/>
              </a:ext>
            </a:extLst>
          </p:cNvPr>
          <p:cNvSpPr>
            <a:spLocks noGrp="1"/>
          </p:cNvSpPr>
          <p:nvPr>
            <p:ph type="title"/>
          </p:nvPr>
        </p:nvSpPr>
        <p:spPr>
          <a:xfrm>
            <a:off x="1333501" y="609600"/>
            <a:ext cx="10152646" cy="734351"/>
          </a:xfrm>
        </p:spPr>
        <p:txBody>
          <a:bodyPr>
            <a:noAutofit/>
          </a:bodyPr>
          <a:lstStyle/>
          <a:p>
            <a:r>
              <a:rPr lang="en-GB"/>
              <a:t>Calculator: Mathematical Models and Formulae </a:t>
            </a:r>
          </a:p>
        </p:txBody>
      </p:sp>
      <p:sp>
        <p:nvSpPr>
          <p:cNvPr id="36"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TextBox 9">
            <a:extLst>
              <a:ext uri="{FF2B5EF4-FFF2-40B4-BE49-F238E27FC236}">
                <a16:creationId xmlns:a16="http://schemas.microsoft.com/office/drawing/2014/main" id="{4688B564-7B30-4A29-B8C0-2035709C51AD}"/>
              </a:ext>
            </a:extLst>
          </p:cNvPr>
          <p:cNvSpPr txBox="1"/>
          <p:nvPr/>
        </p:nvSpPr>
        <p:spPr>
          <a:xfrm>
            <a:off x="1178316" y="1449705"/>
            <a:ext cx="3521275" cy="4185761"/>
          </a:xfrm>
          <a:prstGeom prst="rect">
            <a:avLst/>
          </a:prstGeom>
          <a:noFill/>
          <a:ln>
            <a:noFill/>
          </a:ln>
        </p:spPr>
        <p:txBody>
          <a:bodyPr wrap="square" rtlCol="0">
            <a:spAutoFit/>
          </a:bodyPr>
          <a:lstStyle/>
          <a:p>
            <a:r>
              <a:rPr lang="en-GB" b="1"/>
              <a:t>Future Value Annuities</a:t>
            </a:r>
          </a:p>
          <a:p>
            <a:r>
              <a:rPr lang="en-GB"/>
              <a:t>Inputs: </a:t>
            </a:r>
          </a:p>
          <a:p>
            <a:pPr marL="342900" indent="-342900">
              <a:spcBef>
                <a:spcPts val="1000"/>
              </a:spcBef>
              <a:buClr>
                <a:schemeClr val="accent1"/>
              </a:buClr>
              <a:buSzPct val="80000"/>
              <a:buFont typeface="Wingdings 3" charset="2"/>
              <a:buChar char=""/>
            </a:pPr>
            <a:r>
              <a:rPr lang="en-GB">
                <a:solidFill>
                  <a:schemeClr val="tx1">
                    <a:lumMod val="75000"/>
                    <a:lumOff val="25000"/>
                  </a:schemeClr>
                </a:solidFill>
              </a:rPr>
              <a:t>Initial Deposit, D</a:t>
            </a:r>
          </a:p>
          <a:p>
            <a:pPr marL="342900" indent="-342900">
              <a:spcBef>
                <a:spcPts val="1000"/>
              </a:spcBef>
              <a:buClr>
                <a:schemeClr val="accent1"/>
              </a:buClr>
              <a:buSzPct val="80000"/>
              <a:buFont typeface="Wingdings 3" charset="2"/>
              <a:buChar char=""/>
            </a:pPr>
            <a:r>
              <a:rPr lang="en-GB">
                <a:solidFill>
                  <a:schemeClr val="tx1">
                    <a:lumMod val="75000"/>
                    <a:lumOff val="25000"/>
                  </a:schemeClr>
                </a:solidFill>
              </a:rPr>
              <a:t>Value of Each termly payment in, P</a:t>
            </a:r>
          </a:p>
          <a:p>
            <a:pPr marL="342900" indent="-342900">
              <a:spcBef>
                <a:spcPts val="1000"/>
              </a:spcBef>
              <a:buClr>
                <a:schemeClr val="accent1"/>
              </a:buClr>
              <a:buSzPct val="80000"/>
              <a:buFont typeface="Wingdings 3" charset="2"/>
              <a:buChar char=""/>
            </a:pPr>
            <a:r>
              <a:rPr lang="en-GB">
                <a:solidFill>
                  <a:schemeClr val="tx1">
                    <a:lumMod val="75000"/>
                    <a:lumOff val="25000"/>
                  </a:schemeClr>
                </a:solidFill>
              </a:rPr>
              <a:t>Interest Rate, r</a:t>
            </a:r>
          </a:p>
          <a:p>
            <a:pPr marL="342900" indent="-342900">
              <a:spcBef>
                <a:spcPts val="1000"/>
              </a:spcBef>
              <a:buClr>
                <a:schemeClr val="accent1"/>
              </a:buClr>
              <a:buSzPct val="80000"/>
              <a:buFont typeface="Wingdings 3" charset="2"/>
              <a:buChar char=""/>
            </a:pPr>
            <a:r>
              <a:rPr lang="en-GB">
                <a:solidFill>
                  <a:schemeClr val="tx1">
                    <a:lumMod val="75000"/>
                    <a:lumOff val="25000"/>
                  </a:schemeClr>
                </a:solidFill>
              </a:rPr>
              <a:t>The number of times interest compounded per year, n</a:t>
            </a:r>
          </a:p>
          <a:p>
            <a:pPr marL="342900" indent="-342900">
              <a:spcBef>
                <a:spcPts val="1000"/>
              </a:spcBef>
              <a:buClr>
                <a:schemeClr val="accent1"/>
              </a:buClr>
              <a:buSzPct val="80000"/>
              <a:buFont typeface="Wingdings 3" charset="2"/>
              <a:buChar char=""/>
            </a:pPr>
            <a:r>
              <a:rPr lang="en-GB">
                <a:solidFill>
                  <a:schemeClr val="tx1">
                    <a:lumMod val="75000"/>
                    <a:lumOff val="25000"/>
                  </a:schemeClr>
                </a:solidFill>
              </a:rPr>
              <a:t>The Time money is invested for, t</a:t>
            </a:r>
          </a:p>
          <a:p>
            <a:pPr marL="342900" indent="-342900">
              <a:spcBef>
                <a:spcPts val="1000"/>
              </a:spcBef>
              <a:buClr>
                <a:schemeClr val="accent1"/>
              </a:buClr>
              <a:buSzPct val="80000"/>
              <a:buFont typeface="Wingdings 3" charset="2"/>
              <a:buChar char=""/>
            </a:pPr>
            <a:r>
              <a:rPr lang="en-GB">
                <a:solidFill>
                  <a:schemeClr val="tx1">
                    <a:lumMod val="75000"/>
                    <a:lumOff val="25000"/>
                  </a:schemeClr>
                </a:solidFill>
              </a:rPr>
              <a:t>Future Value, FV</a:t>
            </a:r>
          </a:p>
        </p:txBody>
      </p:sp>
      <p:sp>
        <p:nvSpPr>
          <p:cNvPr id="14" name="TextBox 13">
            <a:extLst>
              <a:ext uri="{FF2B5EF4-FFF2-40B4-BE49-F238E27FC236}">
                <a16:creationId xmlns:a16="http://schemas.microsoft.com/office/drawing/2014/main" id="{26D60CCA-2FA4-4E52-88F6-3DA9A5CB81B7}"/>
              </a:ext>
            </a:extLst>
          </p:cNvPr>
          <p:cNvSpPr txBox="1"/>
          <p:nvPr/>
        </p:nvSpPr>
        <p:spPr>
          <a:xfrm>
            <a:off x="5588899" y="1449705"/>
            <a:ext cx="2837447" cy="646331"/>
          </a:xfrm>
          <a:prstGeom prst="rect">
            <a:avLst/>
          </a:prstGeom>
          <a:noFill/>
          <a:ln>
            <a:noFill/>
          </a:ln>
        </p:spPr>
        <p:txBody>
          <a:bodyPr wrap="square" rtlCol="0">
            <a:spAutoFit/>
          </a:bodyPr>
          <a:lstStyle/>
          <a:p>
            <a:endParaRPr lang="en-GB" b="1"/>
          </a:p>
          <a:p>
            <a:r>
              <a:rPr lang="en-GB"/>
              <a:t>Formulae: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CB0A7B4-173E-458A-B257-69D478361BA0}"/>
                  </a:ext>
                </a:extLst>
              </p:cNvPr>
              <p:cNvSpPr txBox="1"/>
              <p:nvPr/>
            </p:nvSpPr>
            <p:spPr>
              <a:xfrm>
                <a:off x="4943970" y="2090267"/>
                <a:ext cx="4940528" cy="1160767"/>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r>
                            <a:rPr lang="en-GB" i="1">
                              <a:latin typeface="Cambria Math" panose="02040503050406030204" pitchFamily="18" charset="0"/>
                            </a:rPr>
                            <m:t>𝐹𝑉</m:t>
                          </m:r>
                          <m:r>
                            <a:rPr lang="en-GB" i="0">
                              <a:latin typeface="Cambria Math" panose="02040503050406030204" pitchFamily="18" charset="0"/>
                            </a:rPr>
                            <m:t>=</m:t>
                          </m:r>
                          <m:d>
                            <m:dPr>
                              <m:begChr m:val="["/>
                              <m:endChr m:val="]"/>
                              <m:ctrlPr>
                                <a:rPr lang="en-GB" i="1">
                                  <a:solidFill>
                                    <a:srgbClr val="836967"/>
                                  </a:solidFill>
                                  <a:latin typeface="Cambria Math" panose="02040503050406030204" pitchFamily="18" charset="0"/>
                                </a:rPr>
                              </m:ctrlPr>
                            </m:dPr>
                            <m:e>
                              <m:r>
                                <a:rPr lang="en-GB" i="1">
                                  <a:latin typeface="Cambria Math" panose="02040503050406030204" pitchFamily="18" charset="0"/>
                                </a:rPr>
                                <m:t>𝐷</m:t>
                              </m:r>
                              <m:r>
                                <a:rPr lang="en-GB" i="0">
                                  <a:latin typeface="Cambria Math" panose="02040503050406030204" pitchFamily="18" charset="0"/>
                                </a:rPr>
                                <m:t> × </m:t>
                              </m:r>
                              <m:sSup>
                                <m:sSupPr>
                                  <m:ctrlPr>
                                    <a:rPr lang="en-GB" i="1">
                                      <a:solidFill>
                                        <a:srgbClr val="836967"/>
                                      </a:solidFill>
                                      <a:latin typeface="Cambria Math" panose="02040503050406030204" pitchFamily="18" charset="0"/>
                                    </a:rPr>
                                  </m:ctrlPr>
                                </m:sSupPr>
                                <m:e>
                                  <m:d>
                                    <m:dPr>
                                      <m:ctrlPr>
                                        <a:rPr lang="en-GB" i="1">
                                          <a:solidFill>
                                            <a:srgbClr val="836967"/>
                                          </a:solidFill>
                                          <a:latin typeface="Cambria Math" panose="02040503050406030204" pitchFamily="18" charset="0"/>
                                        </a:rPr>
                                      </m:ctrlPr>
                                    </m:dPr>
                                    <m:e>
                                      <m:r>
                                        <a:rPr lang="en-GB" i="0">
                                          <a:latin typeface="Cambria Math" panose="02040503050406030204" pitchFamily="18" charset="0"/>
                                        </a:rPr>
                                        <m:t>1+</m:t>
                                      </m:r>
                                      <m:f>
                                        <m:fPr>
                                          <m:ctrlPr>
                                            <a:rPr lang="en-GB" i="1">
                                              <a:solidFill>
                                                <a:srgbClr val="836967"/>
                                              </a:solidFill>
                                              <a:latin typeface="Cambria Math" panose="02040503050406030204" pitchFamily="18" charset="0"/>
                                            </a:rPr>
                                          </m:ctrlPr>
                                        </m:fPr>
                                        <m:num>
                                          <m:r>
                                            <a:rPr lang="en-GB" i="1">
                                              <a:latin typeface="Cambria Math" panose="02040503050406030204" pitchFamily="18" charset="0"/>
                                            </a:rPr>
                                            <m:t>𝑟</m:t>
                                          </m:r>
                                        </m:num>
                                        <m:den>
                                          <m:r>
                                            <a:rPr lang="en-GB" i="1">
                                              <a:latin typeface="Cambria Math" panose="02040503050406030204" pitchFamily="18" charset="0"/>
                                            </a:rPr>
                                            <m:t>𝑛</m:t>
                                          </m:r>
                                        </m:den>
                                      </m:f>
                                    </m:e>
                                  </m:d>
                                </m:e>
                                <m:sup>
                                  <m:r>
                                    <a:rPr lang="en-GB" i="1">
                                      <a:latin typeface="Cambria Math" panose="02040503050406030204" pitchFamily="18" charset="0"/>
                                    </a:rPr>
                                    <m:t>𝑛𝑡</m:t>
                                  </m:r>
                                </m:sup>
                              </m:sSup>
                            </m:e>
                          </m:d>
                          <m:r>
                            <a:rPr lang="en-GB" i="0">
                              <a:latin typeface="Cambria Math" panose="02040503050406030204" pitchFamily="18" charset="0"/>
                            </a:rPr>
                            <m:t>+[</m:t>
                          </m:r>
                          <m:r>
                            <a:rPr lang="en-GB" i="1">
                              <a:latin typeface="Cambria Math" panose="02040503050406030204" pitchFamily="18" charset="0"/>
                            </a:rPr>
                            <m:t>𝑃</m:t>
                          </m:r>
                          <m:r>
                            <a:rPr lang="en-GB" i="0">
                              <a:latin typeface="Cambria Math" panose="02040503050406030204" pitchFamily="18" charset="0"/>
                            </a:rPr>
                            <m:t>×</m:t>
                          </m:r>
                          <m:d>
                            <m:dPr>
                              <m:begChr m:val="["/>
                              <m:endChr m:val="]"/>
                              <m:ctrlPr>
                                <a:rPr lang="en-GB" i="1">
                                  <a:solidFill>
                                    <a:srgbClr val="836967"/>
                                  </a:solidFill>
                                  <a:latin typeface="Cambria Math" panose="02040503050406030204" pitchFamily="18" charset="0"/>
                                </a:rPr>
                              </m:ctrlPr>
                            </m:dPr>
                            <m:e>
                              <m:f>
                                <m:fPr>
                                  <m:ctrlPr>
                                    <a:rPr lang="en-GB" i="1">
                                      <a:solidFill>
                                        <a:srgbClr val="836967"/>
                                      </a:solidFill>
                                      <a:latin typeface="Cambria Math" panose="02040503050406030204" pitchFamily="18" charset="0"/>
                                    </a:rPr>
                                  </m:ctrlPr>
                                </m:fPr>
                                <m:num>
                                  <m:sSup>
                                    <m:sSupPr>
                                      <m:ctrlPr>
                                        <a:rPr lang="en-GB" i="1">
                                          <a:solidFill>
                                            <a:srgbClr val="836967"/>
                                          </a:solidFill>
                                          <a:latin typeface="Cambria Math" panose="02040503050406030204" pitchFamily="18" charset="0"/>
                                        </a:rPr>
                                      </m:ctrlPr>
                                    </m:sSupPr>
                                    <m:e>
                                      <m:d>
                                        <m:dPr>
                                          <m:ctrlPr>
                                            <a:rPr lang="en-GB" i="1">
                                              <a:latin typeface="Cambria Math" panose="02040503050406030204" pitchFamily="18" charset="0"/>
                                            </a:rPr>
                                          </m:ctrlPr>
                                        </m:dPr>
                                        <m:e>
                                          <m:r>
                                            <a:rPr lang="en-GB" i="0">
                                              <a:latin typeface="Cambria Math" panose="02040503050406030204" pitchFamily="18" charset="0"/>
                                            </a:rPr>
                                            <m:t>1+</m:t>
                                          </m:r>
                                          <m:f>
                                            <m:fPr>
                                              <m:ctrlPr>
                                                <a:rPr lang="en-GB" i="1">
                                                  <a:solidFill>
                                                    <a:srgbClr val="836967"/>
                                                  </a:solidFill>
                                                  <a:latin typeface="Cambria Math" panose="02040503050406030204" pitchFamily="18" charset="0"/>
                                                </a:rPr>
                                              </m:ctrlPr>
                                            </m:fPr>
                                            <m:num>
                                              <m:r>
                                                <a:rPr lang="en-GB" i="1">
                                                  <a:latin typeface="Cambria Math" panose="02040503050406030204" pitchFamily="18" charset="0"/>
                                                </a:rPr>
                                                <m:t>𝑟</m:t>
                                              </m:r>
                                            </m:num>
                                            <m:den>
                                              <m:r>
                                                <a:rPr lang="en-GB" i="1">
                                                  <a:latin typeface="Cambria Math" panose="02040503050406030204" pitchFamily="18" charset="0"/>
                                                </a:rPr>
                                                <m:t>𝑛</m:t>
                                              </m:r>
                                            </m:den>
                                          </m:f>
                                        </m:e>
                                      </m:d>
                                    </m:e>
                                    <m:sup>
                                      <m:r>
                                        <a:rPr lang="en-GB" i="1">
                                          <a:latin typeface="Cambria Math" panose="02040503050406030204" pitchFamily="18" charset="0"/>
                                        </a:rPr>
                                        <m:t>𝑛𝑡</m:t>
                                      </m:r>
                                    </m:sup>
                                  </m:sSup>
                                  <m:r>
                                    <a:rPr lang="en-GB" i="0">
                                      <a:latin typeface="Cambria Math" panose="02040503050406030204" pitchFamily="18" charset="0"/>
                                    </a:rPr>
                                    <m:t>−1</m:t>
                                  </m:r>
                                </m:num>
                                <m:den>
                                  <m:f>
                                    <m:fPr>
                                      <m:ctrlPr>
                                        <a:rPr lang="en-GB" i="1">
                                          <a:solidFill>
                                            <a:srgbClr val="836967"/>
                                          </a:solidFill>
                                          <a:latin typeface="Cambria Math" panose="02040503050406030204" pitchFamily="18" charset="0"/>
                                        </a:rPr>
                                      </m:ctrlPr>
                                    </m:fPr>
                                    <m:num>
                                      <m:r>
                                        <a:rPr lang="en-GB" i="1">
                                          <a:latin typeface="Cambria Math" panose="02040503050406030204" pitchFamily="18" charset="0"/>
                                        </a:rPr>
                                        <m:t>𝑟</m:t>
                                      </m:r>
                                    </m:num>
                                    <m:den>
                                      <m:r>
                                        <a:rPr lang="en-GB" i="1">
                                          <a:latin typeface="Cambria Math" panose="02040503050406030204" pitchFamily="18" charset="0"/>
                                        </a:rPr>
                                        <m:t>𝑛</m:t>
                                      </m:r>
                                    </m:den>
                                  </m:f>
                                </m:den>
                              </m:f>
                            </m:e>
                          </m:d>
                        </m:e>
                      </m:d>
                    </m:oMath>
                  </m:oMathPara>
                </a14:m>
                <a:endParaRPr lang="en-GB"/>
              </a:p>
            </p:txBody>
          </p:sp>
        </mc:Choice>
        <mc:Fallback xmlns="">
          <p:sp>
            <p:nvSpPr>
              <p:cNvPr id="15" name="TextBox 14">
                <a:extLst>
                  <a:ext uri="{FF2B5EF4-FFF2-40B4-BE49-F238E27FC236}">
                    <a16:creationId xmlns:a16="http://schemas.microsoft.com/office/drawing/2014/main" id="{ECB0A7B4-173E-458A-B257-69D478361BA0}"/>
                  </a:ext>
                </a:extLst>
              </p:cNvPr>
              <p:cNvSpPr txBox="1">
                <a:spLocks noRot="1" noChangeAspect="1" noMove="1" noResize="1" noEditPoints="1" noAdjustHandles="1" noChangeArrowheads="1" noChangeShapeType="1" noTextEdit="1"/>
              </p:cNvSpPr>
              <p:nvPr/>
            </p:nvSpPr>
            <p:spPr>
              <a:xfrm>
                <a:off x="4943970" y="2090267"/>
                <a:ext cx="4940528" cy="1160767"/>
              </a:xfrm>
              <a:prstGeom prst="rect">
                <a:avLst/>
              </a:prstGeom>
              <a:blipFill>
                <a:blip r:embed="rId2"/>
                <a:stretch>
                  <a:fillRect/>
                </a:stretch>
              </a:blipFill>
              <a:ln>
                <a:solidFill>
                  <a:schemeClr val="tx1"/>
                </a:solid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97F951DF-6B61-1049-BBD0-B650DC6A0E6D}"/>
              </a:ext>
            </a:extLst>
          </p:cNvPr>
          <p:cNvCxnSpPr/>
          <p:nvPr/>
        </p:nvCxnSpPr>
        <p:spPr>
          <a:xfrm flipH="1" flipV="1">
            <a:off x="6544339" y="3081045"/>
            <a:ext cx="329609" cy="123337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6" name="Straight Arrow Connector 15">
            <a:extLst>
              <a:ext uri="{FF2B5EF4-FFF2-40B4-BE49-F238E27FC236}">
                <a16:creationId xmlns:a16="http://schemas.microsoft.com/office/drawing/2014/main" id="{B3266ADD-3DCD-7947-A62F-BA8632806436}"/>
              </a:ext>
            </a:extLst>
          </p:cNvPr>
          <p:cNvCxnSpPr/>
          <p:nvPr/>
        </p:nvCxnSpPr>
        <p:spPr>
          <a:xfrm flipH="1" flipV="1">
            <a:off x="8474317" y="3128517"/>
            <a:ext cx="329609" cy="123337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7" name="TextBox 6">
            <a:extLst>
              <a:ext uri="{FF2B5EF4-FFF2-40B4-BE49-F238E27FC236}">
                <a16:creationId xmlns:a16="http://schemas.microsoft.com/office/drawing/2014/main" id="{64CB1285-A663-1644-A090-9C4D3EBA09ED}"/>
              </a:ext>
            </a:extLst>
          </p:cNvPr>
          <p:cNvSpPr txBox="1"/>
          <p:nvPr/>
        </p:nvSpPr>
        <p:spPr>
          <a:xfrm>
            <a:off x="6220047" y="4361893"/>
            <a:ext cx="1637413" cy="369332"/>
          </a:xfrm>
          <a:prstGeom prst="rect">
            <a:avLst/>
          </a:prstGeom>
          <a:noFill/>
        </p:spPr>
        <p:txBody>
          <a:bodyPr wrap="square" rtlCol="0">
            <a:spAutoFit/>
          </a:bodyPr>
          <a:lstStyle/>
          <a:p>
            <a:r>
              <a:rPr lang="en-US"/>
              <a:t>FV of Deposit</a:t>
            </a:r>
          </a:p>
        </p:txBody>
      </p:sp>
      <p:sp>
        <p:nvSpPr>
          <p:cNvPr id="19" name="TextBox 18">
            <a:extLst>
              <a:ext uri="{FF2B5EF4-FFF2-40B4-BE49-F238E27FC236}">
                <a16:creationId xmlns:a16="http://schemas.microsoft.com/office/drawing/2014/main" id="{BA852308-52C7-A541-9577-225DC1E4F820}"/>
              </a:ext>
            </a:extLst>
          </p:cNvPr>
          <p:cNvSpPr txBox="1"/>
          <p:nvPr/>
        </p:nvSpPr>
        <p:spPr>
          <a:xfrm>
            <a:off x="8162950" y="4361893"/>
            <a:ext cx="2150631" cy="369332"/>
          </a:xfrm>
          <a:prstGeom prst="rect">
            <a:avLst/>
          </a:prstGeom>
          <a:noFill/>
        </p:spPr>
        <p:txBody>
          <a:bodyPr wrap="square" rtlCol="0">
            <a:spAutoFit/>
          </a:bodyPr>
          <a:lstStyle/>
          <a:p>
            <a:r>
              <a:rPr lang="en-US"/>
              <a:t>FV of Contribution</a:t>
            </a:r>
          </a:p>
        </p:txBody>
      </p:sp>
    </p:spTree>
    <p:extLst>
      <p:ext uri="{BB962C8B-B14F-4D97-AF65-F5344CB8AC3E}">
        <p14:creationId xmlns:p14="http://schemas.microsoft.com/office/powerpoint/2010/main" val="140751351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DBC23B-A5A7-A648-B04C-4503839CB642}"/>
              </a:ext>
            </a:extLst>
          </p:cNvPr>
          <p:cNvSpPr/>
          <p:nvPr/>
        </p:nvSpPr>
        <p:spPr>
          <a:xfrm>
            <a:off x="298893" y="5145267"/>
            <a:ext cx="8470752" cy="13950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8801DE-03A5-AE43-8BDB-F5CC5B287242}"/>
              </a:ext>
            </a:extLst>
          </p:cNvPr>
          <p:cNvSpPr>
            <a:spLocks noGrp="1"/>
          </p:cNvSpPr>
          <p:nvPr>
            <p:ph type="title"/>
          </p:nvPr>
        </p:nvSpPr>
        <p:spPr/>
        <p:txBody>
          <a:bodyPr/>
          <a:lstStyle/>
          <a:p>
            <a:r>
              <a:rPr lang="en-US"/>
              <a:t>Calculator: Home Page</a:t>
            </a:r>
          </a:p>
        </p:txBody>
      </p:sp>
      <p:pic>
        <p:nvPicPr>
          <p:cNvPr id="11" name="Picture 10" descr="Graphical user interface, application&#10;&#10;Description automatically generated">
            <a:extLst>
              <a:ext uri="{FF2B5EF4-FFF2-40B4-BE49-F238E27FC236}">
                <a16:creationId xmlns:a16="http://schemas.microsoft.com/office/drawing/2014/main" id="{527197BB-A59A-5745-9913-60DA48D3E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893" y="1457045"/>
            <a:ext cx="8470752" cy="3688222"/>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19900699-EA0D-E54E-B646-2F14FC3FE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543" y="3523519"/>
            <a:ext cx="7316102" cy="1851793"/>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C290C854-7406-A64D-ACF5-4502BD1F1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3543" y="3523519"/>
            <a:ext cx="7059446" cy="3016770"/>
          </a:xfrm>
          <a:prstGeom prst="rect">
            <a:avLst/>
          </a:prstGeom>
        </p:spPr>
      </p:pic>
    </p:spTree>
    <p:extLst>
      <p:ext uri="{BB962C8B-B14F-4D97-AF65-F5344CB8AC3E}">
        <p14:creationId xmlns:p14="http://schemas.microsoft.com/office/powerpoint/2010/main" val="331529924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A1C3E-D5E0-4D8D-A74A-868D54A359D6}"/>
              </a:ext>
            </a:extLst>
          </p:cNvPr>
          <p:cNvSpPr>
            <a:spLocks noGrp="1"/>
          </p:cNvSpPr>
          <p:nvPr>
            <p:ph type="title"/>
          </p:nvPr>
        </p:nvSpPr>
        <p:spPr>
          <a:xfrm>
            <a:off x="1333501" y="609600"/>
            <a:ext cx="9592999" cy="734351"/>
          </a:xfrm>
        </p:spPr>
        <p:txBody>
          <a:bodyPr>
            <a:normAutofit fontScale="90000"/>
          </a:bodyPr>
          <a:lstStyle/>
          <a:p>
            <a:r>
              <a:rPr lang="en-GB"/>
              <a:t>Calculator: Pension Funds and Government Bonds  </a:t>
            </a:r>
          </a:p>
        </p:txBody>
      </p:sp>
      <p:sp>
        <p:nvSpPr>
          <p:cNvPr id="36"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Table&#10;&#10;Description automatically generated">
            <a:extLst>
              <a:ext uri="{FF2B5EF4-FFF2-40B4-BE49-F238E27FC236}">
                <a16:creationId xmlns:a16="http://schemas.microsoft.com/office/drawing/2014/main" id="{752051AA-4DCD-A841-93F4-1668AA0E68BE}"/>
              </a:ext>
            </a:extLst>
          </p:cNvPr>
          <p:cNvPicPr>
            <a:picLocks noChangeAspect="1"/>
          </p:cNvPicPr>
          <p:nvPr/>
        </p:nvPicPr>
        <p:blipFill rotWithShape="1">
          <a:blip r:embed="rId2">
            <a:extLst>
              <a:ext uri="{28A0092B-C50C-407E-A947-70E740481C1C}">
                <a14:useLocalDpi xmlns:a14="http://schemas.microsoft.com/office/drawing/2010/main" val="0"/>
              </a:ext>
            </a:extLst>
          </a:blip>
          <a:srcRect t="1490" b="3749"/>
          <a:stretch/>
        </p:blipFill>
        <p:spPr>
          <a:xfrm>
            <a:off x="1020789" y="1343951"/>
            <a:ext cx="4613291" cy="4904449"/>
          </a:xfrm>
          <a:prstGeom prst="rect">
            <a:avLst/>
          </a:prstGeom>
        </p:spPr>
      </p:pic>
      <p:pic>
        <p:nvPicPr>
          <p:cNvPr id="7" name="Picture 6" descr="Table&#10;&#10;Description automatically generated">
            <a:extLst>
              <a:ext uri="{FF2B5EF4-FFF2-40B4-BE49-F238E27FC236}">
                <a16:creationId xmlns:a16="http://schemas.microsoft.com/office/drawing/2014/main" id="{732F8824-7720-DC4D-9302-9160BA09A21A}"/>
              </a:ext>
            </a:extLst>
          </p:cNvPr>
          <p:cNvPicPr>
            <a:picLocks noChangeAspect="1"/>
          </p:cNvPicPr>
          <p:nvPr/>
        </p:nvPicPr>
        <p:blipFill rotWithShape="1">
          <a:blip r:embed="rId3">
            <a:extLst>
              <a:ext uri="{28A0092B-C50C-407E-A947-70E740481C1C}">
                <a14:useLocalDpi xmlns:a14="http://schemas.microsoft.com/office/drawing/2010/main" val="0"/>
              </a:ext>
            </a:extLst>
          </a:blip>
          <a:srcRect l="3227" t="251" r="4189" b="4777"/>
          <a:stretch/>
        </p:blipFill>
        <p:spPr>
          <a:xfrm>
            <a:off x="1136555" y="1343950"/>
            <a:ext cx="4271216" cy="4904449"/>
          </a:xfrm>
          <a:prstGeom prst="rect">
            <a:avLst/>
          </a:prstGeom>
        </p:spPr>
      </p:pic>
      <p:pic>
        <p:nvPicPr>
          <p:cNvPr id="14" name="Picture 13" descr="Table&#10;&#10;Description automatically generated">
            <a:extLst>
              <a:ext uri="{FF2B5EF4-FFF2-40B4-BE49-F238E27FC236}">
                <a16:creationId xmlns:a16="http://schemas.microsoft.com/office/drawing/2014/main" id="{366F2F23-70BC-4644-ACD0-E8287844F55C}"/>
              </a:ext>
            </a:extLst>
          </p:cNvPr>
          <p:cNvPicPr>
            <a:picLocks noChangeAspect="1"/>
          </p:cNvPicPr>
          <p:nvPr/>
        </p:nvPicPr>
        <p:blipFill rotWithShape="1">
          <a:blip r:embed="rId4">
            <a:extLst>
              <a:ext uri="{28A0092B-C50C-407E-A947-70E740481C1C}">
                <a14:useLocalDpi xmlns:a14="http://schemas.microsoft.com/office/drawing/2010/main" val="0"/>
              </a:ext>
            </a:extLst>
          </a:blip>
          <a:srcRect t="1905" b="1905"/>
          <a:stretch/>
        </p:blipFill>
        <p:spPr>
          <a:xfrm>
            <a:off x="6340710" y="1343950"/>
            <a:ext cx="4973136" cy="4904449"/>
          </a:xfrm>
          <a:prstGeom prst="rect">
            <a:avLst/>
          </a:prstGeom>
        </p:spPr>
      </p:pic>
    </p:spTree>
    <p:extLst>
      <p:ext uri="{BB962C8B-B14F-4D97-AF65-F5344CB8AC3E}">
        <p14:creationId xmlns:p14="http://schemas.microsoft.com/office/powerpoint/2010/main" val="220856902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A1C3E-D5E0-4D8D-A74A-868D54A359D6}"/>
              </a:ext>
            </a:extLst>
          </p:cNvPr>
          <p:cNvSpPr>
            <a:spLocks noGrp="1"/>
          </p:cNvSpPr>
          <p:nvPr>
            <p:ph type="title"/>
          </p:nvPr>
        </p:nvSpPr>
        <p:spPr>
          <a:xfrm>
            <a:off x="1333502" y="609600"/>
            <a:ext cx="8596668" cy="734351"/>
          </a:xfrm>
        </p:spPr>
        <p:txBody>
          <a:bodyPr>
            <a:normAutofit/>
          </a:bodyPr>
          <a:lstStyle/>
          <a:p>
            <a:r>
              <a:rPr lang="en-GB"/>
              <a:t>Calculator: ISAs</a:t>
            </a:r>
          </a:p>
        </p:txBody>
      </p:sp>
      <p:sp>
        <p:nvSpPr>
          <p:cNvPr id="36"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Table&#10;&#10;Description automatically generated">
            <a:extLst>
              <a:ext uri="{FF2B5EF4-FFF2-40B4-BE49-F238E27FC236}">
                <a16:creationId xmlns:a16="http://schemas.microsoft.com/office/drawing/2014/main" id="{641B63AC-4501-D840-A779-EA38A2846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027" y="1343951"/>
            <a:ext cx="5029200" cy="5257800"/>
          </a:xfrm>
          <a:prstGeom prst="rect">
            <a:avLst/>
          </a:prstGeom>
        </p:spPr>
      </p:pic>
      <p:pic>
        <p:nvPicPr>
          <p:cNvPr id="7" name="Picture 6" descr="A picture containing table&#10;&#10;Description automatically generated">
            <a:extLst>
              <a:ext uri="{FF2B5EF4-FFF2-40B4-BE49-F238E27FC236}">
                <a16:creationId xmlns:a16="http://schemas.microsoft.com/office/drawing/2014/main" id="{3E52A472-244B-1B41-9580-B93827F8445C}"/>
              </a:ext>
            </a:extLst>
          </p:cNvPr>
          <p:cNvPicPr>
            <a:picLocks noChangeAspect="1"/>
          </p:cNvPicPr>
          <p:nvPr/>
        </p:nvPicPr>
        <p:blipFill rotWithShape="1">
          <a:blip r:embed="rId3">
            <a:extLst>
              <a:ext uri="{28A0092B-C50C-407E-A947-70E740481C1C}">
                <a14:useLocalDpi xmlns:a14="http://schemas.microsoft.com/office/drawing/2010/main" val="0"/>
              </a:ext>
            </a:extLst>
          </a:blip>
          <a:srcRect t="26516" r="3631" b="12762"/>
          <a:stretch/>
        </p:blipFill>
        <p:spPr>
          <a:xfrm>
            <a:off x="3093380" y="4002314"/>
            <a:ext cx="4650772" cy="1033362"/>
          </a:xfrm>
          <a:prstGeom prst="rect">
            <a:avLst/>
          </a:prstGeom>
        </p:spPr>
      </p:pic>
      <p:pic>
        <p:nvPicPr>
          <p:cNvPr id="10" name="Picture 9" descr="Table&#10;&#10;Description automatically generated">
            <a:extLst>
              <a:ext uri="{FF2B5EF4-FFF2-40B4-BE49-F238E27FC236}">
                <a16:creationId xmlns:a16="http://schemas.microsoft.com/office/drawing/2014/main" id="{78C0D232-D38A-1B4A-9954-3E76208E5A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6845" y="1795523"/>
            <a:ext cx="5901536" cy="1612900"/>
          </a:xfrm>
          <a:prstGeom prst="rect">
            <a:avLst/>
          </a:prstGeom>
        </p:spPr>
      </p:pic>
      <p:cxnSp>
        <p:nvCxnSpPr>
          <p:cNvPr id="17" name="Straight Arrow Connector 16">
            <a:extLst>
              <a:ext uri="{FF2B5EF4-FFF2-40B4-BE49-F238E27FC236}">
                <a16:creationId xmlns:a16="http://schemas.microsoft.com/office/drawing/2014/main" id="{48169BF1-7603-214F-A8C8-6444A07E2BED}"/>
              </a:ext>
            </a:extLst>
          </p:cNvPr>
          <p:cNvCxnSpPr>
            <a:cxnSpLocks/>
          </p:cNvCxnSpPr>
          <p:nvPr/>
        </p:nvCxnSpPr>
        <p:spPr>
          <a:xfrm flipV="1">
            <a:off x="11384306" y="2979154"/>
            <a:ext cx="231559" cy="138450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58E58A9E-937C-FE40-B5C4-0528B255F852}"/>
              </a:ext>
            </a:extLst>
          </p:cNvPr>
          <p:cNvCxnSpPr>
            <a:cxnSpLocks/>
          </p:cNvCxnSpPr>
          <p:nvPr/>
        </p:nvCxnSpPr>
        <p:spPr>
          <a:xfrm flipV="1">
            <a:off x="9160936" y="2501538"/>
            <a:ext cx="231559" cy="138450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1" name="TextBox 20">
            <a:extLst>
              <a:ext uri="{FF2B5EF4-FFF2-40B4-BE49-F238E27FC236}">
                <a16:creationId xmlns:a16="http://schemas.microsoft.com/office/drawing/2014/main" id="{12BDA7A8-F7E2-FD4A-ABDA-FFA203DAF23C}"/>
              </a:ext>
            </a:extLst>
          </p:cNvPr>
          <p:cNvSpPr txBox="1"/>
          <p:nvPr/>
        </p:nvSpPr>
        <p:spPr>
          <a:xfrm>
            <a:off x="10499588" y="4363656"/>
            <a:ext cx="1637413" cy="369332"/>
          </a:xfrm>
          <a:prstGeom prst="rect">
            <a:avLst/>
          </a:prstGeom>
          <a:noFill/>
        </p:spPr>
        <p:txBody>
          <a:bodyPr wrap="square" rtlCol="0">
            <a:spAutoFit/>
          </a:bodyPr>
          <a:lstStyle/>
          <a:p>
            <a:r>
              <a:rPr lang="en-US"/>
              <a:t>Scroll Down</a:t>
            </a:r>
          </a:p>
        </p:txBody>
      </p:sp>
      <p:sp>
        <p:nvSpPr>
          <p:cNvPr id="22" name="TextBox 21">
            <a:extLst>
              <a:ext uri="{FF2B5EF4-FFF2-40B4-BE49-F238E27FC236}">
                <a16:creationId xmlns:a16="http://schemas.microsoft.com/office/drawing/2014/main" id="{4B9F06FA-998C-4548-89AF-FD5CCDDFC4D8}"/>
              </a:ext>
            </a:extLst>
          </p:cNvPr>
          <p:cNvSpPr txBox="1"/>
          <p:nvPr/>
        </p:nvSpPr>
        <p:spPr>
          <a:xfrm>
            <a:off x="8657420" y="3859995"/>
            <a:ext cx="1637413" cy="369332"/>
          </a:xfrm>
          <a:prstGeom prst="rect">
            <a:avLst/>
          </a:prstGeom>
          <a:noFill/>
        </p:spPr>
        <p:txBody>
          <a:bodyPr wrap="square" rtlCol="0">
            <a:spAutoFit/>
          </a:bodyPr>
          <a:lstStyle/>
          <a:p>
            <a:r>
              <a:rPr lang="en-US"/>
              <a:t>Sort</a:t>
            </a:r>
          </a:p>
        </p:txBody>
      </p:sp>
    </p:spTree>
    <p:extLst>
      <p:ext uri="{BB962C8B-B14F-4D97-AF65-F5344CB8AC3E}">
        <p14:creationId xmlns:p14="http://schemas.microsoft.com/office/powerpoint/2010/main" val="26145634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B4A01-75B3-5647-8B39-C11295E106DF}"/>
              </a:ext>
            </a:extLst>
          </p:cNvPr>
          <p:cNvSpPr>
            <a:spLocks noGrp="1"/>
          </p:cNvSpPr>
          <p:nvPr>
            <p:ph type="title"/>
          </p:nvPr>
        </p:nvSpPr>
        <p:spPr/>
        <p:txBody>
          <a:bodyPr/>
          <a:lstStyle/>
          <a:p>
            <a:r>
              <a:rPr lang="en-US"/>
              <a:t>Calculator: Results</a:t>
            </a:r>
          </a:p>
        </p:txBody>
      </p:sp>
      <p:sp>
        <p:nvSpPr>
          <p:cNvPr id="3" name="Content Placeholder 2">
            <a:extLst>
              <a:ext uri="{FF2B5EF4-FFF2-40B4-BE49-F238E27FC236}">
                <a16:creationId xmlns:a16="http://schemas.microsoft.com/office/drawing/2014/main" id="{C2BE84C3-291E-5046-93AD-E94A99C8C954}"/>
              </a:ext>
            </a:extLst>
          </p:cNvPr>
          <p:cNvSpPr>
            <a:spLocks noGrp="1"/>
          </p:cNvSpPr>
          <p:nvPr>
            <p:ph idx="1"/>
          </p:nvPr>
        </p:nvSpPr>
        <p:spPr>
          <a:xfrm>
            <a:off x="677334" y="2102714"/>
            <a:ext cx="8596668" cy="3880773"/>
          </a:xfrm>
        </p:spPr>
        <p:txBody>
          <a:bodyPr>
            <a:normAutofit/>
          </a:bodyPr>
          <a:lstStyle/>
          <a:p>
            <a:r>
              <a:rPr lang="en-US" sz="2800"/>
              <a:t>Simple confusion free design</a:t>
            </a:r>
          </a:p>
          <a:p>
            <a:endParaRPr lang="en-US" sz="2800"/>
          </a:p>
          <a:p>
            <a:r>
              <a:rPr lang="en-US" sz="2800"/>
              <a:t>Accurate prospects of savings</a:t>
            </a:r>
          </a:p>
          <a:p>
            <a:endParaRPr lang="en-US" sz="2800"/>
          </a:p>
          <a:p>
            <a:r>
              <a:rPr lang="en-US" sz="2800"/>
              <a:t>Easily adaptable for new products</a:t>
            </a:r>
          </a:p>
          <a:p>
            <a:endParaRPr lang="en-US" sz="2800"/>
          </a:p>
          <a:p>
            <a:r>
              <a:rPr lang="en-US" sz="2800"/>
              <a:t>Tailored to the preferences of the user</a:t>
            </a:r>
          </a:p>
        </p:txBody>
      </p:sp>
    </p:spTree>
    <p:extLst>
      <p:ext uri="{BB962C8B-B14F-4D97-AF65-F5344CB8AC3E}">
        <p14:creationId xmlns:p14="http://schemas.microsoft.com/office/powerpoint/2010/main" val="184491854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A1C3E-D5E0-4D8D-A74A-868D54A359D6}"/>
              </a:ext>
            </a:extLst>
          </p:cNvPr>
          <p:cNvSpPr>
            <a:spLocks noGrp="1"/>
          </p:cNvSpPr>
          <p:nvPr>
            <p:ph type="title"/>
          </p:nvPr>
        </p:nvSpPr>
        <p:spPr>
          <a:xfrm>
            <a:off x="1333502" y="609600"/>
            <a:ext cx="8596668" cy="734351"/>
          </a:xfrm>
        </p:spPr>
        <p:txBody>
          <a:bodyPr>
            <a:normAutofit/>
          </a:bodyPr>
          <a:lstStyle/>
          <a:p>
            <a:r>
              <a:rPr lang="en-GB"/>
              <a:t>Calculator: Further Model Development</a:t>
            </a:r>
          </a:p>
        </p:txBody>
      </p:sp>
      <p:sp>
        <p:nvSpPr>
          <p:cNvPr id="36"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B5A12CE-2F27-4457-B70D-0853980D246C}"/>
              </a:ext>
            </a:extLst>
          </p:cNvPr>
          <p:cNvSpPr>
            <a:spLocks noGrp="1"/>
          </p:cNvSpPr>
          <p:nvPr>
            <p:ph idx="1"/>
          </p:nvPr>
        </p:nvSpPr>
        <p:spPr>
          <a:xfrm>
            <a:off x="1333501" y="1852813"/>
            <a:ext cx="9552213" cy="1742082"/>
          </a:xfrm>
        </p:spPr>
        <p:txBody>
          <a:bodyPr vert="horz" lIns="91440" tIns="45720" rIns="91440" bIns="45720" rtlCol="0" anchor="t">
            <a:normAutofit fontScale="25000" lnSpcReduction="20000"/>
          </a:bodyPr>
          <a:lstStyle/>
          <a:p>
            <a:r>
              <a:rPr lang="en-GB" sz="9600"/>
              <a:t>More advanced savings tools (Stocks and Shares ISA)</a:t>
            </a:r>
          </a:p>
          <a:p>
            <a:endParaRPr lang="en-GB" sz="9600"/>
          </a:p>
          <a:p>
            <a:r>
              <a:rPr lang="en-GB" sz="9600"/>
              <a:t>Include different tiers of ranking for account examples</a:t>
            </a:r>
          </a:p>
          <a:p>
            <a:endParaRPr lang="en-GB" sz="9600"/>
          </a:p>
          <a:p>
            <a:r>
              <a:rPr lang="en-GB" sz="9600"/>
              <a:t>More risky savings tools (Peer-to-Peer Lending/Corporate Bonds)</a:t>
            </a:r>
          </a:p>
          <a:p>
            <a:pPr marL="0" indent="0">
              <a:buNone/>
            </a:pPr>
            <a:endParaRPr lang="en-GB" sz="2400"/>
          </a:p>
        </p:txBody>
      </p:sp>
      <p:sp>
        <p:nvSpPr>
          <p:cNvPr id="37"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Diagram&#10;&#10;Description automatically generated">
            <a:extLst>
              <a:ext uri="{FF2B5EF4-FFF2-40B4-BE49-F238E27FC236}">
                <a16:creationId xmlns:a16="http://schemas.microsoft.com/office/drawing/2014/main" id="{B6060F42-4037-EF43-A8DF-7D125D4D0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763" y="4819559"/>
            <a:ext cx="7807531" cy="1578774"/>
          </a:xfrm>
          <a:prstGeom prst="rect">
            <a:avLst/>
          </a:prstGeom>
        </p:spPr>
      </p:pic>
      <p:sp>
        <p:nvSpPr>
          <p:cNvPr id="6" name="TextBox 5">
            <a:extLst>
              <a:ext uri="{FF2B5EF4-FFF2-40B4-BE49-F238E27FC236}">
                <a16:creationId xmlns:a16="http://schemas.microsoft.com/office/drawing/2014/main" id="{37647AAF-E85A-194E-A5E4-6809BE908872}"/>
              </a:ext>
            </a:extLst>
          </p:cNvPr>
          <p:cNvSpPr txBox="1"/>
          <p:nvPr/>
        </p:nvSpPr>
        <p:spPr>
          <a:xfrm>
            <a:off x="8460185" y="6350380"/>
            <a:ext cx="2939970" cy="307777"/>
          </a:xfrm>
          <a:prstGeom prst="rect">
            <a:avLst/>
          </a:prstGeom>
          <a:noFill/>
        </p:spPr>
        <p:txBody>
          <a:bodyPr wrap="square" rtlCol="0">
            <a:spAutoFit/>
          </a:bodyPr>
          <a:lstStyle/>
          <a:p>
            <a:r>
              <a:rPr lang="en-US" sz="1400"/>
              <a:t>Debt Management Office. (1998).</a:t>
            </a:r>
          </a:p>
        </p:txBody>
      </p:sp>
      <p:sp>
        <p:nvSpPr>
          <p:cNvPr id="10" name="Content Placeholder 2">
            <a:extLst>
              <a:ext uri="{FF2B5EF4-FFF2-40B4-BE49-F238E27FC236}">
                <a16:creationId xmlns:a16="http://schemas.microsoft.com/office/drawing/2014/main" id="{866A7D49-1721-044F-A3B3-78B588592322}"/>
              </a:ext>
            </a:extLst>
          </p:cNvPr>
          <p:cNvSpPr txBox="1">
            <a:spLocks/>
          </p:cNvSpPr>
          <p:nvPr/>
        </p:nvSpPr>
        <p:spPr>
          <a:xfrm>
            <a:off x="1333502" y="3898449"/>
            <a:ext cx="8596668" cy="12272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GB" sz="2400"/>
          </a:p>
          <a:p>
            <a:r>
              <a:rPr lang="en-GB" sz="2400"/>
              <a:t>More complex valuation formulae, for example…</a:t>
            </a:r>
          </a:p>
          <a:p>
            <a:endParaRPr lang="en-GB"/>
          </a:p>
        </p:txBody>
      </p:sp>
    </p:spTree>
    <p:extLst>
      <p:ext uri="{BB962C8B-B14F-4D97-AF65-F5344CB8AC3E}">
        <p14:creationId xmlns:p14="http://schemas.microsoft.com/office/powerpoint/2010/main" val="31003133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A1C3E-D5E0-4D8D-A74A-868D54A359D6}"/>
              </a:ext>
            </a:extLst>
          </p:cNvPr>
          <p:cNvSpPr>
            <a:spLocks noGrp="1"/>
          </p:cNvSpPr>
          <p:nvPr>
            <p:ph type="title"/>
          </p:nvPr>
        </p:nvSpPr>
        <p:spPr>
          <a:xfrm>
            <a:off x="1333502" y="609600"/>
            <a:ext cx="8596668" cy="734351"/>
          </a:xfrm>
        </p:spPr>
        <p:txBody>
          <a:bodyPr>
            <a:normAutofit/>
          </a:bodyPr>
          <a:lstStyle/>
          <a:p>
            <a:r>
              <a:rPr lang="en-GB"/>
              <a:t>Conclusion </a:t>
            </a:r>
          </a:p>
        </p:txBody>
      </p:sp>
      <p:sp>
        <p:nvSpPr>
          <p:cNvPr id="36"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B5A12CE-2F27-4457-B70D-0853980D246C}"/>
              </a:ext>
            </a:extLst>
          </p:cNvPr>
          <p:cNvSpPr>
            <a:spLocks noGrp="1"/>
          </p:cNvSpPr>
          <p:nvPr>
            <p:ph idx="1"/>
          </p:nvPr>
        </p:nvSpPr>
        <p:spPr>
          <a:xfrm>
            <a:off x="1333502" y="1953551"/>
            <a:ext cx="8596668" cy="4087811"/>
          </a:xfrm>
        </p:spPr>
        <p:txBody>
          <a:bodyPr vert="horz" lIns="91440" tIns="45720" rIns="91440" bIns="45720" rtlCol="0" anchor="t">
            <a:normAutofit/>
          </a:bodyPr>
          <a:lstStyle/>
          <a:p>
            <a:r>
              <a:rPr lang="en-GB" sz="2400"/>
              <a:t>A gap in the market has been located</a:t>
            </a:r>
          </a:p>
          <a:p>
            <a:endParaRPr lang="en-GB" sz="2400"/>
          </a:p>
          <a:p>
            <a:r>
              <a:rPr lang="en-GB" sz="2400"/>
              <a:t>Stable inflation rates offer a favourable opportunity to join the marketplace</a:t>
            </a:r>
          </a:p>
          <a:p>
            <a:endParaRPr lang="en-GB" sz="2400"/>
          </a:p>
          <a:p>
            <a:r>
              <a:rPr lang="en-GB" sz="2400"/>
              <a:t>The calculator has lots of opportunities for advancement </a:t>
            </a:r>
          </a:p>
          <a:p>
            <a:endParaRPr lang="en-GB"/>
          </a:p>
          <a:p>
            <a:endParaRPr lang="en-GB"/>
          </a:p>
        </p:txBody>
      </p:sp>
      <p:sp>
        <p:nvSpPr>
          <p:cNvPr id="37"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2279570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409E-6F03-8B43-B753-07CA1782D3DF}"/>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4E68E450-8103-FC4E-9824-740BA4BCC28B}"/>
              </a:ext>
            </a:extLst>
          </p:cNvPr>
          <p:cNvSpPr>
            <a:spLocks noGrp="1"/>
          </p:cNvSpPr>
          <p:nvPr>
            <p:ph idx="1"/>
          </p:nvPr>
        </p:nvSpPr>
        <p:spPr>
          <a:xfrm>
            <a:off x="677334" y="1317171"/>
            <a:ext cx="8596668" cy="4724191"/>
          </a:xfrm>
        </p:spPr>
        <p:txBody>
          <a:bodyPr vert="horz" lIns="91440" tIns="45720" rIns="91440" bIns="45720" rtlCol="0" anchor="t">
            <a:normAutofit fontScale="92500" lnSpcReduction="20000"/>
          </a:bodyPr>
          <a:lstStyle/>
          <a:p>
            <a:pPr marL="0" indent="0">
              <a:buNone/>
            </a:pPr>
            <a:r>
              <a:rPr lang="en-US" sz="2600"/>
              <a:t>The key to us improving on current calculators was to create key aims to follow as a group when creating our product.</a:t>
            </a:r>
          </a:p>
          <a:p>
            <a:pPr marL="0" indent="0">
              <a:buNone/>
            </a:pPr>
            <a:r>
              <a:rPr lang="en-US" sz="2600"/>
              <a:t>Our product is:</a:t>
            </a:r>
          </a:p>
          <a:p>
            <a:pPr marL="0" indent="0">
              <a:buNone/>
            </a:pPr>
            <a:endParaRPr lang="en-US"/>
          </a:p>
          <a:p>
            <a:r>
              <a:rPr lang="en-US" sz="2600"/>
              <a:t>Simple to use and understand</a:t>
            </a:r>
          </a:p>
          <a:p>
            <a:endParaRPr lang="en-US" sz="2600"/>
          </a:p>
          <a:p>
            <a:r>
              <a:rPr lang="en-US" sz="2600"/>
              <a:t>Accurate and trustworthy</a:t>
            </a:r>
          </a:p>
          <a:p>
            <a:endParaRPr lang="en-US" sz="2600"/>
          </a:p>
          <a:p>
            <a:r>
              <a:rPr lang="en-US" sz="2600"/>
              <a:t>Adaptable to modern formulae and accounts</a:t>
            </a:r>
          </a:p>
          <a:p>
            <a:endParaRPr lang="en-US" sz="2600"/>
          </a:p>
          <a:p>
            <a:r>
              <a:rPr lang="en-US" sz="2600"/>
              <a:t>Tailored to the consumers' needs</a:t>
            </a:r>
          </a:p>
          <a:p>
            <a:endParaRPr lang="en-US"/>
          </a:p>
        </p:txBody>
      </p:sp>
    </p:spTree>
    <p:extLst>
      <p:ext uri="{BB962C8B-B14F-4D97-AF65-F5344CB8AC3E}">
        <p14:creationId xmlns:p14="http://schemas.microsoft.com/office/powerpoint/2010/main" val="15990139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8ADF8AB-A307-FD4A-B9DE-D123BE02FD6F}"/>
              </a:ext>
            </a:extLst>
          </p:cNvPr>
          <p:cNvSpPr>
            <a:spLocks noGrp="1"/>
          </p:cNvSpPr>
          <p:nvPr>
            <p:ph idx="1"/>
          </p:nvPr>
        </p:nvSpPr>
        <p:spPr>
          <a:xfrm>
            <a:off x="677334" y="1671492"/>
            <a:ext cx="8596668" cy="3880773"/>
          </a:xfrm>
        </p:spPr>
        <p:txBody>
          <a:bodyPr>
            <a:normAutofit/>
          </a:bodyPr>
          <a:lstStyle/>
          <a:p>
            <a:pPr marL="0" indent="0" algn="ctr">
              <a:buNone/>
            </a:pPr>
            <a:r>
              <a:rPr lang="en-US" sz="3200" b="1"/>
              <a:t>Now do you know which type of Savings Account you would pay your savings into?</a:t>
            </a:r>
          </a:p>
          <a:p>
            <a:pPr marL="0" indent="0" algn="ctr">
              <a:buNone/>
            </a:pPr>
            <a:endParaRPr lang="en-US" sz="3200"/>
          </a:p>
          <a:p>
            <a:pPr marL="0" indent="0" algn="ctr">
              <a:buNone/>
            </a:pPr>
            <a:endParaRPr lang="en-US" sz="3200"/>
          </a:p>
          <a:p>
            <a:pPr marL="0" indent="0" algn="ctr">
              <a:buNone/>
            </a:pPr>
            <a:r>
              <a:rPr lang="en-US" sz="3200"/>
              <a:t>In the chat, like 👍 which Savings Account you would invest in.</a:t>
            </a:r>
          </a:p>
        </p:txBody>
      </p:sp>
    </p:spTree>
    <p:extLst>
      <p:ext uri="{BB962C8B-B14F-4D97-AF65-F5344CB8AC3E}">
        <p14:creationId xmlns:p14="http://schemas.microsoft.com/office/powerpoint/2010/main" val="39000718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85A8-0DF1-0F4B-AFCE-E861A4516C0C}"/>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0DC62366-84B1-624F-A17A-7A9F660F23E2}"/>
              </a:ext>
            </a:extLst>
          </p:cNvPr>
          <p:cNvSpPr>
            <a:spLocks noGrp="1"/>
          </p:cNvSpPr>
          <p:nvPr>
            <p:ph idx="1"/>
          </p:nvPr>
        </p:nvSpPr>
        <p:spPr>
          <a:xfrm>
            <a:off x="677334" y="1392865"/>
            <a:ext cx="8596668" cy="4648497"/>
          </a:xfrm>
        </p:spPr>
        <p:txBody>
          <a:bodyPr anchor="t">
            <a:normAutofit fontScale="77500" lnSpcReduction="20000"/>
          </a:bodyPr>
          <a:lstStyle/>
          <a:p>
            <a:pPr marL="457200" indent="-457200">
              <a:buFont typeface="+mj-lt"/>
              <a:buAutoNum type="arabicParenR"/>
            </a:pPr>
            <a:r>
              <a:rPr lang="en-US" sz="2400"/>
              <a:t>Introduction</a:t>
            </a:r>
          </a:p>
          <a:p>
            <a:pPr marL="457200" indent="-457200">
              <a:buFont typeface="+mj-lt"/>
              <a:buAutoNum type="arabicParenR"/>
            </a:pPr>
            <a:endParaRPr lang="en-US" sz="2400"/>
          </a:p>
          <a:p>
            <a:pPr marL="457200" indent="-457200">
              <a:buFont typeface="+mj-lt"/>
              <a:buAutoNum type="arabicParenR"/>
            </a:pPr>
            <a:r>
              <a:rPr lang="en-US" sz="2400"/>
              <a:t>Existing Savings calculators</a:t>
            </a:r>
          </a:p>
          <a:p>
            <a:pPr marL="457200" indent="-457200">
              <a:buFont typeface="+mj-lt"/>
              <a:buAutoNum type="arabicParenR"/>
            </a:pPr>
            <a:endParaRPr lang="en-US" sz="2400"/>
          </a:p>
          <a:p>
            <a:pPr marL="457200" indent="-457200">
              <a:buFont typeface="+mj-lt"/>
              <a:buAutoNum type="arabicParenR"/>
            </a:pPr>
            <a:r>
              <a:rPr lang="en-US" sz="2400"/>
              <a:t>Our Aims</a:t>
            </a:r>
          </a:p>
          <a:p>
            <a:pPr marL="457200" indent="-457200">
              <a:buFont typeface="+mj-lt"/>
              <a:buAutoNum type="arabicParenR"/>
            </a:pPr>
            <a:endParaRPr lang="en-US" sz="2400"/>
          </a:p>
          <a:p>
            <a:pPr marL="457200" indent="-457200">
              <a:buFont typeface="+mj-lt"/>
              <a:buAutoNum type="arabicParenR"/>
            </a:pPr>
            <a:r>
              <a:rPr lang="en-US" sz="2400"/>
              <a:t>Financial Tools Available </a:t>
            </a:r>
          </a:p>
          <a:p>
            <a:pPr marL="457200" indent="-457200">
              <a:buFont typeface="+mj-lt"/>
              <a:buAutoNum type="arabicParenR"/>
            </a:pPr>
            <a:endParaRPr lang="en-US" sz="2400"/>
          </a:p>
          <a:p>
            <a:pPr marL="457200" indent="-457200">
              <a:buFont typeface="+mj-lt"/>
              <a:buAutoNum type="arabicParenR"/>
            </a:pPr>
            <a:r>
              <a:rPr lang="en-US" sz="2400"/>
              <a:t>The Calculator</a:t>
            </a:r>
          </a:p>
          <a:p>
            <a:pPr marL="457200" indent="-457200">
              <a:buFont typeface="+mj-lt"/>
              <a:buAutoNum type="arabicParenR"/>
            </a:pPr>
            <a:endParaRPr lang="en-US" sz="2400"/>
          </a:p>
          <a:p>
            <a:pPr marL="457200" indent="-457200">
              <a:buFont typeface="+mj-lt"/>
              <a:buAutoNum type="arabicParenR"/>
            </a:pPr>
            <a:r>
              <a:rPr lang="en-US" sz="2400"/>
              <a:t>Conclusion</a:t>
            </a:r>
          </a:p>
          <a:p>
            <a:pPr marL="457200" indent="-457200">
              <a:buFont typeface="+mj-lt"/>
              <a:buAutoNum type="arabicParenR"/>
            </a:pPr>
            <a:endParaRPr lang="en-US" sz="2400"/>
          </a:p>
          <a:p>
            <a:pPr marL="457200" indent="-457200">
              <a:buFont typeface="+mj-lt"/>
              <a:buAutoNum type="arabicParenR"/>
            </a:pPr>
            <a:r>
              <a:rPr lang="en-US" sz="2400"/>
              <a:t>Summary</a:t>
            </a:r>
          </a:p>
          <a:p>
            <a:endParaRPr lang="en-US"/>
          </a:p>
        </p:txBody>
      </p:sp>
    </p:spTree>
    <p:extLst>
      <p:ext uri="{BB962C8B-B14F-4D97-AF65-F5344CB8AC3E}">
        <p14:creationId xmlns:p14="http://schemas.microsoft.com/office/powerpoint/2010/main" val="64117042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A1C3E-D5E0-4D8D-A74A-868D54A359D6}"/>
              </a:ext>
            </a:extLst>
          </p:cNvPr>
          <p:cNvSpPr>
            <a:spLocks noGrp="1"/>
          </p:cNvSpPr>
          <p:nvPr>
            <p:ph type="title"/>
          </p:nvPr>
        </p:nvSpPr>
        <p:spPr>
          <a:xfrm>
            <a:off x="1333502" y="425188"/>
            <a:ext cx="8596668" cy="734351"/>
          </a:xfrm>
        </p:spPr>
        <p:txBody>
          <a:bodyPr>
            <a:normAutofit/>
          </a:bodyPr>
          <a:lstStyle/>
          <a:p>
            <a:r>
              <a:rPr lang="en-GB"/>
              <a:t>References</a:t>
            </a:r>
          </a:p>
        </p:txBody>
      </p:sp>
      <p:sp>
        <p:nvSpPr>
          <p:cNvPr id="36"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B5A12CE-2F27-4457-B70D-0853980D246C}"/>
              </a:ext>
            </a:extLst>
          </p:cNvPr>
          <p:cNvSpPr>
            <a:spLocks noGrp="1"/>
          </p:cNvSpPr>
          <p:nvPr>
            <p:ph idx="1"/>
          </p:nvPr>
        </p:nvSpPr>
        <p:spPr>
          <a:xfrm>
            <a:off x="1333502" y="984055"/>
            <a:ext cx="8596668" cy="4087811"/>
          </a:xfrm>
        </p:spPr>
        <p:txBody>
          <a:bodyPr vert="horz" lIns="91440" tIns="45720" rIns="91440" bIns="45720" rtlCol="0" anchor="t">
            <a:normAutofit/>
          </a:bodyPr>
          <a:lstStyle/>
          <a:p>
            <a:r>
              <a:rPr lang="en-GB"/>
              <a:t>United Kingdom. Debt Management Office. (1998). </a:t>
            </a:r>
            <a:r>
              <a:rPr lang="en-GB" i="1"/>
              <a:t>Formulae for Calculating Gilt Prices from Yields. </a:t>
            </a:r>
            <a:r>
              <a:rPr lang="en-GB"/>
              <a:t>Available at: </a:t>
            </a:r>
            <a:r>
              <a:rPr lang="en-GB" u="sng">
                <a:hlinkClick r:id="rId2"/>
              </a:rPr>
              <a:t>https://www.dmo.gov.uk/media/15011/yldeqns_v1.pdf</a:t>
            </a:r>
            <a:endParaRPr lang="en-GB" u="sng"/>
          </a:p>
          <a:p>
            <a:r>
              <a:rPr lang="en-GB" err="1"/>
              <a:t>Inflation.eu</a:t>
            </a:r>
            <a:r>
              <a:rPr lang="en-GB"/>
              <a:t>. (2020). </a:t>
            </a:r>
            <a:r>
              <a:rPr lang="en-GB" i="1"/>
              <a:t>Historic inflation GB CPI. </a:t>
            </a:r>
            <a:r>
              <a:rPr lang="en-GB"/>
              <a:t>Available at: </a:t>
            </a:r>
            <a:r>
              <a:rPr lang="en-GB">
                <a:hlinkClick r:id="rId3"/>
              </a:rPr>
              <a:t>https://www.inflation.eu/en/inflation-rates/great-britain/historic-inflation/cpi-inflation-great-britain.aspx</a:t>
            </a:r>
            <a:endParaRPr lang="en-GB"/>
          </a:p>
          <a:p>
            <a:endParaRPr lang="en-GB"/>
          </a:p>
          <a:p>
            <a:endParaRPr lang="en-GB"/>
          </a:p>
        </p:txBody>
      </p:sp>
      <p:sp>
        <p:nvSpPr>
          <p:cNvPr id="37"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40" descr="Comment">
            <a:extLst>
              <a:ext uri="{FF2B5EF4-FFF2-40B4-BE49-F238E27FC236}">
                <a16:creationId xmlns:a16="http://schemas.microsoft.com/office/drawing/2014/main" id="{B39D8F37-4491-C940-B87F-B48A451536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7029" y="3027960"/>
            <a:ext cx="3259147" cy="3259147"/>
          </a:xfrm>
          <a:prstGeom prst="rect">
            <a:avLst/>
          </a:prstGeom>
        </p:spPr>
      </p:pic>
      <p:sp>
        <p:nvSpPr>
          <p:cNvPr id="4" name="Rectangle 3">
            <a:extLst>
              <a:ext uri="{FF2B5EF4-FFF2-40B4-BE49-F238E27FC236}">
                <a16:creationId xmlns:a16="http://schemas.microsoft.com/office/drawing/2014/main" id="{1A8E1999-B25C-2441-B965-8A8E495B5E14}"/>
              </a:ext>
            </a:extLst>
          </p:cNvPr>
          <p:cNvSpPr/>
          <p:nvPr/>
        </p:nvSpPr>
        <p:spPr>
          <a:xfrm>
            <a:off x="5010609" y="3496608"/>
            <a:ext cx="5826109" cy="1938992"/>
          </a:xfrm>
          <a:prstGeom prst="rect">
            <a:avLst/>
          </a:prstGeom>
        </p:spPr>
        <p:txBody>
          <a:bodyPr wrap="square">
            <a:spAutoFit/>
          </a:bodyPr>
          <a:lstStyle/>
          <a:p>
            <a:r>
              <a:rPr lang="en-GB" sz="4000">
                <a:solidFill>
                  <a:schemeClr val="accent1"/>
                </a:solidFill>
              </a:rPr>
              <a:t>Thank you for listening </a:t>
            </a:r>
          </a:p>
          <a:p>
            <a:endParaRPr lang="en-GB" sz="2000"/>
          </a:p>
          <a:p>
            <a:endParaRPr lang="en-GB" sz="2000"/>
          </a:p>
          <a:p>
            <a:r>
              <a:rPr lang="en-GB" sz="4000">
                <a:solidFill>
                  <a:schemeClr val="accent1"/>
                </a:solidFill>
              </a:rPr>
              <a:t>Any Questions? </a:t>
            </a:r>
          </a:p>
        </p:txBody>
      </p:sp>
    </p:spTree>
    <p:extLst>
      <p:ext uri="{BB962C8B-B14F-4D97-AF65-F5344CB8AC3E}">
        <p14:creationId xmlns:p14="http://schemas.microsoft.com/office/powerpoint/2010/main" val="175245497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A1C3E-D5E0-4D8D-A74A-868D54A359D6}"/>
              </a:ext>
            </a:extLst>
          </p:cNvPr>
          <p:cNvSpPr>
            <a:spLocks noGrp="1"/>
          </p:cNvSpPr>
          <p:nvPr>
            <p:ph type="title"/>
          </p:nvPr>
        </p:nvSpPr>
        <p:spPr>
          <a:xfrm>
            <a:off x="1333502" y="609600"/>
            <a:ext cx="8596668" cy="734351"/>
          </a:xfrm>
        </p:spPr>
        <p:txBody>
          <a:bodyPr>
            <a:normAutofit/>
          </a:bodyPr>
          <a:lstStyle/>
          <a:p>
            <a:r>
              <a:rPr lang="en-GB"/>
              <a:t>Introduction</a:t>
            </a:r>
          </a:p>
        </p:txBody>
      </p:sp>
      <p:sp>
        <p:nvSpPr>
          <p:cNvPr id="36"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B5A12CE-2F27-4457-B70D-0853980D246C}"/>
              </a:ext>
            </a:extLst>
          </p:cNvPr>
          <p:cNvSpPr>
            <a:spLocks noGrp="1"/>
          </p:cNvSpPr>
          <p:nvPr>
            <p:ph idx="1"/>
          </p:nvPr>
        </p:nvSpPr>
        <p:spPr>
          <a:xfrm>
            <a:off x="1333502" y="1953551"/>
            <a:ext cx="9655340" cy="4087811"/>
          </a:xfrm>
        </p:spPr>
        <p:txBody>
          <a:bodyPr vert="horz" lIns="91440" tIns="45720" rIns="91440" bIns="45720" rtlCol="0" anchor="t">
            <a:normAutofit/>
          </a:bodyPr>
          <a:lstStyle/>
          <a:p>
            <a:pPr>
              <a:lnSpc>
                <a:spcPct val="200000"/>
              </a:lnSpc>
            </a:pPr>
            <a:r>
              <a:rPr lang="en-GB" sz="2400"/>
              <a:t>Why is saving and investing important?</a:t>
            </a:r>
          </a:p>
          <a:p>
            <a:pPr>
              <a:lnSpc>
                <a:spcPct val="200000"/>
              </a:lnSpc>
            </a:pPr>
            <a:r>
              <a:rPr lang="en-GB" sz="2400"/>
              <a:t>What is the best way to save and invest for you? </a:t>
            </a:r>
          </a:p>
          <a:p>
            <a:pPr>
              <a:lnSpc>
                <a:spcPct val="200000"/>
              </a:lnSpc>
            </a:pPr>
            <a:r>
              <a:rPr lang="en-GB" sz="2400"/>
              <a:t>How can advanced saving/investment calculators help?</a:t>
            </a:r>
          </a:p>
          <a:p>
            <a:pPr>
              <a:lnSpc>
                <a:spcPct val="200000"/>
              </a:lnSpc>
            </a:pPr>
            <a:r>
              <a:rPr lang="en-GB" sz="2400"/>
              <a:t>Why and who may use them? </a:t>
            </a:r>
          </a:p>
        </p:txBody>
      </p:sp>
      <p:sp>
        <p:nvSpPr>
          <p:cNvPr id="37"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293133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8ADF8AB-A307-FD4A-B9DE-D123BE02FD6F}"/>
              </a:ext>
            </a:extLst>
          </p:cNvPr>
          <p:cNvSpPr>
            <a:spLocks noGrp="1"/>
          </p:cNvSpPr>
          <p:nvPr>
            <p:ph idx="1"/>
          </p:nvPr>
        </p:nvSpPr>
        <p:spPr>
          <a:xfrm>
            <a:off x="677334" y="1671492"/>
            <a:ext cx="8596668" cy="3880773"/>
          </a:xfrm>
        </p:spPr>
        <p:txBody>
          <a:bodyPr>
            <a:normAutofit lnSpcReduction="10000"/>
          </a:bodyPr>
          <a:lstStyle/>
          <a:p>
            <a:pPr marL="0" indent="0" algn="ctr">
              <a:buNone/>
            </a:pPr>
            <a:r>
              <a:rPr lang="en-US" sz="3200" b="1"/>
              <a:t>Do you know which type of Savings Account you would pay your savings into?</a:t>
            </a:r>
          </a:p>
          <a:p>
            <a:pPr marL="0" indent="0" algn="ctr">
              <a:buNone/>
            </a:pPr>
            <a:endParaRPr lang="en-US" sz="3200"/>
          </a:p>
          <a:p>
            <a:pPr marL="0" indent="0" algn="ctr">
              <a:buNone/>
            </a:pPr>
            <a:endParaRPr lang="en-US" sz="3200"/>
          </a:p>
          <a:p>
            <a:pPr marL="0" indent="0" algn="ctr">
              <a:buNone/>
            </a:pPr>
            <a:r>
              <a:rPr lang="en-US" sz="3200"/>
              <a:t>Like 👍 the question in the chat if you already know which savings account you would invest in.</a:t>
            </a:r>
          </a:p>
        </p:txBody>
      </p:sp>
    </p:spTree>
    <p:extLst>
      <p:ext uri="{BB962C8B-B14F-4D97-AF65-F5344CB8AC3E}">
        <p14:creationId xmlns:p14="http://schemas.microsoft.com/office/powerpoint/2010/main" val="27022127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7ED8C16F-435F-4582-9E46-2F243A9C7262}"/>
              </a:ext>
            </a:extLst>
          </p:cNvPr>
          <p:cNvPicPr>
            <a:picLocks noChangeAspect="1"/>
          </p:cNvPicPr>
          <p:nvPr/>
        </p:nvPicPr>
        <p:blipFill rotWithShape="1">
          <a:blip r:embed="rId2">
            <a:extLst>
              <a:ext uri="{28A0092B-C50C-407E-A947-70E740481C1C}">
                <a14:useLocalDpi xmlns:a14="http://schemas.microsoft.com/office/drawing/2010/main" val="0"/>
              </a:ext>
            </a:extLst>
          </a:blip>
          <a:srcRect t="2876" r="4" b="11143"/>
          <a:stretch/>
        </p:blipFill>
        <p:spPr>
          <a:xfrm>
            <a:off x="452814" y="-1"/>
            <a:ext cx="4431171" cy="2621148"/>
          </a:xfrm>
          <a:custGeom>
            <a:avLst/>
            <a:gdLst/>
            <a:ahLst/>
            <a:cxnLst/>
            <a:rect l="l" t="t" r="r" b="b"/>
            <a:pathLst>
              <a:path w="4431171" h="2621148">
                <a:moveTo>
                  <a:pt x="389783" y="0"/>
                </a:moveTo>
                <a:lnTo>
                  <a:pt x="4431171" y="0"/>
                </a:lnTo>
                <a:lnTo>
                  <a:pt x="4431171" y="1"/>
                </a:lnTo>
                <a:lnTo>
                  <a:pt x="3573751" y="1"/>
                </a:lnTo>
                <a:lnTo>
                  <a:pt x="3182231" y="2621148"/>
                </a:lnTo>
                <a:lnTo>
                  <a:pt x="0" y="2621148"/>
                </a:lnTo>
                <a:close/>
              </a:path>
            </a:pathLst>
          </a:custGeom>
        </p:spPr>
      </p:pic>
      <p:sp>
        <p:nvSpPr>
          <p:cNvPr id="2" name="Title 1">
            <a:extLst>
              <a:ext uri="{FF2B5EF4-FFF2-40B4-BE49-F238E27FC236}">
                <a16:creationId xmlns:a16="http://schemas.microsoft.com/office/drawing/2014/main" id="{AF8A1C3E-D5E0-4D8D-A74A-868D54A359D6}"/>
              </a:ext>
            </a:extLst>
          </p:cNvPr>
          <p:cNvSpPr>
            <a:spLocks noGrp="1"/>
          </p:cNvSpPr>
          <p:nvPr>
            <p:ph type="title"/>
          </p:nvPr>
        </p:nvSpPr>
        <p:spPr>
          <a:xfrm>
            <a:off x="3715155" y="419894"/>
            <a:ext cx="5660020" cy="1320800"/>
          </a:xfrm>
        </p:spPr>
        <p:txBody>
          <a:bodyPr>
            <a:normAutofit/>
          </a:bodyPr>
          <a:lstStyle/>
          <a:p>
            <a:pPr algn="ctr"/>
            <a:r>
              <a:rPr lang="en-GB"/>
              <a:t>Existing Savings Calculators </a:t>
            </a:r>
          </a:p>
        </p:txBody>
      </p:sp>
      <p:pic>
        <p:nvPicPr>
          <p:cNvPr id="11" name="Picture 10" descr="Graphical user interface, application&#10;&#10;Description automatically generated">
            <a:extLst>
              <a:ext uri="{FF2B5EF4-FFF2-40B4-BE49-F238E27FC236}">
                <a16:creationId xmlns:a16="http://schemas.microsoft.com/office/drawing/2014/main" id="{B503B14B-E4E7-46AC-9E51-8BE499DF4B25}"/>
              </a:ext>
            </a:extLst>
          </p:cNvPr>
          <p:cNvPicPr>
            <a:picLocks noChangeAspect="1"/>
          </p:cNvPicPr>
          <p:nvPr/>
        </p:nvPicPr>
        <p:blipFill rotWithShape="1">
          <a:blip r:embed="rId3">
            <a:extLst>
              <a:ext uri="{28A0092B-C50C-407E-A947-70E740481C1C}">
                <a14:useLocalDpi xmlns:a14="http://schemas.microsoft.com/office/drawing/2010/main" val="0"/>
              </a:ext>
            </a:extLst>
          </a:blip>
          <a:srcRect t="4918" b="20674"/>
          <a:stretch/>
        </p:blipFill>
        <p:spPr>
          <a:xfrm>
            <a:off x="1" y="2621147"/>
            <a:ext cx="3635044" cy="4236853"/>
          </a:xfrm>
          <a:custGeom>
            <a:avLst/>
            <a:gdLst/>
            <a:ahLst/>
            <a:cxnLst/>
            <a:rect l="l" t="t" r="r" b="b"/>
            <a:pathLst>
              <a:path w="3635044" h="4236853">
                <a:moveTo>
                  <a:pt x="452813" y="0"/>
                </a:moveTo>
                <a:lnTo>
                  <a:pt x="3635044" y="0"/>
                </a:lnTo>
                <a:lnTo>
                  <a:pt x="3002185" y="4236853"/>
                </a:lnTo>
                <a:lnTo>
                  <a:pt x="0" y="4236853"/>
                </a:lnTo>
                <a:lnTo>
                  <a:pt x="0" y="3045007"/>
                </a:lnTo>
                <a:close/>
              </a:path>
            </a:pathLst>
          </a:custGeom>
        </p:spPr>
      </p:pic>
      <p:sp>
        <p:nvSpPr>
          <p:cNvPr id="211" name="Isosceles Triangle 30">
            <a:extLst>
              <a:ext uri="{FF2B5EF4-FFF2-40B4-BE49-F238E27FC236}">
                <a16:creationId xmlns:a16="http://schemas.microsoft.com/office/drawing/2014/main" id="{5212AA65-AC96-4A92-A0FD-EE0749BFFB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12" name="Straight Connector 81">
            <a:extLst>
              <a:ext uri="{FF2B5EF4-FFF2-40B4-BE49-F238E27FC236}">
                <a16:creationId xmlns:a16="http://schemas.microsoft.com/office/drawing/2014/main" id="{38770F72-E528-4C5A-AE35-FC504F42AC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4292" y="2621146"/>
            <a:ext cx="32564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7" name="Content Placeholder 2">
            <a:extLst>
              <a:ext uri="{FF2B5EF4-FFF2-40B4-BE49-F238E27FC236}">
                <a16:creationId xmlns:a16="http://schemas.microsoft.com/office/drawing/2014/main" id="{2B5A12CE-2F27-4457-B70D-0853980D246C}"/>
              </a:ext>
            </a:extLst>
          </p:cNvPr>
          <p:cNvSpPr>
            <a:spLocks noGrp="1"/>
          </p:cNvSpPr>
          <p:nvPr>
            <p:ph idx="1"/>
          </p:nvPr>
        </p:nvSpPr>
        <p:spPr>
          <a:xfrm>
            <a:off x="3820095" y="2160589"/>
            <a:ext cx="5907799" cy="3880773"/>
          </a:xfrm>
        </p:spPr>
        <p:txBody>
          <a:bodyPr>
            <a:normAutofit/>
          </a:bodyPr>
          <a:lstStyle/>
          <a:p>
            <a:pPr marL="0" indent="0">
              <a:buNone/>
            </a:pPr>
            <a:r>
              <a:rPr lang="en-GB" b="1"/>
              <a:t>Are current market calculators effective for the everyday user? </a:t>
            </a:r>
          </a:p>
          <a:p>
            <a:pPr marL="0" indent="0">
              <a:buNone/>
            </a:pPr>
            <a:r>
              <a:rPr lang="en-GB"/>
              <a:t>Often today, many calculators are complicated, offering little to no help confusing potential investors. </a:t>
            </a:r>
          </a:p>
          <a:p>
            <a:pPr marL="0" indent="0">
              <a:buNone/>
            </a:pPr>
            <a:r>
              <a:rPr lang="en-GB"/>
              <a:t>In the market, the most effective calculators, have a brief questionnaire to assess and adapt to the needs of the user. </a:t>
            </a:r>
          </a:p>
          <a:p>
            <a:pPr marL="0" indent="0">
              <a:buNone/>
            </a:pPr>
            <a:r>
              <a:rPr lang="en-GB"/>
              <a:t>Since investment requirements differ from person to person, this initialization is a necessity for creating something unique, fitting and efficient, all tailored to the user. </a:t>
            </a:r>
          </a:p>
          <a:p>
            <a:pPr marL="0" indent="0">
              <a:buNone/>
            </a:pPr>
            <a:endParaRPr lang="en-GB"/>
          </a:p>
          <a:p>
            <a:pPr marL="0" indent="0">
              <a:buNone/>
            </a:pPr>
            <a:endParaRPr lang="en-GB"/>
          </a:p>
          <a:p>
            <a:pPr marL="0" indent="0">
              <a:buNone/>
            </a:pPr>
            <a:endParaRPr lang="en-GB"/>
          </a:p>
          <a:p>
            <a:pPr marL="0" indent="0">
              <a:buNone/>
            </a:pPr>
            <a:endParaRPr lang="en-GB"/>
          </a:p>
          <a:p>
            <a:pPr marL="0" indent="0">
              <a:buNone/>
            </a:pPr>
            <a:endParaRPr lang="en-GB"/>
          </a:p>
        </p:txBody>
      </p:sp>
      <p:sp>
        <p:nvSpPr>
          <p:cNvPr id="9" name="TextBox 8">
            <a:extLst>
              <a:ext uri="{FF2B5EF4-FFF2-40B4-BE49-F238E27FC236}">
                <a16:creationId xmlns:a16="http://schemas.microsoft.com/office/drawing/2014/main" id="{DE9BC8B7-F681-4A9B-81DB-843F42F0F2F7}"/>
              </a:ext>
            </a:extLst>
          </p:cNvPr>
          <p:cNvSpPr txBox="1"/>
          <p:nvPr/>
        </p:nvSpPr>
        <p:spPr>
          <a:xfrm>
            <a:off x="3128790" y="6564923"/>
            <a:ext cx="6599104" cy="261610"/>
          </a:xfrm>
          <a:prstGeom prst="rect">
            <a:avLst/>
          </a:prstGeom>
          <a:noFill/>
        </p:spPr>
        <p:txBody>
          <a:bodyPr wrap="square" rtlCol="0">
            <a:spAutoFit/>
          </a:bodyPr>
          <a:lstStyle/>
          <a:p>
            <a:r>
              <a:rPr lang="en-GB" sz="1100"/>
              <a:t>Figure 1: </a:t>
            </a:r>
            <a:r>
              <a:rPr lang="en-GB" sz="1100" b="1"/>
              <a:t>Nationwide</a:t>
            </a:r>
            <a:r>
              <a:rPr lang="en-GB" sz="1100"/>
              <a:t> Savings Calculator, Figure 2: </a:t>
            </a:r>
            <a:r>
              <a:rPr lang="en-GB" sz="1100" b="1"/>
              <a:t>MoneySuperMarket</a:t>
            </a:r>
            <a:r>
              <a:rPr lang="en-GB" sz="1100"/>
              <a:t> Savings Calculator </a:t>
            </a:r>
          </a:p>
        </p:txBody>
      </p:sp>
    </p:spTree>
    <p:extLst>
      <p:ext uri="{BB962C8B-B14F-4D97-AF65-F5344CB8AC3E}">
        <p14:creationId xmlns:p14="http://schemas.microsoft.com/office/powerpoint/2010/main" val="38591911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409E-6F03-8B43-B753-07CA1782D3DF}"/>
              </a:ext>
            </a:extLst>
          </p:cNvPr>
          <p:cNvSpPr>
            <a:spLocks noGrp="1"/>
          </p:cNvSpPr>
          <p:nvPr>
            <p:ph type="title"/>
          </p:nvPr>
        </p:nvSpPr>
        <p:spPr/>
        <p:txBody>
          <a:bodyPr/>
          <a:lstStyle/>
          <a:p>
            <a:r>
              <a:rPr lang="en-US"/>
              <a:t>Our Aims:</a:t>
            </a:r>
          </a:p>
        </p:txBody>
      </p:sp>
      <p:sp>
        <p:nvSpPr>
          <p:cNvPr id="3" name="Content Placeholder 2">
            <a:extLst>
              <a:ext uri="{FF2B5EF4-FFF2-40B4-BE49-F238E27FC236}">
                <a16:creationId xmlns:a16="http://schemas.microsoft.com/office/drawing/2014/main" id="{4E68E450-8103-FC4E-9824-740BA4BCC28B}"/>
              </a:ext>
            </a:extLst>
          </p:cNvPr>
          <p:cNvSpPr>
            <a:spLocks noGrp="1"/>
          </p:cNvSpPr>
          <p:nvPr>
            <p:ph idx="1"/>
          </p:nvPr>
        </p:nvSpPr>
        <p:spPr>
          <a:xfrm>
            <a:off x="677334" y="1317171"/>
            <a:ext cx="8596668" cy="4724191"/>
          </a:xfrm>
        </p:spPr>
        <p:txBody>
          <a:bodyPr>
            <a:normAutofit fontScale="92500" lnSpcReduction="20000"/>
          </a:bodyPr>
          <a:lstStyle/>
          <a:p>
            <a:pPr marL="0" indent="0">
              <a:buNone/>
            </a:pPr>
            <a:r>
              <a:rPr lang="en-US" sz="2600"/>
              <a:t>The key to us improving on current calculators was to create key aims to follow as a group when creating our product.</a:t>
            </a:r>
          </a:p>
          <a:p>
            <a:pPr marL="0" indent="0">
              <a:buNone/>
            </a:pPr>
            <a:r>
              <a:rPr lang="en-US" sz="2600"/>
              <a:t>We want our product to be:</a:t>
            </a:r>
          </a:p>
          <a:p>
            <a:pPr marL="0" indent="0">
              <a:buNone/>
            </a:pPr>
            <a:endParaRPr lang="en-US"/>
          </a:p>
          <a:p>
            <a:r>
              <a:rPr lang="en-US" sz="2600"/>
              <a:t>Simplistic</a:t>
            </a:r>
          </a:p>
          <a:p>
            <a:endParaRPr lang="en-US" sz="2600"/>
          </a:p>
          <a:p>
            <a:r>
              <a:rPr lang="en-US" sz="2600"/>
              <a:t>Accurate and Trustworthy</a:t>
            </a:r>
          </a:p>
          <a:p>
            <a:endParaRPr lang="en-US" sz="2600"/>
          </a:p>
          <a:p>
            <a:r>
              <a:rPr lang="en-US" sz="2600"/>
              <a:t>Adaptable</a:t>
            </a:r>
          </a:p>
          <a:p>
            <a:endParaRPr lang="en-US" sz="2600"/>
          </a:p>
          <a:p>
            <a:r>
              <a:rPr lang="en-US" sz="2600"/>
              <a:t>Tailored</a:t>
            </a:r>
          </a:p>
          <a:p>
            <a:endParaRPr lang="en-US"/>
          </a:p>
        </p:txBody>
      </p:sp>
    </p:spTree>
    <p:extLst>
      <p:ext uri="{BB962C8B-B14F-4D97-AF65-F5344CB8AC3E}">
        <p14:creationId xmlns:p14="http://schemas.microsoft.com/office/powerpoint/2010/main" val="24875794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A1C3E-D5E0-4D8D-A74A-868D54A359D6}"/>
              </a:ext>
            </a:extLst>
          </p:cNvPr>
          <p:cNvSpPr>
            <a:spLocks noGrp="1"/>
          </p:cNvSpPr>
          <p:nvPr>
            <p:ph type="title"/>
          </p:nvPr>
        </p:nvSpPr>
        <p:spPr>
          <a:xfrm>
            <a:off x="1333502" y="609600"/>
            <a:ext cx="8596668" cy="734351"/>
          </a:xfrm>
        </p:spPr>
        <p:txBody>
          <a:bodyPr>
            <a:normAutofit/>
          </a:bodyPr>
          <a:lstStyle/>
          <a:p>
            <a:r>
              <a:rPr lang="en-GB"/>
              <a:t>Financial Tools Available on the Market </a:t>
            </a:r>
          </a:p>
        </p:txBody>
      </p:sp>
      <p:sp>
        <p:nvSpPr>
          <p:cNvPr id="36"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B5A12CE-2F27-4457-B70D-0853980D246C}"/>
              </a:ext>
            </a:extLst>
          </p:cNvPr>
          <p:cNvSpPr>
            <a:spLocks noGrp="1"/>
          </p:cNvSpPr>
          <p:nvPr>
            <p:ph idx="1"/>
          </p:nvPr>
        </p:nvSpPr>
        <p:spPr>
          <a:xfrm>
            <a:off x="1333501" y="1953551"/>
            <a:ext cx="9719509" cy="4087811"/>
          </a:xfrm>
        </p:spPr>
        <p:txBody>
          <a:bodyPr vert="horz" lIns="91440" tIns="45720" rIns="91440" bIns="45720" rtlCol="0" anchor="t">
            <a:normAutofit/>
          </a:bodyPr>
          <a:lstStyle/>
          <a:p>
            <a:pPr marL="0" indent="0">
              <a:buNone/>
            </a:pPr>
            <a:r>
              <a:rPr lang="en-GB" b="1"/>
              <a:t>What tools are available on today's market? </a:t>
            </a:r>
          </a:p>
          <a:p>
            <a:pPr marL="0" indent="0">
              <a:buNone/>
            </a:pPr>
            <a:r>
              <a:rPr lang="en-GB"/>
              <a:t>In the marketplace, products offered contain similar main characteristics; interest on cash with tax applied to this. Each type of account, however, vary in parameters and eligibility, making each of them beneficial over another for a given customers preferences. </a:t>
            </a:r>
          </a:p>
          <a:p>
            <a:r>
              <a:rPr lang="en-GB" b="1"/>
              <a:t>Cash ISAs </a:t>
            </a:r>
            <a:r>
              <a:rPr lang="en-GB"/>
              <a:t>– A type of savings account, which allows customers to earn interest on savings tax-free up to an allowance of £20,000, renewed each tax year. </a:t>
            </a:r>
            <a:endParaRPr lang="en-GB" sz="1600"/>
          </a:p>
          <a:p>
            <a:r>
              <a:rPr lang="en-GB" sz="1800" b="1"/>
              <a:t>Fixed Rate ISAs </a:t>
            </a:r>
            <a:r>
              <a:rPr lang="en-GB" sz="1800"/>
              <a:t>– </a:t>
            </a:r>
            <a:r>
              <a:rPr lang="en-GB"/>
              <a:t>A</a:t>
            </a:r>
            <a:r>
              <a:rPr lang="en-GB" sz="1800"/>
              <a:t> Cash ISA, which guarantees the user a specific level of interest for a given period, regardless of market fluctuations. Typically, then longer terms provide higher rates of interest.</a:t>
            </a:r>
            <a:r>
              <a:rPr lang="en-GB"/>
              <a:t> </a:t>
            </a:r>
            <a:endParaRPr lang="en-GB" b="1"/>
          </a:p>
          <a:p>
            <a:r>
              <a:rPr lang="en-GB" sz="1800" b="1"/>
              <a:t>Lifetime ISAs </a:t>
            </a:r>
            <a:r>
              <a:rPr lang="en-GB" sz="1800"/>
              <a:t>– </a:t>
            </a:r>
            <a:r>
              <a:rPr lang="en-GB"/>
              <a:t>A</a:t>
            </a:r>
            <a:r>
              <a:rPr lang="en-GB" sz="1800"/>
              <a:t>n individual savings account to help </a:t>
            </a:r>
            <a:r>
              <a:rPr lang="en-GB"/>
              <a:t>18-39-year</a:t>
            </a:r>
            <a:r>
              <a:rPr lang="en-GB" sz="1800"/>
              <a:t> olds save for retirement or a new home. The main attraction with this account, is there is a 25% bonus of what you pay in (limitations apply), every tax year, all paid by the government.</a:t>
            </a:r>
            <a:endParaRPr lang="en-GB" sz="1800" b="1"/>
          </a:p>
          <a:p>
            <a:pPr marL="0" indent="0">
              <a:buNone/>
            </a:pPr>
            <a:endParaRPr lang="en-GB" b="1"/>
          </a:p>
        </p:txBody>
      </p:sp>
      <p:sp>
        <p:nvSpPr>
          <p:cNvPr id="37"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2380103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A1C3E-D5E0-4D8D-A74A-868D54A359D6}"/>
              </a:ext>
            </a:extLst>
          </p:cNvPr>
          <p:cNvSpPr>
            <a:spLocks noGrp="1"/>
          </p:cNvSpPr>
          <p:nvPr>
            <p:ph type="title"/>
          </p:nvPr>
        </p:nvSpPr>
        <p:spPr>
          <a:xfrm>
            <a:off x="1333502" y="609600"/>
            <a:ext cx="8596668" cy="734351"/>
          </a:xfrm>
        </p:spPr>
        <p:txBody>
          <a:bodyPr>
            <a:normAutofit/>
          </a:bodyPr>
          <a:lstStyle/>
          <a:p>
            <a:r>
              <a:rPr lang="en-GB"/>
              <a:t>Financial Tools Available on the Market </a:t>
            </a:r>
          </a:p>
        </p:txBody>
      </p:sp>
      <p:sp>
        <p:nvSpPr>
          <p:cNvPr id="36"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B5A12CE-2F27-4457-B70D-0853980D246C}"/>
              </a:ext>
            </a:extLst>
          </p:cNvPr>
          <p:cNvSpPr>
            <a:spLocks noGrp="1"/>
          </p:cNvSpPr>
          <p:nvPr>
            <p:ph idx="1"/>
          </p:nvPr>
        </p:nvSpPr>
        <p:spPr>
          <a:xfrm>
            <a:off x="1333501" y="1953551"/>
            <a:ext cx="9719509" cy="4087811"/>
          </a:xfrm>
        </p:spPr>
        <p:txBody>
          <a:bodyPr vert="horz" lIns="91440" tIns="45720" rIns="91440" bIns="45720" rtlCol="0" anchor="t">
            <a:normAutofit/>
          </a:bodyPr>
          <a:lstStyle/>
          <a:p>
            <a:pPr marL="0" indent="0">
              <a:buNone/>
            </a:pPr>
            <a:r>
              <a:rPr lang="en-GB" b="1"/>
              <a:t>What if an ISA is not what I want, what else is on offer? </a:t>
            </a:r>
          </a:p>
          <a:p>
            <a:pPr marL="0" indent="0">
              <a:buNone/>
            </a:pPr>
            <a:r>
              <a:rPr lang="en-GB"/>
              <a:t>Typically, ISAs are one of main savings tools available in today's market. However, luckily there are a wide range of different tools, which may accommodate your needs more sophisticatedly. </a:t>
            </a:r>
          </a:p>
          <a:p>
            <a:r>
              <a:rPr lang="en-GB" b="1"/>
              <a:t>Pension Funds </a:t>
            </a:r>
            <a:r>
              <a:rPr lang="en-GB"/>
              <a:t>– A scheme to provide retirement income. These can be either personal or occupational, which differ in how they are paid. Personal, the employee can solely pay into the account by themselves, whereas occupational pensions require the employer to contribution a minority amount also into an account.</a:t>
            </a:r>
          </a:p>
          <a:p>
            <a:r>
              <a:rPr lang="en-GB" b="1"/>
              <a:t>Government Bonds </a:t>
            </a:r>
            <a:r>
              <a:rPr lang="en-GB"/>
              <a:t>– A government debt-security with a maturity between 10-30 years. Earning interest depending on the type of coupons paid periodically until maturity. </a:t>
            </a:r>
          </a:p>
          <a:p>
            <a:pPr marL="0" indent="0">
              <a:buNone/>
            </a:pPr>
            <a:r>
              <a:rPr lang="en-GB"/>
              <a:t>Generally, these saving tools involve little risk, so will be more tailored to the more risk adverse investor (or the general public) in comparison to the likes of trading investment.</a:t>
            </a:r>
          </a:p>
          <a:p>
            <a:pPr marL="0" indent="0">
              <a:buNone/>
            </a:pPr>
            <a:endParaRPr lang="en-GB" b="1"/>
          </a:p>
        </p:txBody>
      </p:sp>
      <p:sp>
        <p:nvSpPr>
          <p:cNvPr id="37"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955638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A1C3E-D5E0-4D8D-A74A-868D54A359D6}"/>
              </a:ext>
            </a:extLst>
          </p:cNvPr>
          <p:cNvSpPr>
            <a:spLocks noGrp="1"/>
          </p:cNvSpPr>
          <p:nvPr>
            <p:ph type="title"/>
          </p:nvPr>
        </p:nvSpPr>
        <p:spPr>
          <a:xfrm>
            <a:off x="1333502" y="609600"/>
            <a:ext cx="8596668" cy="734351"/>
          </a:xfrm>
        </p:spPr>
        <p:txBody>
          <a:bodyPr>
            <a:normAutofit/>
          </a:bodyPr>
          <a:lstStyle/>
          <a:p>
            <a:r>
              <a:rPr lang="en-GB"/>
              <a:t>Calculator: Assumptions </a:t>
            </a:r>
          </a:p>
        </p:txBody>
      </p:sp>
      <p:sp>
        <p:nvSpPr>
          <p:cNvPr id="36"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B5A12CE-2F27-4457-B70D-0853980D246C}"/>
              </a:ext>
            </a:extLst>
          </p:cNvPr>
          <p:cNvSpPr>
            <a:spLocks noGrp="1"/>
          </p:cNvSpPr>
          <p:nvPr>
            <p:ph idx="1"/>
          </p:nvPr>
        </p:nvSpPr>
        <p:spPr>
          <a:xfrm>
            <a:off x="1333502" y="1953550"/>
            <a:ext cx="8596668" cy="4294849"/>
          </a:xfrm>
        </p:spPr>
        <p:txBody>
          <a:bodyPr vert="horz" lIns="91440" tIns="45720" rIns="91440" bIns="45720" rtlCol="0" anchor="t">
            <a:normAutofit/>
          </a:bodyPr>
          <a:lstStyle/>
          <a:p>
            <a:r>
              <a:rPr lang="en-GB"/>
              <a:t>We used the mean average of the past 10 years (2009 – 2019) of Consumer Price Inflation data in the UK for future inflation rate, which ended up being  ~ 2.02%.</a:t>
            </a:r>
          </a:p>
          <a:p>
            <a:endParaRPr lang="en-GB"/>
          </a:p>
          <a:p>
            <a:r>
              <a:rPr lang="en-GB"/>
              <a:t>For ISA valuation, the deposits are assumed to constant in both the frequency they occur and how much is put in. The market is assumed to be "steady".</a:t>
            </a:r>
          </a:p>
          <a:p>
            <a:endParaRPr lang="en-GB"/>
          </a:p>
          <a:p>
            <a:r>
              <a:rPr lang="en-GB"/>
              <a:t>For Bond valuation, it is assumed that the user of the product will keep any bond till its maturity date.</a:t>
            </a:r>
          </a:p>
          <a:p>
            <a:endParaRPr lang="en-GB"/>
          </a:p>
          <a:p>
            <a:r>
              <a:rPr lang="en-GB"/>
              <a:t>The calculator will be used by our target audience, or someone with similar financial investment expenditure. </a:t>
            </a:r>
          </a:p>
        </p:txBody>
      </p:sp>
      <p:sp>
        <p:nvSpPr>
          <p:cNvPr id="37"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0547372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EC7DB23CA54E0499F0621C8B0CEE2D7" ma:contentTypeVersion="9" ma:contentTypeDescription="Create a new document." ma:contentTypeScope="" ma:versionID="2df35ca30c0c5da2c932e062b45daa48">
  <xsd:schema xmlns:xsd="http://www.w3.org/2001/XMLSchema" xmlns:xs="http://www.w3.org/2001/XMLSchema" xmlns:p="http://schemas.microsoft.com/office/2006/metadata/properties" xmlns:ns2="1c79459c-83ee-4a86-8ec7-fa1d35283759" targetNamespace="http://schemas.microsoft.com/office/2006/metadata/properties" ma:root="true" ma:fieldsID="b6da2a9649b80c574083d0b31024b9f0" ns2:_="">
    <xsd:import namespace="1c79459c-83ee-4a86-8ec7-fa1d3528375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79459c-83ee-4a86-8ec7-fa1d352837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067A21-02EF-46A3-8D3E-8404E69C2AFB}">
  <ds:schemaRefs>
    <ds:schemaRef ds:uri="http://schemas.microsoft.com/sharepoint/v3/contenttype/forms"/>
  </ds:schemaRefs>
</ds:datastoreItem>
</file>

<file path=customXml/itemProps2.xml><?xml version="1.0" encoding="utf-8"?>
<ds:datastoreItem xmlns:ds="http://schemas.openxmlformats.org/officeDocument/2006/customXml" ds:itemID="{FFB1F828-C9E0-4456-8BED-C96FECD285B0}">
  <ds:schemaRefs>
    <ds:schemaRef ds:uri="1c79459c-83ee-4a86-8ec7-fa1d3528375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A56942-C524-4D0B-9FBE-F0566FE9E9CB}">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purl.org/dc/elements/1.1/"/>
    <ds:schemaRef ds:uri="http://www.w3.org/XML/1998/namespace"/>
    <ds:schemaRef ds:uri="http://schemas.microsoft.com/office/infopath/2007/PartnerControls"/>
    <ds:schemaRef ds:uri="1c79459c-83ee-4a86-8ec7-fa1d35283759"/>
  </ds:schemaRefs>
</ds:datastoreItem>
</file>

<file path=docProps/app.xml><?xml version="1.0" encoding="utf-8"?>
<Properties xmlns="http://schemas.openxmlformats.org/officeDocument/2006/extended-properties" xmlns:vt="http://schemas.openxmlformats.org/officeDocument/2006/docPropsVTypes">
  <Template>{60A9179B-71CA-9448-B801-6EDB9146232C}tf10001060</Template>
  <TotalTime>5</TotalTime>
  <Words>1128</Words>
  <Application>Microsoft Macintosh PowerPoint</Application>
  <PresentationFormat>Widescreen</PresentationFormat>
  <Paragraphs>152</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Trebuchet MS</vt:lpstr>
      <vt:lpstr>Wingdings 3</vt:lpstr>
      <vt:lpstr>Facet</vt:lpstr>
      <vt:lpstr>Advanced Savings / Investor Calculator</vt:lpstr>
      <vt:lpstr>Outline</vt:lpstr>
      <vt:lpstr>Introduction</vt:lpstr>
      <vt:lpstr>PowerPoint Presentation</vt:lpstr>
      <vt:lpstr>Existing Savings Calculators </vt:lpstr>
      <vt:lpstr>Our Aims:</vt:lpstr>
      <vt:lpstr>Financial Tools Available on the Market </vt:lpstr>
      <vt:lpstr>Financial Tools Available on the Market </vt:lpstr>
      <vt:lpstr>Calculator: Assumptions </vt:lpstr>
      <vt:lpstr>Calculator: Mathematical Models and Formulae </vt:lpstr>
      <vt:lpstr>Calculator: Mathematical Models and Formulae </vt:lpstr>
      <vt:lpstr>Calculator: Home Page</vt:lpstr>
      <vt:lpstr>Calculator: Pension Funds and Government Bonds  </vt:lpstr>
      <vt:lpstr>Calculator: ISAs</vt:lpstr>
      <vt:lpstr>Calculator: Results</vt:lpstr>
      <vt:lpstr>Calculator: Further Model Development</vt:lpstr>
      <vt:lpstr>Conclusion </vt:lpstr>
      <vt:lpstr>Summary:</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Savings / Investor Calculator</dc:title>
  <dc:creator>Luke Hind</dc:creator>
  <cp:lastModifiedBy>Ian Walters</cp:lastModifiedBy>
  <cp:revision>1</cp:revision>
  <dcterms:created xsi:type="dcterms:W3CDTF">2020-11-27T10:52:34Z</dcterms:created>
  <dcterms:modified xsi:type="dcterms:W3CDTF">2021-03-12T16:26:57Z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0x0101005EC7DB23CA54E0499F0621C8B0CEE2D7</vt:lpwstr>
  </property>
</Properties>
</file>