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6" orient="horz"/>
        <p:guide pos="763" orient="horz"/>
        <p:guide pos="288" orient="horz"/>
        <p:guide pos="708" orient="horz"/>
        <p:guide pos="240"/>
        <p:guide pos="5035"/>
        <p:guide pos="3437"/>
        <p:guide pos="3495"/>
        <p:guide pos="1825"/>
        <p:guide pos="1882"/>
        <p:guide pos="3399"/>
        <p:guide pos="2122"/>
        <p:guide pos="765" orient="horz"/>
        <p:guide pos="2880"/>
        <p:guide pos="1440"/>
        <p:guide pos="4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02" orient="horz"/>
        <p:guide pos="2282"/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 txBox="1"/>
          <p:nvPr>
            <p:ph idx="12" type="sldNum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05063df0_1_62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505063df0_1_6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4505063df0_1_62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406f414b9_0_21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406f414b9_0_2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406f414b9_0_21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06f414b9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06f414b9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4406f414b9_0_0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406f414b9_0_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406f414b9_0_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4406f414b9_0_7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406f414b9_0_14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406f414b9_0_1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4406f414b9_0_14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505063df0_3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505063df0_3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topics of discussion just in case these questions come up later.</a:t>
            </a:r>
            <a:endParaRPr/>
          </a:p>
        </p:txBody>
      </p:sp>
      <p:sp>
        <p:nvSpPr>
          <p:cNvPr id="273" name="Google Shape;273;g4505063df0_3_0:notes"/>
          <p:cNvSpPr txBox="1"/>
          <p:nvPr>
            <p:ph idx="12" type="sldNum"/>
          </p:nvPr>
        </p:nvSpPr>
        <p:spPr>
          <a:xfrm>
            <a:off x="3970938" y="8829965"/>
            <a:ext cx="3037800" cy="4647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b="649" l="0" r="0" t="33848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 showMasterSp="0">
  <p:cSld name="3_Title 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b="648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/>
          <p:nvPr>
            <p:ph idx="2" type="dgm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 showMasterSp="0">
  <p:cSld name="2_Title 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flipH="1" rot="10800000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b="1379" l="0" r="0" t="33085"/>
          <a:stretch/>
        </p:blipFill>
        <p:spPr>
          <a:xfrm flipH="1" rot="10800000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/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4"/>
          <p:cNvSpPr txBox="1"/>
          <p:nvPr>
            <p:ph idx="1" type="subTitle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sec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b="6701" l="0" r="0" t="67499"/>
          <a:stretch/>
        </p:blipFill>
        <p:spPr>
          <a:xfrm flipH="1" rot="10800000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16130" l="0" r="0" t="2462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section 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b="1471" l="6614" r="80083" t="2065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20282" l="0" r="0" t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/>
          <p:nvPr>
            <p:ph idx="2" type="body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2" type="body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8"/>
          <p:cNvSpPr txBox="1"/>
          <p:nvPr>
            <p:ph idx="3" type="body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idx="4" type="body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b="648" l="0" r="0" t="91557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- white">
  <p:cSld name="title only - whit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rect b="b" l="l" r="r" t="t"/>
              <a:pathLst>
                <a:path extrusionOk="0" h="536" w="552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rect b="b" l="l" r="r" t="t"/>
              <a:pathLst>
                <a:path extrusionOk="0" h="536" w="571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rect b="b" l="l" r="r" t="t"/>
              <a:pathLst>
                <a:path extrusionOk="0" h="536" w="641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rect b="b" l="l" r="r" t="t"/>
              <a:pathLst>
                <a:path extrusionOk="0" h="536" w="585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rect b="b" l="l" r="r" t="t"/>
              <a:pathLst>
                <a:path extrusionOk="0" h="550" w="571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rect b="b" l="l" r="r" t="t"/>
              <a:pathLst>
                <a:path extrusionOk="0" h="536" w="55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rect b="b" l="l" r="r" t="t"/>
              <a:pathLst>
                <a:path extrusionOk="0" h="536" w="488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rect b="b" l="l" r="r" t="t"/>
              <a:pathLst>
                <a:path extrusionOk="0" h="92" w="96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rect b="b" l="l" r="r" t="t"/>
              <a:pathLst>
                <a:path extrusionOk="0" h="166" w="138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rect b="b" l="l" r="r" t="t"/>
              <a:pathLst>
                <a:path extrusionOk="0" h="257" w="14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rect b="b" l="l" r="r" t="t"/>
              <a:pathLst>
                <a:path extrusionOk="0" h="354" w="119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rect b="b" l="l" r="r" t="t"/>
              <a:pathLst>
                <a:path extrusionOk="0" h="443" w="11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rect b="b" l="l" r="r" t="t"/>
              <a:pathLst>
                <a:path extrusionOk="0" h="524" w="171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rect b="b" l="l" r="r" t="t"/>
              <a:pathLst>
                <a:path extrusionOk="0" h="599" w="255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rect b="b" l="l" r="r" t="t"/>
              <a:pathLst>
                <a:path extrusionOk="0" h="655" w="352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rect b="b" l="l" r="r" t="t"/>
              <a:pathLst>
                <a:path extrusionOk="0" h="695" w="454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rect b="b" l="l" r="r" t="t"/>
              <a:pathLst>
                <a:path extrusionOk="0" h="717" w="573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ctrTitle"/>
          </p:nvPr>
        </p:nvSpPr>
        <p:spPr>
          <a:xfrm>
            <a:off x="51000" y="405575"/>
            <a:ext cx="8546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r>
              <a:rPr lang="en-US"/>
              <a:t>: Advanced Topics</a:t>
            </a:r>
            <a:endParaRPr/>
          </a:p>
        </p:txBody>
      </p:sp>
      <p:sp>
        <p:nvSpPr>
          <p:cNvPr id="214" name="Google Shape;214;p15"/>
          <p:cNvSpPr txBox="1"/>
          <p:nvPr>
            <p:ph idx="1" type="subTitle"/>
          </p:nvPr>
        </p:nvSpPr>
        <p:spPr>
          <a:xfrm>
            <a:off x="378000" y="2261425"/>
            <a:ext cx="83880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None/>
            </a:pPr>
            <a:r>
              <a:rPr b="1" i="0" lang="en-US" sz="1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•"/>
            </a:pPr>
            <a:r>
              <a:rPr b="1" i="0" lang="en-US" sz="1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endParaRPr b="1" i="0" sz="1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•"/>
            </a:pPr>
            <a:r>
              <a:rPr lang="en-US" sz="1960"/>
              <a:t>HTTP</a:t>
            </a:r>
            <a:endParaRPr sz="1960"/>
          </a:p>
          <a:p>
            <a:pPr indent="-45720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•"/>
            </a:pPr>
            <a:r>
              <a:rPr b="1" i="0" lang="en-US" sz="1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b="1" i="0" sz="1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•"/>
            </a:pPr>
            <a:r>
              <a:rPr lang="en-US" sz="1960"/>
              <a:t>***** anything else?</a:t>
            </a:r>
            <a:endParaRPr sz="1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All routing functionality is exposed from the </a:t>
            </a:r>
            <a:r>
              <a:rPr i="1" lang="en-US"/>
              <a:t>RouterModule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Angular makes Single Page Applications (SPA’s), so each component gets its turn on the index.html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configure an array of Route objects and specify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the URL path segment to append to the URL of our application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the Component associated with the route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User actions activate the route, which displays the corresponding component’s view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Once the Route array is configured, we pass it into the </a:t>
            </a:r>
            <a:r>
              <a:rPr i="1" lang="en-US"/>
              <a:t>forRoot()</a:t>
            </a:r>
            <a:r>
              <a:rPr lang="en-US"/>
              <a:t> method of the </a:t>
            </a:r>
            <a:r>
              <a:rPr i="1" lang="en-US"/>
              <a:t>RouterModule</a:t>
            </a:r>
            <a:endParaRPr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 functionality required to make an HTTP request in Angular is exposed in the </a:t>
            </a:r>
            <a:r>
              <a:rPr i="1" lang="en-US" sz="2400"/>
              <a:t>HttpClientModule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Like always, make sure to register this module into the </a:t>
            </a:r>
            <a:r>
              <a:rPr i="1" lang="en-US" sz="2000"/>
              <a:t>imports</a:t>
            </a:r>
            <a:r>
              <a:rPr lang="en-US" sz="2000"/>
              <a:t> array of our </a:t>
            </a:r>
            <a:r>
              <a:rPr i="1" lang="en-US" sz="2000"/>
              <a:t>@NgModule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This exposes the </a:t>
            </a:r>
            <a:r>
              <a:rPr i="1" lang="en-US" sz="2000"/>
              <a:t>HttpClient</a:t>
            </a:r>
            <a:r>
              <a:rPr lang="en-US" sz="2000"/>
              <a:t>, a Service responsible for making HTTP calls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Using dependency injection, provide a private instance of </a:t>
            </a:r>
            <a:r>
              <a:rPr i="1" lang="en-US" sz="2400"/>
              <a:t>HttpClient</a:t>
            </a:r>
            <a:r>
              <a:rPr lang="en-US" sz="2400"/>
              <a:t> into the desired class’ constructor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The </a:t>
            </a:r>
            <a:r>
              <a:rPr i="1" lang="en-US" sz="2000"/>
              <a:t>HttpClient</a:t>
            </a:r>
            <a:r>
              <a:rPr lang="en-US" sz="2000"/>
              <a:t> has methods corresponding to each HTTP verb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 generics to let Angular marshal the response data </a:t>
            </a:r>
            <a:endParaRPr sz="2000"/>
          </a:p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2191375" y="4806825"/>
            <a:ext cx="5801700" cy="22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@Component</a:t>
            </a:r>
            <a:b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TodosListComponent {</a:t>
            </a:r>
            <a:b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httpClient: HttpClient) {}</a:t>
            </a:r>
            <a:b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getAllTodos(): Observable&lt;Todo[]&gt; {</a:t>
            </a:r>
            <a:b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.httpClient.get&lt;Todo[]&gt;(</a:t>
            </a:r>
            <a:r>
              <a:rPr lang="en-US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"/todos"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Observables</a:t>
            </a:r>
            <a:endParaRPr/>
          </a:p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@Output</a:t>
            </a:r>
            <a:endParaRPr/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Animations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380010" y="-4950"/>
            <a:ext cx="6222600" cy="122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of Discussion/Interview Questions</a:t>
            </a:r>
            <a:endParaRPr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380010" y="1481446"/>
            <a:ext cx="83841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is the difference between a controller in AngularJS and a component in Angular?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should I make my application multi-modular instead of simply having one large module?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are some ways we see dependency injection implemented in Angular?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is there no Angular 3?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>
            <p:ph idx="12" type="sldNum"/>
          </p:nvPr>
        </p:nvSpPr>
        <p:spPr>
          <a:xfrm>
            <a:off x="8122757" y="6363712"/>
            <a:ext cx="86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