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448" r:id="rId2"/>
    <p:sldId id="451" r:id="rId3"/>
    <p:sldId id="452" r:id="rId4"/>
    <p:sldId id="385" r:id="rId5"/>
    <p:sldId id="395" r:id="rId6"/>
    <p:sldId id="442" r:id="rId7"/>
    <p:sldId id="440" r:id="rId8"/>
    <p:sldId id="446" r:id="rId9"/>
    <p:sldId id="441" r:id="rId10"/>
    <p:sldId id="447" r:id="rId11"/>
    <p:sldId id="428" r:id="rId12"/>
    <p:sldId id="429" r:id="rId13"/>
    <p:sldId id="453" r:id="rId14"/>
    <p:sldId id="454" r:id="rId15"/>
    <p:sldId id="404" r:id="rId16"/>
    <p:sldId id="416" r:id="rId17"/>
    <p:sldId id="413" r:id="rId18"/>
    <p:sldId id="414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63B"/>
    <a:srgbClr val="ED6A65"/>
    <a:srgbClr val="D977BD"/>
    <a:srgbClr val="E34B2F"/>
    <a:srgbClr val="EFAB45"/>
    <a:srgbClr val="2DD5AA"/>
    <a:srgbClr val="6F76F1"/>
    <a:srgbClr val="EEC975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1" autoAdjust="0"/>
    <p:restoredTop sz="95390" autoAdjust="0"/>
  </p:normalViewPr>
  <p:slideViewPr>
    <p:cSldViewPr snapToGrid="0" snapToObjects="1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D6CBB-A8B9-453A-B1FE-098284CC88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5AF723-BCAD-4659-A07E-8C2065A55DD1}">
      <dgm:prSet custT="1"/>
      <dgm:spPr>
        <a:xfrm>
          <a:off x="0" y="2074679"/>
          <a:ext cx="6343651" cy="879840"/>
        </a:xfr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 rtl="0"/>
          <a:r>
            <a:rPr lang="en-US" sz="2000" b="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Release Reports.</a:t>
          </a:r>
          <a:endParaRPr lang="en-IN" sz="2000" b="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gm:t>
    </dgm:pt>
    <dgm:pt modelId="{8F293188-6302-4E44-AF8A-C42DB2BA7E3B}" type="parTrans" cxnId="{310A9037-CD9F-4730-886F-CF5EE83F945D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3289407B-FCFB-42DA-BD5A-1D301B913689}" type="sibTrans" cxnId="{310A9037-CD9F-4730-886F-CF5EE83F945D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BFF87F04-7953-4FF9-BD9F-0CDD09FD29E8}">
      <dgm:prSet custT="1"/>
      <dgm:spPr>
        <a:xfrm>
          <a:off x="0" y="3089880"/>
          <a:ext cx="6343651" cy="879840"/>
        </a:xfr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 rtl="0"/>
          <a:r>
            <a:rPr lang="en-US" sz="2000" b="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 Review Meetings – Weekly, Monthly (Mgmt Meeting)</a:t>
          </a:r>
          <a:endParaRPr lang="en-IN" sz="2000" b="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gm:t>
    </dgm:pt>
    <dgm:pt modelId="{E5C46AED-CB65-4D54-911E-462F70CACBED}" type="parTrans" cxnId="{F9CB223B-3D57-43D7-A703-7BA36BFFCD28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093719E1-EAFA-418D-92A9-DE0673BC6CD6}" type="sibTrans" cxnId="{F9CB223B-3D57-43D7-A703-7BA36BFFCD28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91169142-321D-410A-96ED-F957780BAE5A}">
      <dgm:prSet custT="1"/>
      <dgm:spPr>
        <a:xfrm>
          <a:off x="0" y="4105080"/>
          <a:ext cx="6343651" cy="879840"/>
        </a:xfr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 rtl="0"/>
          <a:r>
            <a:rPr lang="en-US" sz="2000" b="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Release Readiness Review Meeting</a:t>
          </a:r>
          <a:endParaRPr lang="en-IN" sz="2000" b="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gm:t>
    </dgm:pt>
    <dgm:pt modelId="{0049D19A-4818-4BC7-9558-C181C80445FD}" type="parTrans" cxnId="{315BCC00-86F3-46D4-9B47-CF0820368434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C19B6EED-2822-4848-BEC7-F1C5B2672050}" type="sibTrans" cxnId="{315BCC00-86F3-46D4-9B47-CF0820368434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D4BAA104-1ED1-4D5A-A691-6C2C7479D960}">
      <dgm:prSet custT="1"/>
      <dgm:spPr>
        <a:xfrm>
          <a:off x="0" y="1059479"/>
          <a:ext cx="6343651" cy="879840"/>
        </a:xfr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 rtl="0"/>
          <a:r>
            <a:rPr lang="en-US" sz="2000" b="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 Weekly Status Report.</a:t>
          </a:r>
          <a:endParaRPr lang="en-IN" sz="2000" b="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gm:t>
    </dgm:pt>
    <dgm:pt modelId="{0AB3E41F-3096-4F5A-95F6-872FFF46E02E}" type="sibTrans" cxnId="{73C05D16-FAA1-4472-A38F-B8987773A6FD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C2D78096-73EC-49DC-AD1D-012009EC5C09}" type="parTrans" cxnId="{73C05D16-FAA1-4472-A38F-B8987773A6FD}">
      <dgm:prSet/>
      <dgm:spPr/>
      <dgm:t>
        <a:bodyPr/>
        <a:lstStyle/>
        <a:p>
          <a:endParaRPr lang="en-IN" sz="2000" b="0">
            <a:solidFill>
              <a:srgbClr val="3C4743"/>
            </a:solidFill>
            <a:latin typeface="Microsoft Sans Serif"/>
            <a:cs typeface="Microsoft Sans Serif"/>
          </a:endParaRPr>
        </a:p>
      </dgm:t>
    </dgm:pt>
    <dgm:pt modelId="{8348E756-6F94-4DF5-912C-C66E27990051}" type="pres">
      <dgm:prSet presAssocID="{A6DD6CBB-A8B9-453A-B1FE-098284CC88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AB23AA-7976-401C-BCD4-F273FACDC978}" type="pres">
      <dgm:prSet presAssocID="{D4BAA104-1ED1-4D5A-A691-6C2C7479D960}" presName="parentText" presStyleLbl="node1" presStyleIdx="0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F1480B1B-349D-4A89-AE0C-E469B3A19C58}" type="pres">
      <dgm:prSet presAssocID="{0AB3E41F-3096-4F5A-95F6-872FFF46E02E}" presName="spacer" presStyleCnt="0"/>
      <dgm:spPr/>
    </dgm:pt>
    <dgm:pt modelId="{87C2F115-8F89-48A4-88F8-1AA536CF96BF}" type="pres">
      <dgm:prSet presAssocID="{025AF723-BCAD-4659-A07E-8C2065A55DD1}" presName="parentText" presStyleLbl="node1" presStyleIdx="1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3CA25D21-8300-487E-8BB9-28A7F754D51D}" type="pres">
      <dgm:prSet presAssocID="{3289407B-FCFB-42DA-BD5A-1D301B913689}" presName="spacer" presStyleCnt="0"/>
      <dgm:spPr/>
    </dgm:pt>
    <dgm:pt modelId="{76E00AF4-C2A2-4F3F-8FF5-1533C56BE309}" type="pres">
      <dgm:prSet presAssocID="{BFF87F04-7953-4FF9-BD9F-0CDD09FD29E8}" presName="parentText" presStyleLbl="node1" presStyleIdx="2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5733AD60-AC28-4354-BE46-5A4E36A65D91}" type="pres">
      <dgm:prSet presAssocID="{093719E1-EAFA-418D-92A9-DE0673BC6CD6}" presName="spacer" presStyleCnt="0"/>
      <dgm:spPr/>
    </dgm:pt>
    <dgm:pt modelId="{EA8306B0-6358-41CC-AA67-95A3217993E8}" type="pres">
      <dgm:prSet presAssocID="{91169142-321D-410A-96ED-F957780BAE5A}" presName="parentText" presStyleLbl="node1" presStyleIdx="3" presStyleCnt="4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</dgm:ptLst>
  <dgm:cxnLst>
    <dgm:cxn modelId="{D314AA11-2179-CD47-8F26-BBEBED1D8D93}" type="presOf" srcId="{91169142-321D-410A-96ED-F957780BAE5A}" destId="{EA8306B0-6358-41CC-AA67-95A3217993E8}" srcOrd="0" destOrd="0" presId="urn:microsoft.com/office/officeart/2005/8/layout/vList2"/>
    <dgm:cxn modelId="{AD7E5C52-896E-E14D-B9D4-B728B7CB1D52}" type="presOf" srcId="{D4BAA104-1ED1-4D5A-A691-6C2C7479D960}" destId="{E5AB23AA-7976-401C-BCD4-F273FACDC978}" srcOrd="0" destOrd="0" presId="urn:microsoft.com/office/officeart/2005/8/layout/vList2"/>
    <dgm:cxn modelId="{FE115A2E-F462-064F-9CC6-B7401EA58D42}" type="presOf" srcId="{025AF723-BCAD-4659-A07E-8C2065A55DD1}" destId="{87C2F115-8F89-48A4-88F8-1AA536CF96BF}" srcOrd="0" destOrd="0" presId="urn:microsoft.com/office/officeart/2005/8/layout/vList2"/>
    <dgm:cxn modelId="{F9CB223B-3D57-43D7-A703-7BA36BFFCD28}" srcId="{A6DD6CBB-A8B9-453A-B1FE-098284CC8835}" destId="{BFF87F04-7953-4FF9-BD9F-0CDD09FD29E8}" srcOrd="2" destOrd="0" parTransId="{E5C46AED-CB65-4D54-911E-462F70CACBED}" sibTransId="{093719E1-EAFA-418D-92A9-DE0673BC6CD6}"/>
    <dgm:cxn modelId="{310A9037-CD9F-4730-886F-CF5EE83F945D}" srcId="{A6DD6CBB-A8B9-453A-B1FE-098284CC8835}" destId="{025AF723-BCAD-4659-A07E-8C2065A55DD1}" srcOrd="1" destOrd="0" parTransId="{8F293188-6302-4E44-AF8A-C42DB2BA7E3B}" sibTransId="{3289407B-FCFB-42DA-BD5A-1D301B913689}"/>
    <dgm:cxn modelId="{03A82938-F302-6D4A-9220-824401B01862}" type="presOf" srcId="{BFF87F04-7953-4FF9-BD9F-0CDD09FD29E8}" destId="{76E00AF4-C2A2-4F3F-8FF5-1533C56BE309}" srcOrd="0" destOrd="0" presId="urn:microsoft.com/office/officeart/2005/8/layout/vList2"/>
    <dgm:cxn modelId="{B9325BC6-97F8-FF47-971C-36AF0B8F516E}" type="presOf" srcId="{A6DD6CBB-A8B9-453A-B1FE-098284CC8835}" destId="{8348E756-6F94-4DF5-912C-C66E27990051}" srcOrd="0" destOrd="0" presId="urn:microsoft.com/office/officeart/2005/8/layout/vList2"/>
    <dgm:cxn modelId="{73C05D16-FAA1-4472-A38F-B8987773A6FD}" srcId="{A6DD6CBB-A8B9-453A-B1FE-098284CC8835}" destId="{D4BAA104-1ED1-4D5A-A691-6C2C7479D960}" srcOrd="0" destOrd="0" parTransId="{C2D78096-73EC-49DC-AD1D-012009EC5C09}" sibTransId="{0AB3E41F-3096-4F5A-95F6-872FFF46E02E}"/>
    <dgm:cxn modelId="{315BCC00-86F3-46D4-9B47-CF0820368434}" srcId="{A6DD6CBB-A8B9-453A-B1FE-098284CC8835}" destId="{91169142-321D-410A-96ED-F957780BAE5A}" srcOrd="3" destOrd="0" parTransId="{0049D19A-4818-4BC7-9558-C181C80445FD}" sibTransId="{C19B6EED-2822-4848-BEC7-F1C5B2672050}"/>
    <dgm:cxn modelId="{A8B4F135-AB39-8C45-B13F-605E9092AD6F}" type="presParOf" srcId="{8348E756-6F94-4DF5-912C-C66E27990051}" destId="{E5AB23AA-7976-401C-BCD4-F273FACDC978}" srcOrd="0" destOrd="0" presId="urn:microsoft.com/office/officeart/2005/8/layout/vList2"/>
    <dgm:cxn modelId="{1AE5822E-AB15-534E-B5DC-6A42F6881913}" type="presParOf" srcId="{8348E756-6F94-4DF5-912C-C66E27990051}" destId="{F1480B1B-349D-4A89-AE0C-E469B3A19C58}" srcOrd="1" destOrd="0" presId="urn:microsoft.com/office/officeart/2005/8/layout/vList2"/>
    <dgm:cxn modelId="{CE080223-A433-044D-9A44-38BB46A759E8}" type="presParOf" srcId="{8348E756-6F94-4DF5-912C-C66E27990051}" destId="{87C2F115-8F89-48A4-88F8-1AA536CF96BF}" srcOrd="2" destOrd="0" presId="urn:microsoft.com/office/officeart/2005/8/layout/vList2"/>
    <dgm:cxn modelId="{1E29B813-723F-2B46-9DE8-27E6A1A30FA4}" type="presParOf" srcId="{8348E756-6F94-4DF5-912C-C66E27990051}" destId="{3CA25D21-8300-487E-8BB9-28A7F754D51D}" srcOrd="3" destOrd="0" presId="urn:microsoft.com/office/officeart/2005/8/layout/vList2"/>
    <dgm:cxn modelId="{8B37A925-BF35-1149-BAEA-1C6938AC5CF2}" type="presParOf" srcId="{8348E756-6F94-4DF5-912C-C66E27990051}" destId="{76E00AF4-C2A2-4F3F-8FF5-1533C56BE309}" srcOrd="4" destOrd="0" presId="urn:microsoft.com/office/officeart/2005/8/layout/vList2"/>
    <dgm:cxn modelId="{4F2FF7F8-23A2-D947-B2B5-A38DC478E4BA}" type="presParOf" srcId="{8348E756-6F94-4DF5-912C-C66E27990051}" destId="{5733AD60-AC28-4354-BE46-5A4E36A65D91}" srcOrd="5" destOrd="0" presId="urn:microsoft.com/office/officeart/2005/8/layout/vList2"/>
    <dgm:cxn modelId="{A12B9581-F053-5043-8146-B55696BF1AC7}" type="presParOf" srcId="{8348E756-6F94-4DF5-912C-C66E27990051}" destId="{EA8306B0-6358-41CC-AA67-95A3217993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B23AA-7976-401C-BCD4-F273FACDC978}">
      <dsp:nvSpPr>
        <dsp:cNvPr id="0" name=""/>
        <dsp:cNvSpPr/>
      </dsp:nvSpPr>
      <dsp:spPr>
        <a:xfrm>
          <a:off x="0" y="22792"/>
          <a:ext cx="6343651" cy="823680"/>
        </a:xfrm>
        <a:prstGeom prst="roundRect">
          <a:avLst/>
        </a:prstGeo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 Weekly Status Report.</a:t>
          </a:r>
          <a:endParaRPr lang="en-IN" sz="2000" b="0" kern="120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sp:txBody>
      <dsp:txXfrm>
        <a:off x="40209" y="63001"/>
        <a:ext cx="6263233" cy="743262"/>
      </dsp:txXfrm>
    </dsp:sp>
    <dsp:sp modelId="{87C2F115-8F89-48A4-88F8-1AA536CF96BF}">
      <dsp:nvSpPr>
        <dsp:cNvPr id="0" name=""/>
        <dsp:cNvSpPr/>
      </dsp:nvSpPr>
      <dsp:spPr>
        <a:xfrm>
          <a:off x="0" y="973192"/>
          <a:ext cx="6343651" cy="823680"/>
        </a:xfrm>
        <a:prstGeom prst="roundRect">
          <a:avLst/>
        </a:prstGeo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Release Reports.</a:t>
          </a:r>
          <a:endParaRPr lang="en-IN" sz="2000" b="0" kern="120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sp:txBody>
      <dsp:txXfrm>
        <a:off x="40209" y="1013401"/>
        <a:ext cx="6263233" cy="743262"/>
      </dsp:txXfrm>
    </dsp:sp>
    <dsp:sp modelId="{76E00AF4-C2A2-4F3F-8FF5-1533C56BE309}">
      <dsp:nvSpPr>
        <dsp:cNvPr id="0" name=""/>
        <dsp:cNvSpPr/>
      </dsp:nvSpPr>
      <dsp:spPr>
        <a:xfrm>
          <a:off x="0" y="1923592"/>
          <a:ext cx="6343651" cy="823680"/>
        </a:xfrm>
        <a:prstGeom prst="roundRect">
          <a:avLst/>
        </a:prstGeo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 Review Meetings – Weekly, Monthly (Mgmt Meeting)</a:t>
          </a:r>
          <a:endParaRPr lang="en-IN" sz="2000" b="0" kern="120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sp:txBody>
      <dsp:txXfrm>
        <a:off x="40209" y="1963801"/>
        <a:ext cx="6263233" cy="743262"/>
      </dsp:txXfrm>
    </dsp:sp>
    <dsp:sp modelId="{EA8306B0-6358-41CC-AA67-95A3217993E8}">
      <dsp:nvSpPr>
        <dsp:cNvPr id="0" name=""/>
        <dsp:cNvSpPr/>
      </dsp:nvSpPr>
      <dsp:spPr>
        <a:xfrm>
          <a:off x="0" y="2873992"/>
          <a:ext cx="6343651" cy="823680"/>
        </a:xfrm>
        <a:prstGeom prst="roundRect">
          <a:avLst/>
        </a:prstGeom>
        <a:solidFill>
          <a:srgbClr val="DDC237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5E6D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3C4743"/>
              </a:solidFill>
              <a:latin typeface="Microsoft Sans Serif"/>
              <a:ea typeface="+mn-ea"/>
              <a:cs typeface="Microsoft Sans Serif"/>
            </a:rPr>
            <a:t>Release Readiness Review Meeting</a:t>
          </a:r>
          <a:endParaRPr lang="en-IN" sz="2000" b="0" kern="1200" dirty="0">
            <a:solidFill>
              <a:srgbClr val="3C4743"/>
            </a:solidFill>
            <a:latin typeface="Microsoft Sans Serif"/>
            <a:ea typeface="+mn-ea"/>
            <a:cs typeface="Microsoft Sans Serif"/>
          </a:endParaRPr>
        </a:p>
      </dsp:txBody>
      <dsp:txXfrm>
        <a:off x="40209" y="2914201"/>
        <a:ext cx="6263233" cy="74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7961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– Service</a:t>
            </a:r>
            <a:r>
              <a:rPr lang="en-US" baseline="0" dirty="0" smtClean="0"/>
              <a:t> Seeker / Employer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 Seeker – </a:t>
            </a:r>
            <a:r>
              <a:rPr lang="en-US" baseline="0" dirty="0" smtClean="0"/>
              <a:t>Search and Invite Service Provider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Post a requirement</a:t>
            </a:r>
            <a:endParaRPr lang="en-US" dirty="0" smtClean="0"/>
          </a:p>
          <a:p>
            <a:r>
              <a:rPr lang="en-US" dirty="0" smtClean="0"/>
              <a:t>NCS needs</a:t>
            </a:r>
            <a:r>
              <a:rPr lang="en-US" baseline="0" dirty="0" smtClean="0"/>
              <a:t> to be changed</a:t>
            </a:r>
          </a:p>
          <a:p>
            <a:r>
              <a:rPr lang="en-US" baseline="0" dirty="0" smtClean="0"/>
              <a:t>Whatsapp integration ? </a:t>
            </a:r>
          </a:p>
          <a:p>
            <a:r>
              <a:rPr lang="en-US" baseline="0" dirty="0" smtClean="0"/>
              <a:t>Free calling</a:t>
            </a:r>
          </a:p>
        </p:txBody>
      </p:sp>
    </p:spTree>
    <p:extLst>
      <p:ext uri="{BB962C8B-B14F-4D97-AF65-F5344CB8AC3E}">
        <p14:creationId xmlns:p14="http://schemas.microsoft.com/office/powerpoint/2010/main" val="142434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– Service</a:t>
            </a:r>
            <a:r>
              <a:rPr lang="en-US" baseline="0" dirty="0" smtClean="0"/>
              <a:t> Seeker / Employer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 Seeker – </a:t>
            </a:r>
            <a:r>
              <a:rPr lang="en-US" baseline="0" dirty="0" smtClean="0"/>
              <a:t>Search and Invite Service Provider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Post a requirement</a:t>
            </a:r>
            <a:endParaRPr lang="en-US" dirty="0" smtClean="0"/>
          </a:p>
          <a:p>
            <a:r>
              <a:rPr lang="en-US" dirty="0" smtClean="0"/>
              <a:t>NCS needs</a:t>
            </a:r>
            <a:r>
              <a:rPr lang="en-US" baseline="0" dirty="0" smtClean="0"/>
              <a:t> to be changed</a:t>
            </a:r>
          </a:p>
          <a:p>
            <a:r>
              <a:rPr lang="en-US" baseline="0" dirty="0" smtClean="0"/>
              <a:t>Whatsapp integration ? </a:t>
            </a:r>
          </a:p>
          <a:p>
            <a:r>
              <a:rPr lang="en-US" baseline="0" dirty="0" smtClean="0"/>
              <a:t>Free calling</a:t>
            </a:r>
          </a:p>
        </p:txBody>
      </p:sp>
    </p:spTree>
    <p:extLst>
      <p:ext uri="{BB962C8B-B14F-4D97-AF65-F5344CB8AC3E}">
        <p14:creationId xmlns:p14="http://schemas.microsoft.com/office/powerpoint/2010/main" val="142434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6433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D491D0-8E1B-49C7-849B-A28568D944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4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4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4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2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1, 2, 3,</a:t>
            </a:r>
            <a:r>
              <a:rPr lang="en-US" baseline="0" dirty="0" smtClean="0"/>
              <a:t> 4 points are about what makes a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494AA08-AB5D-4758-A99D-1888F1DB4F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How a</a:t>
            </a:r>
            <a:r>
              <a:rPr lang="en-US" baseline="0" dirty="0" smtClean="0"/>
              <a:t> Local Service Provider </a:t>
            </a:r>
            <a:r>
              <a:rPr lang="en-US" dirty="0" smtClean="0"/>
              <a:t>can access the services of the NCS</a:t>
            </a:r>
            <a:r>
              <a:rPr lang="en-US" baseline="0" dirty="0" smtClean="0"/>
              <a:t> ? – Through portal or Call Center. Not everything he/she could achieve through call center, we recommend Local Service Provider to frequently visit the portal to view jobs / internships, update service / area of specialization, availability profile.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2A853E8-D85F-5D49-95D2-E1D96ABFE2B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4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75AD119-5DAF-4A49-8237-6C8714732EAE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C0CB9E2-462B-A94C-9CA9-70753031A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75AD119-5DAF-4A49-8237-6C8714732EAE}" type="datetimeFigureOut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C0CB9E2-462B-A94C-9CA9-70753031A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" descr="1446041495_Magnifi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5871" y="4706105"/>
            <a:ext cx="389155" cy="38915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55"/>
            <a:ext cx="9144000" cy="5143500"/>
          </a:xfrm>
          <a:prstGeom prst="rect">
            <a:avLst/>
          </a:prstGeom>
        </p:spPr>
      </p:pic>
      <p:sp>
        <p:nvSpPr>
          <p:cNvPr id="10" name="Shape 75"/>
          <p:cNvSpPr/>
          <p:nvPr/>
        </p:nvSpPr>
        <p:spPr>
          <a:xfrm>
            <a:off x="0" y="2162452"/>
            <a:ext cx="5352143" cy="9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60256" y="2280469"/>
            <a:ext cx="43918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Open Sans Extrabold"/>
                <a:cs typeface="Open Sans Extrabold"/>
              </a:rPr>
              <a:t>Jobnea</a:t>
            </a:r>
            <a:endParaRPr lang="en-US" sz="2400" b="1" dirty="0" smtClean="0">
              <a:solidFill>
                <a:schemeClr val="tx1"/>
              </a:solidFill>
              <a:latin typeface="Open Sans Extrabold"/>
              <a:cs typeface="Open Sans Extrabold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arket place for ‘blue and grey collar’ jobs near me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icrosoft Sans Serif"/>
              <a:cs typeface="Microsoft Sans Serif"/>
            </a:endParaRPr>
          </a:p>
        </p:txBody>
      </p:sp>
      <p:pic>
        <p:nvPicPr>
          <p:cNvPr id="2" name="Picture 1" descr="1446041495_Magnifi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31" y="2235507"/>
            <a:ext cx="758354" cy="7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435585" y="0"/>
            <a:ext cx="3284736" cy="4569972"/>
          </a:xfrm>
          <a:prstGeom prst="rect">
            <a:avLst/>
          </a:prstGeom>
          <a:solidFill>
            <a:schemeClr val="tx2">
              <a:lumMod val="50000"/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7" rIns="91413" bIns="45707" numCol="1" rtlCol="0" anchor="t" anchorCtr="0" compatLnSpc="1">
            <a:prstTxWarp prst="textNoShape">
              <a:avLst/>
            </a:prstTxWarp>
          </a:bodyPr>
          <a:lstStyle/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Understanding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System Overview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Our Approach – architecture, timeline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Resource </a:t>
            </a: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Loading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Pricing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Assumptions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Project Communication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Microsoft Sans Serif"/>
              <a:ea typeface="MS PGothic" pitchFamily="34" charset="-128"/>
              <a:cs typeface="Microsoft Sans Serif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48286" y="3987799"/>
            <a:ext cx="3272037" cy="574795"/>
          </a:xfrm>
          <a:prstGeom prst="rect">
            <a:avLst/>
          </a:prstGeom>
        </p:spPr>
        <p:txBody>
          <a:bodyPr vert="horz" lIns="91413" tIns="45707" rIns="91413" bIns="45707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en-US" sz="3200" b="1" dirty="0" smtClean="0">
                <a:solidFill>
                  <a:schemeClr val="bg1"/>
                </a:solidFill>
                <a:latin typeface="Open Sans Extrabold"/>
                <a:cs typeface="Open Sans Extrabold"/>
              </a:rPr>
              <a:t>Proposal</a:t>
            </a:r>
            <a:endParaRPr lang="en-US" sz="3200" b="1" dirty="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99355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5"/>
          <p:cNvSpPr txBox="1"/>
          <p:nvPr/>
        </p:nvSpPr>
        <p:spPr>
          <a:xfrm>
            <a:off x="333553" y="799631"/>
            <a:ext cx="8211733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 lvl="0"/>
            <a:r>
              <a:rPr lang="en-US" sz="1200" dirty="0">
                <a:latin typeface="Microsoft Sans Serif"/>
                <a:ea typeface="Proxima Nova"/>
                <a:cs typeface="Microsoft Sans Serif"/>
                <a:sym typeface="Proxima Nova"/>
              </a:rPr>
              <a:t>A Local Service Provider is one who provides services like plumbing, driving, carpentry etc. in your local area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0390" y="288999"/>
            <a:ext cx="8542395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>
                <a:solidFill>
                  <a:prstClr val="black"/>
                </a:solidFill>
                <a:latin typeface="Open Sans Extrabold"/>
                <a:cs typeface="Open Sans Extrabold"/>
              </a:rPr>
              <a:t>WHO IS A LOCAL SERVICE PROVIDER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356" y="1348595"/>
            <a:ext cx="7293429" cy="1735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Microsoft Sans Serif"/>
                <a:cs typeface="Microsoft Sans Serif"/>
              </a:rPr>
              <a:t>A Service Provider who offers paid help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Microsoft Sans Serif"/>
                <a:cs typeface="Microsoft Sans Serif"/>
              </a:rPr>
              <a:t>Part Time / Full </a:t>
            </a:r>
            <a:r>
              <a:rPr lang="en-US" dirty="0" smtClean="0">
                <a:latin typeface="Microsoft Sans Serif"/>
                <a:cs typeface="Microsoft Sans Serif"/>
              </a:rPr>
              <a:t>Time / Hourly</a:t>
            </a:r>
            <a:endParaRPr lang="en-US" dirty="0">
              <a:latin typeface="Microsoft Sans Serif"/>
              <a:cs typeface="Microsoft Sans Serif"/>
            </a:endParaRP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Microsoft Sans Serif"/>
                <a:cs typeface="Microsoft Sans Serif"/>
              </a:rPr>
              <a:t>Location and </a:t>
            </a:r>
            <a:r>
              <a:rPr lang="en-US" dirty="0" smtClean="0">
                <a:latin typeface="Microsoft Sans Serif"/>
                <a:cs typeface="Microsoft Sans Serif"/>
              </a:rPr>
              <a:t>payment mode </a:t>
            </a:r>
            <a:r>
              <a:rPr lang="en-US" dirty="0">
                <a:latin typeface="Microsoft Sans Serif"/>
                <a:cs typeface="Microsoft Sans Serif"/>
              </a:rPr>
              <a:t>as mutually agreed with the service seeker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Microsoft Sans Serif"/>
                <a:cs typeface="Microsoft Sans Serif"/>
              </a:rPr>
              <a:t>Service provider type include domestic help / care taker / baby sitter / beautician / carpenter / construction laborer / plumber / gardener / tailor / nurse / security </a:t>
            </a:r>
            <a:r>
              <a:rPr lang="en-US" dirty="0" smtClean="0">
                <a:latin typeface="Microsoft Sans Serif"/>
                <a:cs typeface="Microsoft Sans Serif"/>
              </a:rPr>
              <a:t>guard, </a:t>
            </a:r>
            <a:r>
              <a:rPr lang="en-US" dirty="0" err="1">
                <a:latin typeface="Microsoft Sans Serif"/>
                <a:cs typeface="Microsoft Sans Serif"/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3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320391" y="288999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SYSTEM OVERVIEW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6117" y="4529838"/>
            <a:ext cx="1376083" cy="600083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 smtClean="0">
                <a:latin typeface="Microsoft Sans Serif"/>
                <a:cs typeface="Microsoft Sans Serif"/>
              </a:rPr>
              <a:t>Service Providers </a:t>
            </a:r>
          </a:p>
          <a:p>
            <a:pPr algn="ctr"/>
            <a:r>
              <a:rPr lang="en-US" sz="1100" dirty="0" smtClean="0">
                <a:latin typeface="Microsoft Sans Serif"/>
                <a:cs typeface="Microsoft Sans Serif"/>
              </a:rPr>
              <a:t>&amp; Seekers</a:t>
            </a:r>
            <a:endParaRPr lang="en-US" sz="1100" dirty="0">
              <a:latin typeface="Microsoft Sans Serif"/>
              <a:cs typeface="Microsoft Sans Serif"/>
            </a:endParaRPr>
          </a:p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Activity</a:t>
            </a:r>
            <a:endParaRPr lang="en-IN" sz="1100" dirty="0">
              <a:latin typeface="Microsoft Sans Serif"/>
              <a:cs typeface="Microsoft Sans Serif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9479" y="4529838"/>
            <a:ext cx="1092588" cy="43857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Service Requests</a:t>
            </a:r>
            <a:endParaRPr lang="en-IN" sz="1100" dirty="0">
              <a:latin typeface="Microsoft Sans Serif"/>
              <a:cs typeface="Microsoft Sans Serif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771" y="4529835"/>
            <a:ext cx="884577" cy="265453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Analytics</a:t>
            </a:r>
            <a:endParaRPr lang="en-IN" sz="1100" dirty="0">
              <a:latin typeface="Microsoft Sans Serif"/>
              <a:cs typeface="Microsoft Sans Serif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69591" y="4538301"/>
            <a:ext cx="890239" cy="261529"/>
          </a:xfrm>
          <a:prstGeom prst="rect">
            <a:avLst/>
          </a:prstGeom>
          <a:noFill/>
        </p:spPr>
        <p:txBody>
          <a:bodyPr wrap="non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Responses</a:t>
            </a:r>
            <a:endParaRPr lang="en-IN" sz="1100" dirty="0">
              <a:latin typeface="Microsoft Sans Serif"/>
              <a:cs typeface="Microsoft Sans Serif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40118" y="4529838"/>
            <a:ext cx="1210426" cy="430806"/>
          </a:xfrm>
          <a:prstGeom prst="rect">
            <a:avLst/>
          </a:prstGeom>
          <a:noFill/>
        </p:spPr>
        <p:txBody>
          <a:bodyPr wrap="non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Admin &amp; Quality </a:t>
            </a:r>
          </a:p>
          <a:p>
            <a:pPr algn="ctr"/>
            <a:r>
              <a:rPr lang="en-US" sz="1100" dirty="0">
                <a:latin typeface="Microsoft Sans Serif"/>
                <a:cs typeface="Microsoft Sans Serif"/>
              </a:rPr>
              <a:t>Controls</a:t>
            </a:r>
            <a:endParaRPr lang="en-IN" sz="1100" dirty="0">
              <a:latin typeface="Microsoft Sans Serif"/>
              <a:cs typeface="Microsoft Sans Serif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362200" y="4238717"/>
            <a:ext cx="3600" cy="5195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27626" y="4237429"/>
            <a:ext cx="3600" cy="518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80873" y="4227951"/>
            <a:ext cx="3600" cy="518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336811" y="4236618"/>
            <a:ext cx="3833" cy="518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629" y="4301104"/>
            <a:ext cx="286714" cy="24275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770" y="4311961"/>
            <a:ext cx="306064" cy="306064"/>
          </a:xfrm>
          <a:prstGeom prst="rect">
            <a:avLst/>
          </a:prstGeom>
        </p:spPr>
      </p:pic>
      <p:cxnSp>
        <p:nvCxnSpPr>
          <p:cNvPr id="79" name="Shape 137"/>
          <p:cNvCxnSpPr/>
          <p:nvPr/>
        </p:nvCxnSpPr>
        <p:spPr>
          <a:xfrm rot="10800000" flipH="1">
            <a:off x="42600" y="4223332"/>
            <a:ext cx="9101400" cy="1470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" name="Shape 43"/>
          <p:cNvSpPr txBox="1">
            <a:spLocks/>
          </p:cNvSpPr>
          <p:nvPr/>
        </p:nvSpPr>
        <p:spPr>
          <a:xfrm>
            <a:off x="182418" y="4315155"/>
            <a:ext cx="939030" cy="536281"/>
          </a:xfrm>
          <a:prstGeom prst="rect">
            <a:avLst/>
          </a:prstGeom>
        </p:spPr>
        <p:txBody>
          <a:bodyPr lIns="91345" tIns="91345" rIns="91345" bIns="9134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-US" sz="1200" b="1" dirty="0" err="1" smtClean="0">
                <a:latin typeface="Microsoft Sans Serif"/>
                <a:ea typeface="Proxima Nova"/>
                <a:cs typeface="Microsoft Sans Serif"/>
                <a:sym typeface="Proxima Nova"/>
              </a:rPr>
              <a:t>Jobnea</a:t>
            </a:r>
            <a:r>
              <a:rPr lang="en-US" sz="1200" b="1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 Monitoring </a:t>
            </a:r>
            <a:r>
              <a:rPr lang="en-US" sz="1200" b="1" dirty="0">
                <a:latin typeface="Microsoft Sans Serif"/>
                <a:ea typeface="Proxima Nova"/>
                <a:cs typeface="Microsoft Sans Serif"/>
                <a:sym typeface="Proxima Nova"/>
              </a:rPr>
              <a:t>Team</a:t>
            </a:r>
            <a:endParaRPr lang="en" sz="1200" b="1" dirty="0"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cxnSp>
        <p:nvCxnSpPr>
          <p:cNvPr id="81" name="Shape 49"/>
          <p:cNvCxnSpPr/>
          <p:nvPr/>
        </p:nvCxnSpPr>
        <p:spPr>
          <a:xfrm rot="16200000">
            <a:off x="1188467" y="4362064"/>
            <a:ext cx="0" cy="249286"/>
          </a:xfrm>
          <a:prstGeom prst="straightConnector1">
            <a:avLst/>
          </a:prstGeom>
          <a:noFill/>
          <a:ln w="9525" cap="flat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606" y="4278950"/>
            <a:ext cx="326625" cy="197789"/>
          </a:xfrm>
          <a:prstGeom prst="rect">
            <a:avLst/>
          </a:prstGeom>
        </p:spPr>
      </p:pic>
      <p:pic>
        <p:nvPicPr>
          <p:cNvPr id="83" name="Picture 82" descr="4676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42" b="12781"/>
          <a:stretch/>
        </p:blipFill>
        <p:spPr>
          <a:xfrm>
            <a:off x="3054764" y="4279451"/>
            <a:ext cx="268440" cy="22730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958" y="4287833"/>
            <a:ext cx="216393" cy="226885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2678882" y="1696704"/>
            <a:ext cx="919984" cy="20489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en-IN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470101" y="2437181"/>
            <a:ext cx="175788" cy="0"/>
          </a:xfrm>
          <a:prstGeom prst="straightConnector1">
            <a:avLst/>
          </a:prstGeom>
          <a:ln w="15875">
            <a:solidFill>
              <a:srgbClr val="7F7F7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2432" y="3217197"/>
            <a:ext cx="272191" cy="21775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583" y="2202645"/>
            <a:ext cx="469672" cy="469672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 flipV="1">
            <a:off x="1092201" y="2664344"/>
            <a:ext cx="682324" cy="585679"/>
          </a:xfrm>
          <a:prstGeom prst="straightConnector1">
            <a:avLst/>
          </a:prstGeom>
          <a:ln w="15875">
            <a:solidFill>
              <a:srgbClr val="7F7F7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363123" y="2437223"/>
            <a:ext cx="374204" cy="8803"/>
          </a:xfrm>
          <a:prstGeom prst="straightConnector1">
            <a:avLst/>
          </a:prstGeom>
          <a:ln w="15875">
            <a:solidFill>
              <a:srgbClr val="7F7F7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263826" y="1117609"/>
            <a:ext cx="5544894" cy="2909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en-IN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2788777" y="1836967"/>
            <a:ext cx="461726" cy="2872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en-IN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2788777" y="2594896"/>
            <a:ext cx="461726" cy="2872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en-IN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03724" y="1557438"/>
            <a:ext cx="5515199" cy="2356462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400" dirty="0">
                <a:latin typeface="Microsoft Sans Serif"/>
                <a:ea typeface="Proxima Nova"/>
                <a:cs typeface="Microsoft Sans Serif"/>
                <a:sym typeface="Proxima Nova"/>
              </a:rPr>
              <a:t>Post / </a:t>
            </a:r>
            <a:r>
              <a:rPr lang="en" sz="1400" dirty="0">
                <a:latin typeface="Microsoft Sans Serif"/>
                <a:ea typeface="Proxima Nova"/>
                <a:cs typeface="Microsoft Sans Serif"/>
                <a:sym typeface="Proxima Nova"/>
              </a:rPr>
              <a:t>Update </a:t>
            </a:r>
            <a:r>
              <a:rPr lang="en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profile</a:t>
            </a:r>
            <a:endParaRPr lang="en-US" sz="1400" dirty="0" smtClean="0">
              <a:latin typeface="Microsoft Sans Serif"/>
              <a:ea typeface="Proxima Nova"/>
              <a:cs typeface="Microsoft Sans Serif"/>
              <a:sym typeface="Proxima Nov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Publish Job / Service Requirement 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Publish </a:t>
            </a:r>
            <a:r>
              <a:rPr lang="en" sz="1400" dirty="0">
                <a:latin typeface="Microsoft Sans Serif"/>
                <a:ea typeface="Proxima Nova"/>
                <a:cs typeface="Microsoft Sans Serif"/>
                <a:sym typeface="Proxima Nova"/>
              </a:rPr>
              <a:t>availability calendar with </a:t>
            </a:r>
            <a:r>
              <a:rPr lang="en-US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bidding price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Real time map based tracking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Chat through </a:t>
            </a:r>
            <a:r>
              <a:rPr lang="en-US" dirty="0" err="1" smtClean="0">
                <a:latin typeface="Microsoft Sans Serif"/>
                <a:ea typeface="Proxima Nova"/>
                <a:cs typeface="Microsoft Sans Serif"/>
                <a:sym typeface="Proxima Nova"/>
              </a:rPr>
              <a:t>whatsapp</a:t>
            </a:r>
            <a:endParaRPr lang="en" sz="1400" dirty="0">
              <a:latin typeface="Microsoft Sans Serif"/>
              <a:ea typeface="Proxima Nova"/>
              <a:cs typeface="Microsoft Sans Serif"/>
              <a:sym typeface="Proxima Nov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Receive </a:t>
            </a:r>
            <a:r>
              <a:rPr lang="en" sz="1400" dirty="0">
                <a:latin typeface="Microsoft Sans Serif"/>
                <a:ea typeface="Proxima Nova"/>
                <a:cs typeface="Microsoft Sans Serif"/>
                <a:sym typeface="Proxima Nova"/>
              </a:rPr>
              <a:t>alerts / notifications (email and sms) </a:t>
            </a:r>
            <a:endParaRPr lang="en-US" sz="1400" dirty="0" smtClean="0">
              <a:latin typeface="Microsoft Sans Serif"/>
              <a:ea typeface="Proxima Nova"/>
              <a:cs typeface="Microsoft Sans Serif"/>
              <a:sym typeface="Proxima Nov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" sz="14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Post </a:t>
            </a:r>
            <a:r>
              <a:rPr lang="en" sz="1400" dirty="0">
                <a:latin typeface="Microsoft Sans Serif"/>
                <a:ea typeface="Proxima Nova"/>
                <a:cs typeface="Microsoft Sans Serif"/>
                <a:sym typeface="Proxima Nova"/>
              </a:rPr>
              <a:t>feedback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5060" y="1509359"/>
            <a:ext cx="1286457" cy="430806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solidFill>
                  <a:srgbClr val="262626"/>
                </a:solidFill>
                <a:latin typeface="Microsoft Sans Serif"/>
                <a:cs typeface="Microsoft Sans Serif"/>
              </a:rPr>
              <a:t>Existing </a:t>
            </a:r>
            <a:r>
              <a:rPr lang="en-US" sz="11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App </a:t>
            </a:r>
            <a:r>
              <a:rPr lang="en-US" sz="1100" dirty="0">
                <a:solidFill>
                  <a:srgbClr val="262626"/>
                </a:solidFill>
                <a:latin typeface="Microsoft Sans Serif"/>
                <a:cs typeface="Microsoft Sans Serif"/>
              </a:rPr>
              <a:t>Users*</a:t>
            </a:r>
            <a:endParaRPr lang="en-IN" sz="1100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8" name="Picture 97" descr="33962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24" y="2200965"/>
            <a:ext cx="246375" cy="246375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2788777" y="3352822"/>
            <a:ext cx="461726" cy="2872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en-IN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76601" y="1130028"/>
            <a:ext cx="5511800" cy="307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360" tIns="45680" rIns="91360" bIns="4568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Mobile App Dashboard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06970" y="2453345"/>
            <a:ext cx="966534" cy="265453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solidFill>
                  <a:srgbClr val="262626"/>
                </a:solidFill>
                <a:latin typeface="Microsoft Sans Serif"/>
                <a:cs typeface="Microsoft Sans Serif"/>
              </a:rPr>
              <a:t>New Users*</a:t>
            </a:r>
            <a:endParaRPr lang="en-IN" sz="1100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3695" y="3335943"/>
            <a:ext cx="966534" cy="43857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1100" dirty="0">
                <a:solidFill>
                  <a:srgbClr val="262626"/>
                </a:solidFill>
                <a:latin typeface="Microsoft Sans Serif"/>
                <a:cs typeface="Microsoft Sans Serif"/>
              </a:rPr>
              <a:t>Information Seekers</a:t>
            </a:r>
            <a:endParaRPr lang="en-IN" sz="1100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185323" y="1903781"/>
            <a:ext cx="685800" cy="381000"/>
          </a:xfrm>
          <a:prstGeom prst="straightConnector1">
            <a:avLst/>
          </a:prstGeom>
          <a:ln w="15875">
            <a:solidFill>
              <a:srgbClr val="7F7F7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33962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226" y="3106896"/>
            <a:ext cx="246375" cy="2463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96376" y="3901779"/>
            <a:ext cx="2895607" cy="246221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en-US" sz="1000" i="1" dirty="0">
                <a:solidFill>
                  <a:srgbClr val="404040"/>
                </a:solidFill>
                <a:latin typeface="Microsoft Sans Serif"/>
                <a:cs typeface="Microsoft Sans Serif"/>
              </a:rPr>
              <a:t>*Users - </a:t>
            </a:r>
            <a:r>
              <a:rPr lang="en-US" sz="1000" i="1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(Jobseekers and Employers)</a:t>
            </a:r>
            <a:endParaRPr lang="en-IN" sz="1000" i="1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09" name="Picture 108" descr="33962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30" y="1303497"/>
            <a:ext cx="246375" cy="246375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774524" y="2510458"/>
            <a:ext cx="777394" cy="415418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ctr"/>
            <a:r>
              <a:rPr lang="en-US" sz="70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Mobile Internet </a:t>
            </a:r>
            <a:r>
              <a:rPr lang="en-US" sz="700" dirty="0">
                <a:solidFill>
                  <a:srgbClr val="404040"/>
                </a:solidFill>
                <a:latin typeface="Microsoft Sans Serif"/>
                <a:cs typeface="Microsoft Sans Serif"/>
              </a:rPr>
              <a:t>/ Phone</a:t>
            </a:r>
            <a:endParaRPr lang="en-IN" sz="700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95" y="1261120"/>
            <a:ext cx="165025" cy="2904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66" y="2157700"/>
            <a:ext cx="165025" cy="2904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09" y="3048011"/>
            <a:ext cx="165025" cy="2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574" y="180885"/>
            <a:ext cx="2408339" cy="4901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4006" y="135641"/>
            <a:ext cx="2422927" cy="493168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0391" y="91703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28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SAMPLE SCREENS</a:t>
            </a:r>
            <a:endParaRPr lang="en-US" sz="28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pic>
        <p:nvPicPr>
          <p:cNvPr id="10" name="Picture 9" descr="12247849541307080526radacina_cursor_hand.svg.hi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74" y="1712232"/>
            <a:ext cx="288109" cy="382865"/>
          </a:xfrm>
          <a:prstGeom prst="rect">
            <a:avLst/>
          </a:prstGeom>
        </p:spPr>
      </p:pic>
      <p:pic>
        <p:nvPicPr>
          <p:cNvPr id="11" name="Picture 10" descr="12247849541307080526radacina_cursor_hand.svg.hi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1462" y="4247923"/>
            <a:ext cx="261917" cy="348059"/>
          </a:xfrm>
          <a:prstGeom prst="rect">
            <a:avLst/>
          </a:prstGeom>
        </p:spPr>
      </p:pic>
      <p:sp>
        <p:nvSpPr>
          <p:cNvPr id="14" name="Shape 349"/>
          <p:cNvSpPr txBox="1"/>
          <p:nvPr/>
        </p:nvSpPr>
        <p:spPr>
          <a:xfrm>
            <a:off x="320391" y="837222"/>
            <a:ext cx="3242887" cy="17275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342900">
              <a:lnSpc>
                <a:spcPct val="110000"/>
              </a:lnSpc>
              <a:spcAft>
                <a:spcPts val="900"/>
              </a:spcAft>
              <a:buAutoNum type="arabicPeriod"/>
            </a:pP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Flyout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 Menu to show various options for the service seeker (employer)</a:t>
            </a:r>
          </a:p>
          <a:p>
            <a:pPr marL="342900" indent="-342900">
              <a:lnSpc>
                <a:spcPct val="110000"/>
              </a:lnSpc>
              <a:spcAft>
                <a:spcPts val="900"/>
              </a:spcAft>
              <a:buAutoNum type="arabicPeriod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Avail a service to search for a particular service provider in a particular location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  <a:p>
            <a:pPr>
              <a:lnSpc>
                <a:spcPct val="110000"/>
              </a:lnSpc>
              <a:spcAft>
                <a:spcPts val="900"/>
              </a:spcAft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44752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574" y="180885"/>
            <a:ext cx="2408338" cy="4901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4006" y="135642"/>
            <a:ext cx="2422927" cy="493167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0391" y="91703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28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SAMPLE SCREENS</a:t>
            </a:r>
            <a:endParaRPr lang="en-US" sz="28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pic>
        <p:nvPicPr>
          <p:cNvPr id="10" name="Picture 9" descr="12247849541307080526radacina_cursor_hand.svg.hi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575" y="1909527"/>
            <a:ext cx="288109" cy="382865"/>
          </a:xfrm>
          <a:prstGeom prst="rect">
            <a:avLst/>
          </a:prstGeom>
        </p:spPr>
      </p:pic>
      <p:pic>
        <p:nvPicPr>
          <p:cNvPr id="11" name="Picture 10" descr="12247849541307080526radacina_cursor_hand.svg.hi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780" y="3776554"/>
            <a:ext cx="261917" cy="3480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391" y="882271"/>
            <a:ext cx="3415502" cy="256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900"/>
              </a:spcAft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Map showing various numbers of service provider in a particular location based on the criteria given by the service seeker</a:t>
            </a:r>
          </a:p>
          <a:p>
            <a:pPr marL="342900" indent="-342900">
              <a:lnSpc>
                <a:spcPct val="110000"/>
              </a:lnSpc>
              <a:spcAft>
                <a:spcPts val="900"/>
              </a:spcAft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  <a:p>
            <a:pPr marL="342900" indent="-342900">
              <a:lnSpc>
                <a:spcPct val="110000"/>
              </a:lnSpc>
              <a:spcAft>
                <a:spcPts val="900"/>
              </a:spcAft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Details of the service provider based on the choice and option to book for a service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  <a:p>
            <a:pPr>
              <a:lnSpc>
                <a:spcPct val="110000"/>
              </a:lnSpc>
              <a:spcAft>
                <a:spcPts val="900"/>
              </a:spcAft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30381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320391" y="288999"/>
            <a:ext cx="6270584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SOLUTION ARCHITECTURE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22007" y="1132943"/>
            <a:ext cx="2478462" cy="335620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62116" y="2239795"/>
            <a:ext cx="1677420" cy="433306"/>
          </a:xfrm>
          <a:prstGeom prst="roundRect">
            <a:avLst/>
          </a:prstGeom>
          <a:solidFill>
            <a:srgbClr val="3D808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Controller 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4996" y="1527887"/>
            <a:ext cx="951743" cy="244577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Proxima Nova Regular"/>
                <a:cs typeface="Proxima Nova Regular"/>
              </a:rPr>
              <a:t>Jobnea</a:t>
            </a:r>
            <a:endParaRPr lang="en-US" sz="1600" dirty="0" smtClean="0">
              <a:solidFill>
                <a:schemeClr val="bg1"/>
              </a:solidFill>
              <a:latin typeface="Proxima Nova Regular"/>
              <a:cs typeface="Proxima Nova Regular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Mobile App</a:t>
            </a:r>
            <a:endParaRPr lang="en-US" sz="1600" dirty="0">
              <a:solidFill>
                <a:schemeClr val="bg1"/>
              </a:solidFill>
              <a:latin typeface="Proxima Nova Regular"/>
              <a:cs typeface="Proxima Nova Regular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097594" y="1583762"/>
            <a:ext cx="1090484" cy="43330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Regular"/>
              <a:cs typeface="Proxima Nova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63014" y="1313906"/>
            <a:ext cx="644559" cy="795789"/>
          </a:xfrm>
          <a:prstGeom prst="roundRect">
            <a:avLst/>
          </a:prstGeom>
          <a:solidFill>
            <a:srgbClr val="00B0F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3863" y="1307536"/>
            <a:ext cx="644559" cy="795789"/>
          </a:xfrm>
          <a:prstGeom prst="roundRect">
            <a:avLst/>
          </a:prstGeom>
          <a:solidFill>
            <a:srgbClr val="00B0F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51925" y="1313906"/>
            <a:ext cx="640509" cy="795789"/>
          </a:xfrm>
          <a:prstGeom prst="roundRect">
            <a:avLst/>
          </a:prstGeom>
          <a:solidFill>
            <a:srgbClr val="00B0F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View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77" y="1597725"/>
            <a:ext cx="1598506" cy="2921545"/>
          </a:xfrm>
          <a:prstGeom prst="roundRect">
            <a:avLst/>
          </a:prstGeom>
          <a:solidFill>
            <a:srgbClr val="BCDCE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S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E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R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V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E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egular"/>
                <a:cs typeface="Proxima Nova Regular"/>
              </a:rPr>
              <a:t>R</a:t>
            </a:r>
          </a:p>
        </p:txBody>
      </p:sp>
      <p:sp>
        <p:nvSpPr>
          <p:cNvPr id="34" name="Cloud 33"/>
          <p:cNvSpPr/>
          <p:nvPr/>
        </p:nvSpPr>
        <p:spPr>
          <a:xfrm>
            <a:off x="5185877" y="2990285"/>
            <a:ext cx="1541163" cy="872146"/>
          </a:xfrm>
          <a:prstGeom prst="clou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Internet / Local Network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35" name="Left-Up Arrow 34"/>
          <p:cNvSpPr/>
          <p:nvPr/>
        </p:nvSpPr>
        <p:spPr>
          <a:xfrm>
            <a:off x="4381492" y="3869582"/>
            <a:ext cx="1180431" cy="582295"/>
          </a:xfrm>
          <a:prstGeom prst="leftUpArrow">
            <a:avLst/>
          </a:prstGeom>
          <a:solidFill>
            <a:srgbClr val="666666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Regular"/>
              <a:cs typeface="Proxima Nova Regular"/>
            </a:endParaRPr>
          </a:p>
        </p:txBody>
      </p:sp>
      <p:sp>
        <p:nvSpPr>
          <p:cNvPr id="36" name="Left-Up Arrow 35"/>
          <p:cNvSpPr/>
          <p:nvPr/>
        </p:nvSpPr>
        <p:spPr>
          <a:xfrm rot="5400000">
            <a:off x="6004222" y="3539879"/>
            <a:ext cx="615765" cy="1230495"/>
          </a:xfrm>
          <a:prstGeom prst="leftUpArrow">
            <a:avLst/>
          </a:prstGeom>
          <a:solidFill>
            <a:srgbClr val="666666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Regular"/>
              <a:cs typeface="Proxima Nova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5401" y="4534601"/>
            <a:ext cx="186807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Proxima Nova Regular"/>
                <a:cs typeface="Proxima Nova Regular"/>
              </a:rPr>
              <a:t>HTTPS Request/Response</a:t>
            </a:r>
            <a:endParaRPr lang="en-US" sz="1000" dirty="0">
              <a:latin typeface="Proxima Nova Regular"/>
              <a:cs typeface="Proxima Nova Regular"/>
            </a:endParaRPr>
          </a:p>
        </p:txBody>
      </p:sp>
      <p:sp>
        <p:nvSpPr>
          <p:cNvPr id="38" name="Round Single Corner Rectangle 37"/>
          <p:cNvSpPr/>
          <p:nvPr/>
        </p:nvSpPr>
        <p:spPr>
          <a:xfrm>
            <a:off x="1792582" y="2983812"/>
            <a:ext cx="2327171" cy="1270688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Proxima Nova Regular"/>
              <a:cs typeface="Proxima Nova Regular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8506" y="3589110"/>
            <a:ext cx="1043946" cy="513600"/>
          </a:xfrm>
          <a:prstGeom prst="round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N/W Manager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40" name="Can 39"/>
          <p:cNvSpPr/>
          <p:nvPr/>
        </p:nvSpPr>
        <p:spPr>
          <a:xfrm>
            <a:off x="3188797" y="3512015"/>
            <a:ext cx="714940" cy="648623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roxima Nova Regular"/>
                <a:cs typeface="Proxima Nova Regular"/>
              </a:rPr>
              <a:t>Local DB</a:t>
            </a:r>
            <a:endParaRPr lang="en-IN" dirty="0">
              <a:latin typeface="Proxima Nova Regular"/>
              <a:cs typeface="Proxima Nova Regular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08506" y="3064113"/>
            <a:ext cx="709015" cy="410861"/>
          </a:xfrm>
          <a:prstGeom prst="round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JSON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42" name="Can 41"/>
          <p:cNvSpPr/>
          <p:nvPr/>
        </p:nvSpPr>
        <p:spPr>
          <a:xfrm>
            <a:off x="7475956" y="3814386"/>
            <a:ext cx="714940" cy="648623"/>
          </a:xfrm>
          <a:prstGeom prst="can">
            <a:avLst>
              <a:gd name="adj" fmla="val 17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roxima Nova Regular"/>
                <a:cs typeface="Proxima Nova Regular"/>
              </a:rPr>
              <a:t>SQL DB</a:t>
            </a:r>
            <a:endParaRPr lang="en-IN" dirty="0">
              <a:latin typeface="Proxima Nova Regular"/>
              <a:cs typeface="Proxima Nova Regular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760508" y="3064114"/>
            <a:ext cx="1263715" cy="410861"/>
          </a:xfrm>
          <a:prstGeom prst="round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roxima Nova Regular"/>
                <a:cs typeface="Proxima Nova Regular"/>
              </a:rPr>
              <a:t>Payment Gateway</a:t>
            </a:r>
            <a:endParaRPr lang="en-US" dirty="0">
              <a:solidFill>
                <a:schemeClr val="tx1"/>
              </a:solidFill>
              <a:latin typeface="Proxima Nova Regular"/>
              <a:cs typeface="Proxima Nova Regular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299352" y="1918469"/>
            <a:ext cx="1135810" cy="4333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roxima Nova Regular"/>
                <a:cs typeface="Proxima Nova Regular"/>
              </a:rPr>
              <a:t>Controller </a:t>
            </a:r>
            <a:endParaRPr lang="en-US" dirty="0">
              <a:solidFill>
                <a:schemeClr val="bg1"/>
              </a:solidFill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3905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16"/>
          <p:cNvSpPr/>
          <p:nvPr/>
        </p:nvSpPr>
        <p:spPr>
          <a:xfrm>
            <a:off x="410619" y="1993858"/>
            <a:ext cx="319528" cy="319528"/>
          </a:xfrm>
          <a:prstGeom prst="ellipse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434343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2</a:t>
            </a:r>
            <a:endParaRPr sz="1200" dirty="0">
              <a:solidFill>
                <a:srgbClr val="434343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17" name="Shape 216"/>
          <p:cNvSpPr/>
          <p:nvPr/>
        </p:nvSpPr>
        <p:spPr>
          <a:xfrm>
            <a:off x="410619" y="2646083"/>
            <a:ext cx="319528" cy="319528"/>
          </a:xfrm>
          <a:prstGeom prst="ellipse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434343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3</a:t>
            </a:r>
            <a:endParaRPr sz="1200" dirty="0">
              <a:solidFill>
                <a:srgbClr val="434343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18" name="Shape 216"/>
          <p:cNvSpPr/>
          <p:nvPr/>
        </p:nvSpPr>
        <p:spPr>
          <a:xfrm>
            <a:off x="410619" y="3298308"/>
            <a:ext cx="319528" cy="319528"/>
          </a:xfrm>
          <a:prstGeom prst="ellipse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434343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4</a:t>
            </a:r>
            <a:endParaRPr sz="1200" dirty="0">
              <a:solidFill>
                <a:srgbClr val="434343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22" name="Shape 349"/>
          <p:cNvSpPr txBox="1"/>
          <p:nvPr/>
        </p:nvSpPr>
        <p:spPr>
          <a:xfrm>
            <a:off x="830671" y="1355116"/>
            <a:ext cx="5755186" cy="306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Application will be deployed to end user mobile phone through app store.</a:t>
            </a:r>
          </a:p>
        </p:txBody>
      </p:sp>
      <p:sp>
        <p:nvSpPr>
          <p:cNvPr id="23" name="Shape 349"/>
          <p:cNvSpPr txBox="1"/>
          <p:nvPr/>
        </p:nvSpPr>
        <p:spPr>
          <a:xfrm>
            <a:off x="830671" y="1990627"/>
            <a:ext cx="5404619" cy="29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Mobile Application will be tested only in 5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 models of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ndroid devices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4" name="Shape 349"/>
          <p:cNvSpPr txBox="1"/>
          <p:nvPr/>
        </p:nvSpPr>
        <p:spPr>
          <a:xfrm>
            <a:off x="830671" y="2646083"/>
            <a:ext cx="6101363" cy="44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Portal will have support for IE , Mozilla and Chrome. However testing will be done only for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chrome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6" name="Shape 216"/>
          <p:cNvSpPr/>
          <p:nvPr/>
        </p:nvSpPr>
        <p:spPr>
          <a:xfrm>
            <a:off x="410619" y="1341633"/>
            <a:ext cx="319528" cy="319528"/>
          </a:xfrm>
          <a:prstGeom prst="ellipse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434343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1</a:t>
            </a:r>
            <a:endParaRPr sz="1200" dirty="0">
              <a:solidFill>
                <a:srgbClr val="434343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28" name="Shape 349"/>
          <p:cNvSpPr txBox="1"/>
          <p:nvPr/>
        </p:nvSpPr>
        <p:spPr>
          <a:xfrm>
            <a:off x="830671" y="3298308"/>
            <a:ext cx="5925728" cy="3020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Application Signing certificates will be provided by customer</a:t>
            </a:r>
          </a:p>
        </p:txBody>
      </p:sp>
      <p:sp>
        <p:nvSpPr>
          <p:cNvPr id="29" name="Shape 349"/>
          <p:cNvSpPr txBox="1"/>
          <p:nvPr/>
        </p:nvSpPr>
        <p:spPr>
          <a:xfrm>
            <a:off x="830671" y="3932391"/>
            <a:ext cx="5404619" cy="306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0000"/>
              </a:lnSpc>
              <a:spcAft>
                <a:spcPts val="900"/>
              </a:spcAft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Supports English and Hindi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30" name="Shape 216"/>
          <p:cNvSpPr/>
          <p:nvPr/>
        </p:nvSpPr>
        <p:spPr>
          <a:xfrm>
            <a:off x="410620" y="3950533"/>
            <a:ext cx="319528" cy="319528"/>
          </a:xfrm>
          <a:prstGeom prst="ellipse">
            <a:avLst/>
          </a:prstGeom>
          <a:noFill/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434343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5</a:t>
            </a:r>
            <a:endParaRPr sz="1200" dirty="0">
              <a:solidFill>
                <a:srgbClr val="434343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0391" y="288999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ASSUMPTIONS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65631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834716"/>
              </p:ext>
            </p:extLst>
          </p:nvPr>
        </p:nvGraphicFramePr>
        <p:xfrm>
          <a:off x="1435066" y="1127760"/>
          <a:ext cx="6343651" cy="372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20391" y="288999"/>
            <a:ext cx="668275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PROJECT COMMUNICATION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85075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76360"/>
            <a:ext cx="9144000" cy="877137"/>
          </a:xfrm>
          <a:prstGeom prst="rect">
            <a:avLst/>
          </a:prstGeom>
        </p:spPr>
        <p:txBody>
          <a:bodyPr wrap="square" lIns="91413" tIns="45707" rIns="91413" bIns="45707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Open Sans Extrabold"/>
                <a:ea typeface="Adobe Gothic Std B" pitchFamily="34" charset="-128"/>
                <a:cs typeface="Open Sans Extrabold"/>
              </a:rPr>
              <a:t>THANK YOU</a:t>
            </a:r>
            <a:endParaRPr lang="en-US" sz="3600" b="1" dirty="0">
              <a:solidFill>
                <a:schemeClr val="tx1"/>
              </a:solidFill>
              <a:latin typeface="Open Sans Extrabold"/>
              <a:ea typeface="Adobe Gothic Std B" pitchFamily="34" charset="-128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4290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85" y="0"/>
            <a:ext cx="9145385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435585" y="0"/>
            <a:ext cx="3284736" cy="4419755"/>
          </a:xfrm>
          <a:prstGeom prst="rect">
            <a:avLst/>
          </a:prstGeom>
          <a:solidFill>
            <a:schemeClr val="tx2">
              <a:lumMod val="25000"/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7" rIns="91413" bIns="45707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dirty="0" smtClean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Company – Social Venture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Our Understanding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Current Problem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Market Size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Business Model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Competitors</a:t>
            </a:r>
          </a:p>
          <a:p>
            <a:pPr marL="285750" indent="-285750"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Marketing Plan</a:t>
            </a: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Microsoft Sans Serif"/>
                <a:ea typeface="MS PGothic" pitchFamily="34" charset="-128"/>
                <a:cs typeface="Microsoft Sans Serif"/>
              </a:rPr>
              <a:t>ABOUT JOBNEA</a:t>
            </a:r>
            <a:endParaRPr lang="en-US" sz="1600" dirty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1"/>
              </a:solidFill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Microsoft Sans Serif"/>
              <a:ea typeface="MS PGothic" pitchFamily="34" charset="-128"/>
              <a:cs typeface="Microsoft Sans Serif"/>
            </a:endParaRPr>
          </a:p>
          <a:p>
            <a:pPr defTabSz="91412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Microsoft Sans Serif"/>
              <a:ea typeface="MS PGothic" pitchFamily="34" charset="-128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76840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03200" y="3485581"/>
            <a:ext cx="8730058" cy="1415720"/>
          </a:xfrm>
          <a:prstGeom prst="rect">
            <a:avLst/>
          </a:prstGeom>
        </p:spPr>
        <p:txBody>
          <a:bodyPr wrap="square" lIns="91386" tIns="45694" rIns="91386" bIns="45694">
            <a:spAutoFit/>
          </a:bodyPr>
          <a:lstStyle/>
          <a:p>
            <a:pPr algn="ctr"/>
            <a:r>
              <a:rPr lang="en-US" dirty="0" err="1">
                <a:latin typeface="Microsoft Sans Serif"/>
                <a:cs typeface="Microsoft Sans Serif"/>
              </a:rPr>
              <a:t>Jobnea</a:t>
            </a:r>
            <a:r>
              <a:rPr lang="en-US" dirty="0">
                <a:latin typeface="Microsoft Sans Serif"/>
                <a:cs typeface="Microsoft Sans Serif"/>
              </a:rPr>
              <a:t> is a job market place for </a:t>
            </a:r>
            <a:r>
              <a:rPr lang="en-US" dirty="0" smtClean="0">
                <a:latin typeface="Microsoft Sans Serif"/>
                <a:cs typeface="Microsoft Sans Serif"/>
              </a:rPr>
              <a:t>blue and gray collared </a:t>
            </a:r>
            <a:r>
              <a:rPr lang="en-US" dirty="0">
                <a:latin typeface="Microsoft Sans Serif"/>
                <a:cs typeface="Microsoft Sans Serif"/>
              </a:rPr>
              <a:t>jobs. </a:t>
            </a:r>
            <a:r>
              <a:rPr lang="en-US" dirty="0" err="1" smtClean="0">
                <a:latin typeface="Microsoft Sans Serif"/>
                <a:cs typeface="Microsoft Sans Serif"/>
              </a:rPr>
              <a:t>Jobnea</a:t>
            </a:r>
            <a:r>
              <a:rPr lang="en-US" dirty="0" smtClean="0">
                <a:latin typeface="Microsoft Sans Serif"/>
                <a:cs typeface="Microsoft Sans Serif"/>
              </a:rPr>
              <a:t> caters </a:t>
            </a:r>
            <a:r>
              <a:rPr lang="en-US" dirty="0">
                <a:latin typeface="Microsoft Sans Serif"/>
                <a:cs typeface="Microsoft Sans Serif"/>
              </a:rPr>
              <a:t>to the bottom-of-the-pyramid (BOP) informal sector workers (i.e. maids, cooks, drivers, etc.) with the goal to </a:t>
            </a:r>
            <a:r>
              <a:rPr lang="en-US" dirty="0" smtClean="0">
                <a:latin typeface="Microsoft Sans Serif"/>
                <a:cs typeface="Microsoft Sans Serif"/>
              </a:rPr>
              <a:t>create </a:t>
            </a:r>
            <a:r>
              <a:rPr lang="en-US" dirty="0">
                <a:latin typeface="Microsoft Sans Serif"/>
                <a:cs typeface="Microsoft Sans Serif"/>
              </a:rPr>
              <a:t>a </a:t>
            </a:r>
            <a:r>
              <a:rPr lang="en-US" dirty="0" smtClean="0">
                <a:latin typeface="Microsoft Sans Serif"/>
                <a:cs typeface="Microsoft Sans Serif"/>
              </a:rPr>
              <a:t>scalable, </a:t>
            </a:r>
            <a:r>
              <a:rPr lang="en-US" dirty="0">
                <a:latin typeface="Microsoft Sans Serif"/>
                <a:cs typeface="Microsoft Sans Serif"/>
              </a:rPr>
              <a:t>profitable </a:t>
            </a:r>
            <a:r>
              <a:rPr lang="en-US" dirty="0" smtClean="0">
                <a:latin typeface="Microsoft Sans Serif"/>
                <a:cs typeface="Microsoft Sans Serif"/>
              </a:rPr>
              <a:t>and socially impactful solution</a:t>
            </a:r>
            <a:r>
              <a:rPr lang="en-US" dirty="0">
                <a:latin typeface="Microsoft Sans Serif"/>
                <a:cs typeface="Microsoft Sans Serif"/>
              </a:rPr>
              <a:t>.</a:t>
            </a:r>
          </a:p>
          <a:p>
            <a:pPr algn="ctr"/>
            <a:endParaRPr lang="en-US" dirty="0">
              <a:latin typeface="Microsoft Sans Serif"/>
              <a:cs typeface="Microsoft Sans Serif"/>
            </a:endParaRPr>
          </a:p>
          <a:p>
            <a:pPr algn="ctr"/>
            <a:r>
              <a:rPr lang="en-US" sz="1600" b="1" dirty="0">
                <a:latin typeface="Microsoft Sans Serif"/>
                <a:cs typeface="Microsoft Sans Serif"/>
              </a:rPr>
              <a:t>How it </a:t>
            </a:r>
            <a:r>
              <a:rPr lang="en-US" sz="1600" b="1" dirty="0" smtClean="0">
                <a:latin typeface="Microsoft Sans Serif"/>
                <a:cs typeface="Microsoft Sans Serif"/>
              </a:rPr>
              <a:t>works</a:t>
            </a:r>
          </a:p>
          <a:p>
            <a:pPr algn="ctr"/>
            <a:r>
              <a:rPr lang="en-US" dirty="0" smtClean="0">
                <a:latin typeface="Microsoft Sans Serif"/>
                <a:cs typeface="Microsoft Sans Serif"/>
              </a:rPr>
              <a:t>Match &amp; Hire   </a:t>
            </a:r>
            <a:r>
              <a:rPr lang="en-US" b="1" dirty="0" smtClean="0">
                <a:latin typeface="Microsoft Sans Serif"/>
                <a:cs typeface="Microsoft Sans Serif"/>
                <a:sym typeface="Wingdings"/>
              </a:rPr>
              <a:t></a:t>
            </a:r>
            <a:r>
              <a:rPr lang="en-US" dirty="0" smtClean="0">
                <a:latin typeface="Microsoft Sans Serif"/>
                <a:cs typeface="Microsoft Sans Serif"/>
              </a:rPr>
              <a:t>            Easy Collaboration  </a:t>
            </a:r>
            <a:r>
              <a:rPr lang="en-US" b="1" dirty="0" smtClean="0">
                <a:latin typeface="Microsoft Sans Serif"/>
                <a:cs typeface="Microsoft Sans Serif"/>
                <a:sym typeface="Wingdings"/>
              </a:rPr>
              <a:t></a:t>
            </a:r>
            <a:r>
              <a:rPr lang="en-US" dirty="0" smtClean="0">
                <a:latin typeface="Microsoft Sans Serif"/>
                <a:cs typeface="Microsoft Sans Serif"/>
              </a:rPr>
              <a:t>             Simple Payment</a:t>
            </a:r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72793" y="2669480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itle 3"/>
          <p:cNvSpPr txBox="1">
            <a:spLocks/>
          </p:cNvSpPr>
          <p:nvPr/>
        </p:nvSpPr>
        <p:spPr bwMode="auto">
          <a:xfrm>
            <a:off x="11873" y="2942184"/>
            <a:ext cx="9120254" cy="514624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smtClean="0">
                <a:latin typeface="Open Sans Extrabold"/>
                <a:cs typeface="Open Sans Extrabold"/>
              </a:rPr>
              <a:t>COMPANY, A SOCIAL VENTURE</a:t>
            </a:r>
            <a:endParaRPr lang="bg-BG" altLang="en-US" sz="2400" b="1" dirty="0">
              <a:latin typeface="Open Sans Extrabold"/>
              <a:cs typeface="Open Sans Extrabold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12881" y="4550546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220604" y="4550546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2</a:t>
            </a:r>
            <a:endParaRPr lang="en-IN" sz="1200" b="1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18161" y="4550546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  <a:latin typeface="Microsoft Sans Serif"/>
                <a:cs typeface="Microsoft Sans Serif"/>
              </a:rPr>
              <a:t>3</a:t>
            </a:r>
            <a:endParaRPr lang="en-IN" sz="1200" b="1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" y="8355"/>
            <a:ext cx="9130394" cy="28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57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12799" y="1608586"/>
            <a:ext cx="8274001" cy="2459391"/>
          </a:xfrm>
          <a:prstGeom prst="rect">
            <a:avLst/>
          </a:prstGeom>
        </p:spPr>
        <p:txBody>
          <a:bodyPr wrap="square" lIns="34290" tIns="17145" rIns="34290" bIns="17145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 Light"/>
                <a:cs typeface="Microsoft Sans Serif"/>
              </a:rPr>
              <a:t>Two workflows – one for job seeker who will be called ‘local service provider’ and one for employer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 Light"/>
                <a:cs typeface="Microsoft Sans Serif"/>
              </a:rPr>
              <a:t>Target consumer group – blue collar and grey collar jobseekers and employers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 Light"/>
                <a:cs typeface="Microsoft Sans Serif"/>
              </a:rPr>
              <a:t>Technology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 Light"/>
                <a:cs typeface="Microsoft Sans Serif"/>
              </a:rPr>
              <a:t>Intervention to support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job matching, delivery, payment and feedback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Require application for admin / super admin to manage the user profiles, feedback and payment operations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Require a free-call center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Require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whatsapp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 integration for chat and alerts / notifications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390" y="276172"/>
            <a:ext cx="6093109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OUR UNDERSTANDING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333553" y="772418"/>
            <a:ext cx="7667447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C2C Mobile Application –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simplified </a:t>
            </a:r>
            <a:r>
              <a:rPr lang="en-US" sz="1200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job matching service connecting jobseekers and employers</a:t>
            </a:r>
            <a:endParaRPr lang="en" sz="1200" dirty="0">
              <a:solidFill>
                <a:srgbClr val="262626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63493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12801" y="1427153"/>
            <a:ext cx="8274000" cy="3170355"/>
          </a:xfrm>
          <a:prstGeom prst="rect">
            <a:avLst/>
          </a:prstGeom>
        </p:spPr>
        <p:txBody>
          <a:bodyPr wrap="square" lIns="34290" tIns="17145" rIns="34290" bIns="17145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Disconnect between workers and work in the informal / unorganized </a:t>
            </a: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s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ector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Informal employment accounts for 84 percent of India’s non-agricultural employment and 21 percent of its 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GDP</a:t>
            </a:r>
            <a:endParaRPr lang="en-US" dirty="0">
              <a:solidFill>
                <a:srgbClr val="262626"/>
              </a:solidFill>
              <a:latin typeface="Microsoft Sans Serif"/>
              <a:ea typeface="Roboto Light"/>
              <a:cs typeface="Microsoft Sans Serif"/>
            </a:endParaRP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Nearly </a:t>
            </a: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half of India’s population is inactive or unemployed, and female labor force participation is extremely 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low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53 percent of Indian employers said that a lack of skills is a common reason for entry-level 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vacancies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By 2025, 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online </a:t>
            </a:r>
            <a:r>
              <a:rPr lang="en-US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talent platforms could raise India’s GDP by 1.9 </a:t>
            </a:r>
            <a:r>
              <a:rPr lang="en-US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percent ($222billion) annually </a:t>
            </a:r>
            <a:r>
              <a:rPr lang="en-US" dirty="0"/>
              <a:t>creating 11.3 million full-time-equivalent </a:t>
            </a:r>
            <a:r>
              <a:rPr lang="en-US" dirty="0" smtClean="0"/>
              <a:t>positions </a:t>
            </a:r>
          </a:p>
          <a:p>
            <a:pPr marL="285750" lvl="3" indent="-28575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nd nearly </a:t>
            </a:r>
            <a:r>
              <a:rPr lang="en-US" dirty="0"/>
              <a:t>77 million individuals could benefit in various ways, including shorter job searches, wider job options that result in better matches, and new ways to obtain contingent </a:t>
            </a:r>
            <a:r>
              <a:rPr lang="en-US" dirty="0" smtClean="0"/>
              <a:t>work</a:t>
            </a:r>
            <a:endParaRPr lang="en-US" dirty="0" smtClean="0">
              <a:solidFill>
                <a:srgbClr val="262626"/>
              </a:solidFill>
              <a:latin typeface="Microsoft Sans Serif"/>
              <a:ea typeface="Roboto Light"/>
              <a:cs typeface="Microsoft Sans Serif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0390" y="276172"/>
            <a:ext cx="8442610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CURRENT PROBLEM / OPPORTUNITY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9" name="Shape 95"/>
          <p:cNvSpPr txBox="1"/>
          <p:nvPr/>
        </p:nvSpPr>
        <p:spPr>
          <a:xfrm>
            <a:off x="351695" y="852316"/>
            <a:ext cx="8335106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‘Nobody was really looking into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it until recently, </a:t>
            </a:r>
            <a:r>
              <a:rPr lang="en-US" sz="1200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and the problem is everywhere. We’d been thinking over it for a long time, and decided we should do it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.’</a:t>
            </a:r>
            <a:endParaRPr lang="en" sz="1200" dirty="0">
              <a:solidFill>
                <a:srgbClr val="262626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97" y="4749320"/>
            <a:ext cx="8708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baseline="30000" dirty="0" smtClean="0">
                <a:solidFill>
                  <a:schemeClr val="bg2">
                    <a:lumMod val="75000"/>
                  </a:schemeClr>
                </a:solidFill>
              </a:rPr>
              <a:t>*Informal </a:t>
            </a:r>
            <a:r>
              <a:rPr lang="en-US" sz="1200" i="1" baseline="30000" dirty="0">
                <a:solidFill>
                  <a:schemeClr val="bg2">
                    <a:lumMod val="75000"/>
                  </a:schemeClr>
                </a:solidFill>
              </a:rPr>
              <a:t>employment is defined as work in the informal sector (in enterprises that operate outside the view of tax </a:t>
            </a:r>
            <a:r>
              <a:rPr lang="en-US" sz="1200" i="1" baseline="30000" dirty="0" smtClean="0">
                <a:solidFill>
                  <a:schemeClr val="bg2">
                    <a:lumMod val="75000"/>
                  </a:schemeClr>
                </a:solidFill>
              </a:rPr>
              <a:t>authorities and </a:t>
            </a:r>
            <a:r>
              <a:rPr lang="en-US" sz="1200" i="1" baseline="30000" dirty="0">
                <a:solidFill>
                  <a:schemeClr val="bg2">
                    <a:lumMod val="75000"/>
                  </a:schemeClr>
                </a:solidFill>
              </a:rPr>
              <a:t>regulators) or </a:t>
            </a:r>
            <a:r>
              <a:rPr lang="en-US" sz="1200" i="1" baseline="30000" dirty="0" smtClean="0">
                <a:solidFill>
                  <a:schemeClr val="bg2">
                    <a:lumMod val="75000"/>
                  </a:schemeClr>
                </a:solidFill>
              </a:rPr>
              <a:t>informal</a:t>
            </a:r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i="1" baseline="30000" dirty="0" smtClean="0">
                <a:solidFill>
                  <a:schemeClr val="bg2">
                    <a:lumMod val="75000"/>
                  </a:schemeClr>
                </a:solidFill>
              </a:rPr>
              <a:t>employment </a:t>
            </a:r>
            <a:r>
              <a:rPr lang="en-US" sz="1200" i="1" baseline="30000" dirty="0">
                <a:solidFill>
                  <a:schemeClr val="bg2">
                    <a:lumMod val="75000"/>
                  </a:schemeClr>
                </a:solidFill>
              </a:rPr>
              <a:t>in the formal sector.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85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320391" y="276172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MARKET SIZE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384" y="1334486"/>
            <a:ext cx="4383884" cy="1123867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t"/>
          <a:lstStyle/>
          <a:p>
            <a:pPr defTabSz="685595">
              <a:lnSpc>
                <a:spcPct val="120000"/>
              </a:lnSpc>
            </a:pPr>
            <a:endParaRPr lang="en-IN" sz="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ea typeface="Roboto" pitchFamily="2" charset="0"/>
              <a:cs typeface="Microsoft Sans Serif"/>
            </a:endParaRPr>
          </a:p>
          <a:p>
            <a:pPr defTabSz="685595">
              <a:lnSpc>
                <a:spcPct val="120000"/>
              </a:lnSpc>
            </a:pP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Local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&amp; Home services marketplaces segment is seeing large companies getting created globally. For instance the notable financing rounds from just Jan </a:t>
            </a: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2015</a:t>
            </a:r>
            <a:endParaRPr lang="en-IN" sz="900" kern="12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ea typeface="Roboto" pitchFamily="2" charset="0"/>
              <a:cs typeface="Microsoft Sans Serif"/>
            </a:endParaRPr>
          </a:p>
          <a:p>
            <a:pPr marL="171450" indent="-171450" defTabSz="685595">
              <a:lnSpc>
                <a:spcPct val="120000"/>
              </a:lnSpc>
              <a:buFont typeface="Arial"/>
              <a:buChar char="•"/>
            </a:pP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$100m Series D in Thumbstack by Google Ventures, Tiger Global, Sequoia Capital</a:t>
            </a:r>
          </a:p>
          <a:p>
            <a:pPr marL="171450" indent="-171450" defTabSz="685595">
              <a:lnSpc>
                <a:spcPct val="120000"/>
              </a:lnSpc>
              <a:buFont typeface="Arial"/>
              <a:buChar char="•"/>
            </a:pP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$65m Series B in Porch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4396" y="1216854"/>
            <a:ext cx="305772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defTabSz="685595"/>
            <a:r>
              <a:rPr lang="en-IN" sz="1050" b="1" kern="1200" dirty="0">
                <a:solidFill>
                  <a:srgbClr val="79358C"/>
                </a:solidFill>
                <a:latin typeface="Open Sans Extrabold"/>
                <a:ea typeface="Roboto" pitchFamily="2" charset="0"/>
                <a:cs typeface="Open Sans Extrabold"/>
              </a:rPr>
              <a:t>Local &amp; Home Services Marketplaces</a:t>
            </a:r>
            <a:endParaRPr lang="en-IN" sz="1050" b="1" kern="1200" dirty="0">
              <a:solidFill>
                <a:srgbClr val="79358C"/>
              </a:solidFill>
              <a:latin typeface="Open Sans Extrabold"/>
              <a:cs typeface="Open Sans Extra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384" y="2640776"/>
            <a:ext cx="4383884" cy="1241786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t"/>
          <a:lstStyle/>
          <a:p>
            <a:pPr defTabSz="685595">
              <a:lnSpc>
                <a:spcPct val="120000"/>
              </a:lnSpc>
            </a:pPr>
            <a:endParaRPr lang="en-IN" sz="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ea typeface="Roboto" pitchFamily="2" charset="0"/>
              <a:cs typeface="Microsoft Sans Serif"/>
            </a:endParaRPr>
          </a:p>
          <a:p>
            <a:pPr defTabSz="685595">
              <a:lnSpc>
                <a:spcPct val="120000"/>
              </a:lnSpc>
            </a:pP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In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India, though this segment has received limited venture, it caught our attention as over 70 of the 150 we had tracked in this segment were 2014 founded</a:t>
            </a:r>
          </a:p>
          <a:p>
            <a:pPr marL="171450" indent="-171450" defTabSz="685595">
              <a:lnSpc>
                <a:spcPct val="120000"/>
              </a:lnSpc>
              <a:buFont typeface="Arial"/>
              <a:buChar char="•"/>
            </a:pP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Indicating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this segment </a:t>
            </a: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has been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ripe for early stage funding in </a:t>
            </a: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2015</a:t>
            </a:r>
          </a:p>
          <a:p>
            <a:pPr marL="171450" indent="-171450" defTabSz="685595">
              <a:lnSpc>
                <a:spcPct val="120000"/>
              </a:lnSpc>
              <a:buFont typeface="Arial"/>
              <a:buChar char="•"/>
            </a:pP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With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30 percent of </a:t>
            </a: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India’s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vast working-age population under the age of 24, India could reap a major demographic dividend. By 2030, it will have the largest working-age population in the world at </a:t>
            </a: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one billion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strong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4873" y="2527270"/>
            <a:ext cx="3047245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defTabSz="685595"/>
            <a:r>
              <a:rPr lang="en-IN" sz="1050" b="1" kern="1200" dirty="0" smtClean="0">
                <a:solidFill>
                  <a:srgbClr val="79358C"/>
                </a:solidFill>
                <a:latin typeface="Open Sans Extrabold"/>
                <a:ea typeface="Adobe Gothic Std B" pitchFamily="34" charset="-128"/>
                <a:cs typeface="Open Sans Extrabold"/>
              </a:rPr>
              <a:t>India Market Scenario</a:t>
            </a:r>
            <a:endParaRPr lang="en-IN" sz="1050" b="1" kern="1200" dirty="0">
              <a:solidFill>
                <a:srgbClr val="79358C"/>
              </a:solidFill>
              <a:latin typeface="Open Sans Extrabold"/>
              <a:cs typeface="Open Sans Extrabold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803" y="4054814"/>
            <a:ext cx="4383884" cy="988893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t"/>
          <a:lstStyle/>
          <a:p>
            <a:pPr defTabSz="685595">
              <a:lnSpc>
                <a:spcPct val="120000"/>
              </a:lnSpc>
            </a:pPr>
            <a:endParaRPr lang="en-IN" sz="9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ea typeface="Roboto" pitchFamily="2" charset="0"/>
              <a:cs typeface="Microsoft Sans Serif"/>
            </a:endParaRPr>
          </a:p>
          <a:p>
            <a:pPr defTabSz="685595">
              <a:lnSpc>
                <a:spcPct val="120000"/>
              </a:lnSpc>
            </a:pPr>
            <a:r>
              <a:rPr lang="en-IN" sz="9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Amazon </a:t>
            </a: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foraying into local services marketplaces market – “Local Services is The New E-Commerce Battleground” (Forbes, Hindu BusinessLine)</a:t>
            </a:r>
          </a:p>
          <a:p>
            <a:pPr defTabSz="685595">
              <a:lnSpc>
                <a:spcPct val="120000"/>
              </a:lnSpc>
            </a:pPr>
            <a:r>
              <a:rPr lang="en-IN" sz="9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ea typeface="Roboto" pitchFamily="2" charset="0"/>
                <a:cs typeface="Microsoft Sans Serif"/>
              </a:rPr>
              <a:t>•  Thumbtack success story – “Thumbtack sent $1.8 billion worth of potential business to local firms in the U.S.” (Forbes)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4873" y="3946801"/>
            <a:ext cx="2853601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0" rIns="68561" bIns="34280" rtlCol="0" anchor="ctr"/>
          <a:lstStyle/>
          <a:p>
            <a:pPr defTabSz="685595"/>
            <a:r>
              <a:rPr lang="en-IN" sz="1050" b="1" kern="1200" dirty="0">
                <a:solidFill>
                  <a:srgbClr val="79358C"/>
                </a:solidFill>
                <a:latin typeface="Open Sans Extrabold"/>
                <a:ea typeface="Adobe Gothic Std B" pitchFamily="34" charset="-128"/>
                <a:cs typeface="Open Sans Extrabold"/>
              </a:rPr>
              <a:t>Industry Buzz</a:t>
            </a:r>
            <a:endParaRPr lang="en-IN" sz="1050" b="1" kern="1200" dirty="0">
              <a:solidFill>
                <a:srgbClr val="79358C"/>
              </a:solidFill>
              <a:latin typeface="Open Sans Extrabold"/>
              <a:cs typeface="Open Sans Extrabold"/>
            </a:endParaRPr>
          </a:p>
        </p:txBody>
      </p:sp>
      <p:sp>
        <p:nvSpPr>
          <p:cNvPr id="15" name="Shape 95"/>
          <p:cNvSpPr txBox="1"/>
          <p:nvPr/>
        </p:nvSpPr>
        <p:spPr>
          <a:xfrm>
            <a:off x="333553" y="772418"/>
            <a:ext cx="7667447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The </a:t>
            </a:r>
            <a:r>
              <a:rPr lang="en-US" sz="1200" dirty="0" smtClean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Local &amp; home </a:t>
            </a:r>
            <a:r>
              <a:rPr lang="en-US" sz="1200" dirty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services industry in India is growing rapidly with about 69 startups founded in 2014 alone!</a:t>
            </a:r>
            <a:endParaRPr lang="en" sz="1200" dirty="0">
              <a:solidFill>
                <a:schemeClr val="tx1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9" y="1228229"/>
            <a:ext cx="2381337" cy="1434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9" y="3321216"/>
            <a:ext cx="2381337" cy="1396303"/>
          </a:xfrm>
          <a:prstGeom prst="rect">
            <a:avLst/>
          </a:prstGeom>
        </p:spPr>
      </p:pic>
      <p:pic>
        <p:nvPicPr>
          <p:cNvPr id="19" name="Picture 18" descr="FLV-8685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356" y="2432176"/>
            <a:ext cx="1959429" cy="11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4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95"/>
          <p:cNvSpPr txBox="1"/>
          <p:nvPr/>
        </p:nvSpPr>
        <p:spPr>
          <a:xfrm>
            <a:off x="333553" y="799631"/>
            <a:ext cx="7068881" cy="388726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building </a:t>
            </a:r>
            <a:r>
              <a:rPr lang="en-US" sz="1200" dirty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a model which produces amazing work, zero headache and financial win-win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ea typeface="Roboto Light"/>
                <a:cs typeface="Microsoft Sans Serif"/>
              </a:rPr>
              <a:t>to service providers and service seekers. Leverage crowd sourced funding methods.</a:t>
            </a:r>
            <a:endParaRPr lang="en-US" sz="1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20391" y="288999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BUSINESS MODEL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43038" y="1462112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43038" y="1945008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43038" y="2427904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343038" y="2910801"/>
            <a:ext cx="349200" cy="35075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0" tIns="45680" rIns="91360" bIns="45680"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23" name="Shape 64"/>
          <p:cNvSpPr txBox="1"/>
          <p:nvPr/>
        </p:nvSpPr>
        <p:spPr>
          <a:xfrm>
            <a:off x="900465" y="1431805"/>
            <a:ext cx="6714988" cy="288170"/>
          </a:xfrm>
          <a:prstGeom prst="rect">
            <a:avLst/>
          </a:prstGeom>
          <a:noFill/>
          <a:ln>
            <a:noFill/>
          </a:ln>
        </p:spPr>
        <p:txBody>
          <a:bodyPr lIns="0" tIns="91345" rIns="91345" bIns="9134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icrosoft Sans Serif"/>
                <a:cs typeface="Microsoft Sans Serif"/>
              </a:rPr>
              <a:t>INR100 as a ‘platform support’ fee per engagement (optional)</a:t>
            </a:r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5" name="Shape 64"/>
          <p:cNvSpPr txBox="1"/>
          <p:nvPr/>
        </p:nvSpPr>
        <p:spPr>
          <a:xfrm>
            <a:off x="900465" y="1927664"/>
            <a:ext cx="6714988" cy="288170"/>
          </a:xfrm>
          <a:prstGeom prst="rect">
            <a:avLst/>
          </a:prstGeom>
          <a:noFill/>
          <a:ln>
            <a:noFill/>
          </a:ln>
        </p:spPr>
        <p:txBody>
          <a:bodyPr lIns="0" tIns="91345" rIns="91345" bIns="9134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icrosoft Sans Serif"/>
                <a:cs typeface="Microsoft Sans Serif"/>
              </a:rPr>
              <a:t>Hot Jobs Listing fee</a:t>
            </a:r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6" name="Shape 64"/>
          <p:cNvSpPr txBox="1"/>
          <p:nvPr/>
        </p:nvSpPr>
        <p:spPr>
          <a:xfrm>
            <a:off x="900465" y="2423523"/>
            <a:ext cx="6714988" cy="288170"/>
          </a:xfrm>
          <a:prstGeom prst="rect">
            <a:avLst/>
          </a:prstGeom>
          <a:noFill/>
          <a:ln>
            <a:noFill/>
          </a:ln>
        </p:spPr>
        <p:txBody>
          <a:bodyPr lIns="0" tIns="91345" rIns="91345" bIns="9134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icrosoft Sans Serif"/>
                <a:cs typeface="Microsoft Sans Serif"/>
              </a:rPr>
              <a:t>Platform service fee for government programs</a:t>
            </a:r>
            <a:endParaRPr lang="en-US" dirty="0">
              <a:latin typeface="Microsoft Sans Serif"/>
              <a:cs typeface="Microsoft Sans Serif"/>
            </a:endParaRPr>
          </a:p>
        </p:txBody>
      </p:sp>
      <p:sp>
        <p:nvSpPr>
          <p:cNvPr id="28" name="Shape 64"/>
          <p:cNvSpPr txBox="1"/>
          <p:nvPr/>
        </p:nvSpPr>
        <p:spPr>
          <a:xfrm>
            <a:off x="900465" y="2919381"/>
            <a:ext cx="7145892" cy="284219"/>
          </a:xfrm>
          <a:prstGeom prst="rect">
            <a:avLst/>
          </a:prstGeom>
          <a:noFill/>
          <a:ln>
            <a:noFill/>
          </a:ln>
        </p:spPr>
        <p:txBody>
          <a:bodyPr lIns="0" tIns="91345" rIns="91345" bIns="91345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icrosoft Sans Serif"/>
                <a:cs typeface="Microsoft Sans Serif"/>
              </a:rPr>
              <a:t>Enterprise services – Training &amp; Education, Talent Sourcing and Onboarding</a:t>
            </a:r>
            <a:endParaRPr lang="en-US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63029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95"/>
          <p:cNvSpPr txBox="1"/>
          <p:nvPr/>
        </p:nvSpPr>
        <p:spPr>
          <a:xfrm>
            <a:off x="333553" y="799631"/>
            <a:ext cx="8273964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 lvl="0"/>
            <a:r>
              <a:rPr lang="en-US" sz="1200" dirty="0" smtClean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Competitors range from local service market places to home service </a:t>
            </a:r>
            <a:r>
              <a:rPr lang="en-US" sz="1200" dirty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providers. 69 startups founded in 2014 </a:t>
            </a:r>
            <a:r>
              <a:rPr lang="en-US" sz="1200" dirty="0" smtClean="0">
                <a:solidFill>
                  <a:schemeClr val="tx1"/>
                </a:solidFill>
                <a:latin typeface="Microsoft Sans Serif"/>
                <a:ea typeface="Proxima Nova"/>
                <a:cs typeface="Microsoft Sans Serif"/>
                <a:sym typeface="Proxima Nova"/>
              </a:rPr>
              <a:t>alone!</a:t>
            </a:r>
            <a:endParaRPr lang="en" sz="1200" dirty="0">
              <a:solidFill>
                <a:schemeClr val="tx1"/>
              </a:solidFill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477" y="1379673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Localoye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477" y="2076844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Qyk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477" y="2774015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Servicebasket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477" y="3471186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Near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477" y="4168358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Zimmber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815" y="1379673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FindYahan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6815" y="2076844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UrbanClap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815" y="2774015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Doormint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6815" y="3471186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TaskBob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6815" y="4168358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HouseJoy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20391" y="288999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COMPETITORS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6153" y="1379673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GoodService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6153" y="2076844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Taskican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86153" y="2774015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Yelo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6153" y="3471186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ServGenie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6153" y="4168358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MySahay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5492" y="1379673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Babajob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5492" y="2076844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Aasaanjobs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5492" y="2774015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Nanojobs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5492" y="3471186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Quikrjobs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65492" y="4168358"/>
            <a:ext cx="1942025" cy="62345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Servicesutra</a:t>
            </a:r>
            <a:endParaRPr lang="en-US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22005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94142" y="1360714"/>
            <a:ext cx="6878408" cy="93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Tie</a:t>
            </a:r>
            <a:r>
              <a:rPr lang="en-US" sz="1200" dirty="0">
                <a:solidFill>
                  <a:srgbClr val="262626"/>
                </a:solidFill>
                <a:latin typeface="Microsoft Sans Serif"/>
                <a:cs typeface="Microsoft Sans Serif"/>
              </a:rPr>
              <a:t>-up with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National Career Service, State Departments for Employment Generation and Training, NSDC, SSCs (Sector Skill Councils), State Skill Missions / Government programs (</a:t>
            </a:r>
            <a:r>
              <a:rPr lang="en-US" sz="1200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aajevika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, PMKY, </a:t>
            </a:r>
            <a:r>
              <a:rPr lang="en-US" sz="1200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etc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) and ITIs / Vocational / Skill Training Institutes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Data collection through field force with tablets spread across 600 districts of India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4133" y="1360714"/>
            <a:ext cx="1766454" cy="934357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Onboarding Jobseekers and Employers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4142" y="2376810"/>
            <a:ext cx="6878408" cy="754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rgbClr val="262626"/>
                </a:solidFill>
                <a:latin typeface="Microsoft Sans Serif"/>
                <a:cs typeface="Microsoft Sans Serif"/>
              </a:rPr>
              <a:t>Promote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through job fairs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Block / Village level programs engaging with local / community leaders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133" y="2376810"/>
            <a:ext cx="1766454" cy="754381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Experiential (Engaging)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94142" y="3212930"/>
            <a:ext cx="6878408" cy="754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Brand Ambassador</a:t>
            </a:r>
            <a:endParaRPr lang="en-US" sz="1200" dirty="0">
              <a:solidFill>
                <a:srgbClr val="262626"/>
              </a:solidFill>
              <a:latin typeface="Microsoft Sans Serif"/>
              <a:cs typeface="Microsoft Sans Serif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rgbClr val="262626"/>
                </a:solidFill>
                <a:latin typeface="Microsoft Sans Serif"/>
                <a:cs typeface="Microsoft Sans Serif"/>
              </a:rPr>
              <a:t>Paper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ADs</a:t>
            </a:r>
            <a:endParaRPr lang="en-US" sz="1200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4133" y="3212930"/>
            <a:ext cx="1766454" cy="754381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lvl="0"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Out of Home (OOH)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94142" y="4049051"/>
            <a:ext cx="6878408" cy="754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>
                <a:solidFill>
                  <a:srgbClr val="262626"/>
                </a:solidFill>
                <a:latin typeface="Microsoft Sans Serif"/>
                <a:cs typeface="Microsoft Sans Serif"/>
              </a:rPr>
              <a:t>Press Releases / 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Advertorials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Blogging and using livelihood impact stories</a:t>
            </a:r>
            <a:endParaRPr lang="en-US" sz="1200" dirty="0">
              <a:solidFill>
                <a:srgbClr val="262626"/>
              </a:solidFill>
              <a:latin typeface="Microsoft Sans Serif"/>
              <a:cs typeface="Microsoft Sans Serif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Social Media (</a:t>
            </a:r>
            <a:r>
              <a:rPr lang="en-US" sz="1200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facebook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, twitter, </a:t>
            </a:r>
            <a:r>
              <a:rPr lang="en-US" sz="1200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youtube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, </a:t>
            </a:r>
            <a:r>
              <a:rPr lang="en-US" sz="1200" dirty="0" err="1" smtClean="0">
                <a:solidFill>
                  <a:srgbClr val="262626"/>
                </a:solidFill>
                <a:latin typeface="Microsoft Sans Serif"/>
                <a:cs typeface="Microsoft Sans Serif"/>
              </a:rPr>
              <a:t>etc</a:t>
            </a:r>
            <a:r>
              <a:rPr lang="en-US" sz="1200" dirty="0" smtClean="0">
                <a:solidFill>
                  <a:srgbClr val="262626"/>
                </a:solidFill>
                <a:latin typeface="Microsoft Sans Serif"/>
                <a:cs typeface="Microsoft Sans Serif"/>
              </a:rPr>
              <a:t>)</a:t>
            </a:r>
            <a:endParaRPr lang="en-US" sz="1200" dirty="0">
              <a:solidFill>
                <a:srgbClr val="262626"/>
              </a:solidFill>
              <a:latin typeface="Microsoft Sans Serif"/>
              <a:cs typeface="Microsoft Sans Serif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4133" y="4049051"/>
            <a:ext cx="1766454" cy="754381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/>
                <a:cs typeface="Microsoft Sans Serif"/>
              </a:rPr>
              <a:t>Online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14" name="Shape 95"/>
          <p:cNvSpPr txBox="1"/>
          <p:nvPr/>
        </p:nvSpPr>
        <p:spPr>
          <a:xfrm>
            <a:off x="333553" y="799631"/>
            <a:ext cx="7068881" cy="302937"/>
          </a:xfrm>
          <a:prstGeom prst="rect">
            <a:avLst/>
          </a:prstGeom>
          <a:noFill/>
          <a:ln>
            <a:noFill/>
          </a:ln>
        </p:spPr>
        <p:txBody>
          <a:bodyPr lIns="91398" tIns="91398" rIns="91398" bIns="91398" anchor="ctr" anchorCtr="0">
            <a:noAutofit/>
          </a:bodyPr>
          <a:lstStyle/>
          <a:p>
            <a:pPr lvl="0"/>
            <a:r>
              <a:rPr lang="en-US" sz="1200" dirty="0">
                <a:latin typeface="Microsoft Sans Serif"/>
                <a:ea typeface="Proxima Nova"/>
                <a:cs typeface="Microsoft Sans Serif"/>
                <a:sym typeface="Proxima Nova"/>
              </a:rPr>
              <a:t>Combined disruptive, experiential, OOH and </a:t>
            </a:r>
            <a:r>
              <a:rPr lang="en-US" sz="1200" dirty="0" smtClean="0">
                <a:latin typeface="Microsoft Sans Serif"/>
                <a:ea typeface="Proxima Nova"/>
                <a:cs typeface="Microsoft Sans Serif"/>
                <a:sym typeface="Proxima Nova"/>
              </a:rPr>
              <a:t>online </a:t>
            </a:r>
            <a:r>
              <a:rPr lang="en-US" sz="1200" dirty="0">
                <a:latin typeface="Microsoft Sans Serif"/>
                <a:ea typeface="Proxima Nova"/>
                <a:cs typeface="Microsoft Sans Serif"/>
                <a:sym typeface="Proxima Nova"/>
              </a:rPr>
              <a:t>marketing techniques</a:t>
            </a:r>
            <a:endParaRPr lang="en" sz="1200" dirty="0">
              <a:latin typeface="Microsoft Sans Serif"/>
              <a:ea typeface="Proxima Nova"/>
              <a:cs typeface="Microsoft Sans Serif"/>
              <a:sym typeface="Proxima Nova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20391" y="288999"/>
            <a:ext cx="5098202" cy="621499"/>
          </a:xfrm>
          <a:prstGeom prst="rect">
            <a:avLst/>
          </a:prstGeom>
          <a:noFill/>
          <a:ln>
            <a:noFill/>
          </a:ln>
        </p:spPr>
        <p:txBody>
          <a:bodyPr lIns="68543" tIns="68543" rIns="68543" bIns="68543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 defTabSz="685526">
              <a:buClr>
                <a:prstClr val="black"/>
              </a:buClr>
            </a:pPr>
            <a:r>
              <a:rPr lang="en-GB" sz="3600" kern="1200" dirty="0" smtClean="0">
                <a:solidFill>
                  <a:prstClr val="black"/>
                </a:solidFill>
                <a:latin typeface="Open Sans Extrabold"/>
                <a:cs typeface="Open Sans Extrabold"/>
              </a:rPr>
              <a:t>MARKETING PLAN</a:t>
            </a:r>
            <a:endParaRPr lang="en-US" sz="3600" kern="1200" dirty="0">
              <a:solidFill>
                <a:prstClr val="black"/>
              </a:solidFill>
              <a:latin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7262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10487</TotalTime>
  <Words>1299</Words>
  <Application>Microsoft Office PowerPoint</Application>
  <PresentationFormat>On-screen Show (16:9)</PresentationFormat>
  <Paragraphs>207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MS PGothic</vt:lpstr>
      <vt:lpstr>Adobe Gothic Std B</vt:lpstr>
      <vt:lpstr>Arial</vt:lpstr>
      <vt:lpstr>Microsoft Sans Serif</vt:lpstr>
      <vt:lpstr>Open Sans Extrabold</vt:lpstr>
      <vt:lpstr>Proxima Nova</vt:lpstr>
      <vt:lpstr>Proxima Nova Regular</vt:lpstr>
      <vt:lpstr>Roboto</vt:lpstr>
      <vt:lpstr>Roboto Light</vt:lpstr>
      <vt:lpstr>Wingdings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Jimsha Malayil</dc:creator>
  <cp:lastModifiedBy>Jimsha Malayil</cp:lastModifiedBy>
  <cp:revision>1521</cp:revision>
  <dcterms:modified xsi:type="dcterms:W3CDTF">2015-11-06T12:18:42Z</dcterms:modified>
</cp:coreProperties>
</file>