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72" r:id="rId15"/>
    <p:sldId id="273" r:id="rId16"/>
    <p:sldId id="274" r:id="rId17"/>
    <p:sldId id="275" r:id="rId18"/>
    <p:sldId id="282" r:id="rId19"/>
    <p:sldId id="283" r:id="rId20"/>
    <p:sldId id="266" r:id="rId21"/>
    <p:sldId id="267" r:id="rId22"/>
    <p:sldId id="276" r:id="rId23"/>
    <p:sldId id="277" r:id="rId24"/>
    <p:sldId id="278" r:id="rId25"/>
    <p:sldId id="279" r:id="rId26"/>
    <p:sldId id="284" r:id="rId27"/>
    <p:sldId id="290" r:id="rId28"/>
    <p:sldId id="291" r:id="rId29"/>
    <p:sldId id="268" r:id="rId30"/>
    <p:sldId id="280" r:id="rId31"/>
    <p:sldId id="281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43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5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64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81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232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040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656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30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1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7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62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1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21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8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26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34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6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9D877FD-EB55-474D-9F6B-0FD48BB52268}" type="datetimeFigureOut">
              <a:rPr lang="it-IT" smtClean="0"/>
              <a:t>05/07/2019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4AF04B-7B15-4BDF-A823-02E5D40B64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80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<Relationships xmlns="http://schemas.openxmlformats.org/package/2006/relationships"><Relationship Id="rId2" Target="../media/image2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9250349/opencv-stitching-more-than-2-images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v/opencv_extra/tree/master/testdata/stitching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2C754-15FE-4EFF-8392-D8FE81B74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902" y="664184"/>
            <a:ext cx="9722595" cy="2786655"/>
          </a:xfrm>
        </p:spPr>
        <p:txBody>
          <a:bodyPr/>
          <a:lstStyle/>
          <a:p>
            <a:r>
              <a:rPr lang="it-IT" dirty="0"/>
              <a:t>Progetto Sistemi Informativi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90C2B8-B12A-4D71-A792-69D5ECAC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1" y="3781425"/>
            <a:ext cx="8934079" cy="861596"/>
          </a:xfrm>
        </p:spPr>
        <p:txBody>
          <a:bodyPr/>
          <a:lstStyle/>
          <a:p>
            <a:pPr algn="ctr"/>
            <a:r>
              <a:rPr lang="it-IT" b="1" dirty="0"/>
              <a:t>Corso di laurea in ingegneria informatica e delle tecnologie               dell’informazione            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2223746-E166-4D53-884E-7E966422A3EA}"/>
              </a:ext>
            </a:extLst>
          </p:cNvPr>
          <p:cNvSpPr txBox="1"/>
          <p:nvPr/>
        </p:nvSpPr>
        <p:spPr>
          <a:xfrm>
            <a:off x="7226423" y="4973607"/>
            <a:ext cx="317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Studente</a:t>
            </a:r>
          </a:p>
          <a:p>
            <a:pPr algn="ct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Monica Micucci 57122</a:t>
            </a:r>
          </a:p>
        </p:txBody>
      </p:sp>
    </p:spTree>
    <p:extLst>
      <p:ext uri="{BB962C8B-B14F-4D97-AF65-F5344CB8AC3E}">
        <p14:creationId xmlns:p14="http://schemas.microsoft.com/office/powerpoint/2010/main" val="23258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3A28F-F214-4EB5-959E-743A35C8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Utilizzo di SIFT in </a:t>
            </a:r>
            <a:r>
              <a:rPr lang="it-IT" dirty="0" err="1"/>
              <a:t>Colab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46074-AC4B-41D9-9BCB-E32001C2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10" y="2367134"/>
            <a:ext cx="12183975" cy="4490866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070CCB"/>
                </a:solidFill>
              </a:rPr>
              <a:t>Per utilizzare SIFT in </a:t>
            </a:r>
            <a:r>
              <a:rPr lang="it-IT" sz="2400" dirty="0" err="1">
                <a:solidFill>
                  <a:srgbClr val="070CCB"/>
                </a:solidFill>
              </a:rPr>
              <a:t>Colab</a:t>
            </a:r>
            <a:r>
              <a:rPr lang="it-IT" sz="2400" dirty="0">
                <a:solidFill>
                  <a:srgbClr val="070CCB"/>
                </a:solidFill>
              </a:rPr>
              <a:t> è stato eseguito in una nuova cella il seguente comando:</a:t>
            </a:r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>
                <a:solidFill>
                  <a:srgbClr val="070CCB"/>
                </a:solidFill>
              </a:rPr>
              <a:t>Tale versione di </a:t>
            </a:r>
            <a:r>
              <a:rPr lang="it-IT" sz="2400" dirty="0" err="1">
                <a:solidFill>
                  <a:srgbClr val="070CCB"/>
                </a:solidFill>
              </a:rPr>
              <a:t>opencv-contrib-python</a:t>
            </a:r>
            <a:r>
              <a:rPr lang="it-IT" sz="2400" dirty="0">
                <a:solidFill>
                  <a:srgbClr val="070CCB"/>
                </a:solidFill>
              </a:rPr>
              <a:t> ha SIFT abilitato.</a:t>
            </a:r>
          </a:p>
          <a:p>
            <a:r>
              <a:rPr lang="it-IT" sz="2400" dirty="0">
                <a:solidFill>
                  <a:srgbClr val="070CCB"/>
                </a:solidFill>
              </a:rPr>
              <a:t>Successivamente eseguire il comando </a:t>
            </a:r>
            <a:r>
              <a:rPr lang="it-IT" sz="2400" b="1" dirty="0" err="1">
                <a:solidFill>
                  <a:srgbClr val="070CCB"/>
                </a:solidFill>
              </a:rPr>
              <a:t>restart</a:t>
            </a:r>
            <a:r>
              <a:rPr lang="it-IT" sz="2400" b="1" dirty="0">
                <a:solidFill>
                  <a:srgbClr val="070CCB"/>
                </a:solidFill>
              </a:rPr>
              <a:t> </a:t>
            </a:r>
            <a:r>
              <a:rPr lang="it-IT" sz="2400" b="1" dirty="0" err="1">
                <a:solidFill>
                  <a:srgbClr val="070CCB"/>
                </a:solidFill>
              </a:rPr>
              <a:t>runtime</a:t>
            </a:r>
            <a:endParaRPr lang="it-IT" sz="2400" b="1" dirty="0">
              <a:solidFill>
                <a:srgbClr val="070CCB"/>
              </a:solidFill>
            </a:endParaRPr>
          </a:p>
          <a:p>
            <a:r>
              <a:rPr lang="it-IT" sz="2400" dirty="0">
                <a:solidFill>
                  <a:srgbClr val="070CCB"/>
                </a:solidFill>
              </a:rPr>
              <a:t>Ripetere le operazioni descritte ogni volta che si accede al file </a:t>
            </a:r>
            <a:r>
              <a:rPr lang="it-IT" sz="2400" b="1" dirty="0" err="1">
                <a:solidFill>
                  <a:srgbClr val="070CCB"/>
                </a:solidFill>
              </a:rPr>
              <a:t>Progetto.ipynb</a:t>
            </a:r>
            <a:r>
              <a:rPr lang="it-IT" sz="2400" b="1" dirty="0">
                <a:solidFill>
                  <a:srgbClr val="070CCB"/>
                </a:solidFill>
              </a:rPr>
              <a:t> </a:t>
            </a:r>
          </a:p>
          <a:p>
            <a:endParaRPr lang="it-IT" sz="2400" dirty="0"/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224544-5D4F-40D2-B4ED-B28EB0B1A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08" y="3577221"/>
            <a:ext cx="1062320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8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DE9E4-6A13-4D6F-B5F3-D054C8C6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Feature Matching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E8650-93C1-48A3-8FC6-8F8FB5F1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4" y="2636668"/>
            <a:ext cx="10804124" cy="3932808"/>
          </a:xfrm>
        </p:spPr>
        <p:txBody>
          <a:bodyPr/>
          <a:lstStyle/>
          <a:p>
            <a:r>
              <a:rPr lang="it-IT" dirty="0">
                <a:solidFill>
                  <a:srgbClr val="070CCB"/>
                </a:solidFill>
              </a:rPr>
              <a:t>Per</a:t>
            </a:r>
            <a:r>
              <a:rPr lang="it-IT" dirty="0"/>
              <a:t> </a:t>
            </a:r>
            <a:r>
              <a:rPr lang="it-IT" sz="2000" dirty="0">
                <a:solidFill>
                  <a:srgbClr val="070CCB"/>
                </a:solidFill>
              </a:rPr>
              <a:t>individuare le corrispondenze tra descrittori è stato utilizzato un </a:t>
            </a:r>
            <a:r>
              <a:rPr lang="it-IT" sz="2000" dirty="0" err="1">
                <a:solidFill>
                  <a:srgbClr val="070CCB"/>
                </a:solidFill>
              </a:rPr>
              <a:t>matcher</a:t>
            </a:r>
            <a:r>
              <a:rPr lang="it-IT" sz="2000" dirty="0">
                <a:solidFill>
                  <a:srgbClr val="070CCB"/>
                </a:solidFill>
              </a:rPr>
              <a:t> di tipo Brute-Force</a:t>
            </a:r>
          </a:p>
          <a:p>
            <a:r>
              <a:rPr lang="it-IT" sz="2000" dirty="0">
                <a:solidFill>
                  <a:srgbClr val="070CCB"/>
                </a:solidFill>
              </a:rPr>
              <a:t>Tale </a:t>
            </a:r>
            <a:r>
              <a:rPr lang="it-IT" sz="2000" dirty="0" err="1">
                <a:solidFill>
                  <a:srgbClr val="070CCB"/>
                </a:solidFill>
              </a:rPr>
              <a:t>matcher</a:t>
            </a:r>
            <a:r>
              <a:rPr lang="it-IT" sz="2000" dirty="0">
                <a:solidFill>
                  <a:srgbClr val="070CCB"/>
                </a:solidFill>
              </a:rPr>
              <a:t> è semplice: prende il descrittore di una feature nel primo insieme e è viene confrontato con tutte le altre features nel secondo insieme attraverso un calcolo della distanza. E il più vicino viene restituito.</a:t>
            </a:r>
          </a:p>
          <a:p>
            <a:r>
              <a:rPr lang="it-IT" sz="2000" dirty="0">
                <a:solidFill>
                  <a:srgbClr val="070CCB"/>
                </a:solidFill>
              </a:rPr>
              <a:t>Per ottenere le migliori k corrispondenze si utilizza </a:t>
            </a:r>
            <a:r>
              <a:rPr lang="it-IT" sz="2000" b="1" dirty="0" err="1">
                <a:solidFill>
                  <a:srgbClr val="070CCB"/>
                </a:solidFill>
              </a:rPr>
              <a:t>BFMatcher.knnMatch</a:t>
            </a:r>
            <a:r>
              <a:rPr lang="it-IT" sz="2000" b="1" dirty="0">
                <a:solidFill>
                  <a:srgbClr val="070CCB"/>
                </a:solidFill>
              </a:rPr>
              <a:t> (), </a:t>
            </a:r>
            <a:r>
              <a:rPr lang="it-IT" sz="2000" dirty="0">
                <a:solidFill>
                  <a:srgbClr val="070CCB"/>
                </a:solidFill>
              </a:rPr>
              <a:t>dove k=2 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70CCB"/>
                </a:solidFill>
              </a:rPr>
              <a:t>     in modo da applicare il </a:t>
            </a:r>
            <a:r>
              <a:rPr lang="it-IT" sz="2000" b="1" dirty="0">
                <a:solidFill>
                  <a:srgbClr val="070CCB"/>
                </a:solidFill>
              </a:rPr>
              <a:t>ratio test</a:t>
            </a:r>
            <a:r>
              <a:rPr lang="it-IT" sz="2000" dirty="0">
                <a:solidFill>
                  <a:srgbClr val="070CCB"/>
                </a:solidFill>
              </a:rPr>
              <a:t>.</a:t>
            </a:r>
          </a:p>
          <a:p>
            <a:endParaRPr lang="it-IT" sz="2000" dirty="0">
              <a:solidFill>
                <a:srgbClr val="070CCB"/>
              </a:solidFill>
            </a:endParaRPr>
          </a:p>
          <a:p>
            <a:endParaRPr lang="it-IT" sz="2000" dirty="0">
              <a:solidFill>
                <a:srgbClr val="070C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0DD33-1EC2-45B5-A1FA-433C9A1F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Ratio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2263B0-21B6-4DD2-8802-3435015A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13155" cy="4072508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Il ratio test è un algoritmo che confronta le features tra le immagini attraverso una misura di distanza euclidea. Minore è la distanza, migliori sono le corrispondenze.</a:t>
            </a:r>
          </a:p>
          <a:p>
            <a:r>
              <a:rPr lang="it-IT" sz="2000" dirty="0">
                <a:solidFill>
                  <a:srgbClr val="070CCB"/>
                </a:solidFill>
              </a:rPr>
              <a:t> Le features abbinate vengono quindi determinate impostando una soglia per il valore della distanza: se la soglia è troppo alta ci saranno più falsi positivi, al contrario se è troppo bassa ci saranno troppi falsi negativ</a:t>
            </a:r>
            <a:r>
              <a:rPr lang="it-IT" dirty="0">
                <a:solidFill>
                  <a:srgbClr val="070CCB"/>
                </a:solidFill>
              </a:rPr>
              <a:t>i.</a:t>
            </a:r>
          </a:p>
          <a:p>
            <a:r>
              <a:rPr lang="it-IT" sz="2000" dirty="0">
                <a:solidFill>
                  <a:srgbClr val="070CCB"/>
                </a:solidFill>
              </a:rPr>
              <a:t>La soglia scelta in questo caso è  0.7.</a:t>
            </a:r>
          </a:p>
        </p:txBody>
      </p:sp>
    </p:spTree>
    <p:extLst>
      <p:ext uri="{BB962C8B-B14F-4D97-AF65-F5344CB8AC3E}">
        <p14:creationId xmlns:p14="http://schemas.microsoft.com/office/powerpoint/2010/main" val="254094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39759-3474-4FCA-8432-DDA8919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           Risultato Matching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AC1F4E3-8442-44F8-9E1E-55DB345D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60968"/>
            <a:ext cx="8825659" cy="3416300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Prima sequenza: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1F2504-425D-4F80-8996-A12A5E8BE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2793190"/>
            <a:ext cx="10437607" cy="39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9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DCBB4-DEBB-4B1C-A5A4-06C82D59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Risultato Matching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B234C73-9F2A-4FEB-8035-21CC64E34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9" y="2407921"/>
            <a:ext cx="11539641" cy="4013200"/>
          </a:xfrm>
        </p:spPr>
      </p:pic>
    </p:spTree>
    <p:extLst>
      <p:ext uri="{BB962C8B-B14F-4D97-AF65-F5344CB8AC3E}">
        <p14:creationId xmlns:p14="http://schemas.microsoft.com/office/powerpoint/2010/main" val="197326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1D8A2-3ADA-40D0-88A5-614F19FE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Risultato Matching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62AA77-88C0-4987-9CE1-2B406FB1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94" y="2258060"/>
            <a:ext cx="8825659" cy="3416300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Seconda sequenza: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7C1C8E-868E-4EC4-B40B-42842EEA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778760"/>
            <a:ext cx="10911840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472F2-B050-4E5D-A133-9F090A16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Risultato Matching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3756EE0-898F-4F2A-8029-6B36A97B2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5" y="2661920"/>
            <a:ext cx="11662109" cy="3765209"/>
          </a:xfrm>
        </p:spPr>
      </p:pic>
    </p:spTree>
    <p:extLst>
      <p:ext uri="{BB962C8B-B14F-4D97-AF65-F5344CB8AC3E}">
        <p14:creationId xmlns:p14="http://schemas.microsoft.com/office/powerpoint/2010/main" val="175446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B0245-9824-4072-8C00-E11B9D7B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838200"/>
            <a:ext cx="8825659" cy="842432"/>
          </a:xfrm>
        </p:spPr>
        <p:txBody>
          <a:bodyPr/>
          <a:lstStyle/>
          <a:p>
            <a:pPr algn="ctr"/>
            <a:r>
              <a:rPr lang="it-IT" dirty="0"/>
              <a:t>Risultato Matching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2549BD0-AC23-4D03-98FC-AFD8F5470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8" y="2438400"/>
            <a:ext cx="11404193" cy="3855720"/>
          </a:xfrm>
        </p:spPr>
      </p:pic>
    </p:spTree>
    <p:extLst>
      <p:ext uri="{BB962C8B-B14F-4D97-AF65-F5344CB8AC3E}">
        <p14:creationId xmlns:p14="http://schemas.microsoft.com/office/powerpoint/2010/main" val="39818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CAA07-B193-4A0D-877F-20A1E2D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Risultato Matching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8CF3678-8341-467F-816C-052F469A2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2440802"/>
            <a:ext cx="10810240" cy="4053839"/>
          </a:xfrm>
        </p:spPr>
      </p:pic>
    </p:spTree>
    <p:extLst>
      <p:ext uri="{BB962C8B-B14F-4D97-AF65-F5344CB8AC3E}">
        <p14:creationId xmlns:p14="http://schemas.microsoft.com/office/powerpoint/2010/main" val="329714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B61D35-C522-47CF-8601-9F9AF572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Risultato Matching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677B797-AB30-4420-A714-6B5088BEA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5" y="2611120"/>
            <a:ext cx="11452216" cy="3616959"/>
          </a:xfrm>
        </p:spPr>
      </p:pic>
    </p:spTree>
    <p:extLst>
      <p:ext uri="{BB962C8B-B14F-4D97-AF65-F5344CB8AC3E}">
        <p14:creationId xmlns:p14="http://schemas.microsoft.com/office/powerpoint/2010/main" val="220616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507EE-0E81-4243-99B0-BF22BAF3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28D2D-739F-4420-AA94-FB5CB9BF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797" y="2796466"/>
            <a:ext cx="10430405" cy="3489664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070CCB"/>
                </a:solidFill>
              </a:rPr>
              <a:t>Il presente lavoro ha come obiettivo la realizzazione di </a:t>
            </a:r>
            <a:r>
              <a:rPr lang="it-IT" sz="2400" b="1" dirty="0">
                <a:solidFill>
                  <a:srgbClr val="070CCB"/>
                </a:solidFill>
              </a:rPr>
              <a:t>panorama </a:t>
            </a:r>
            <a:r>
              <a:rPr lang="it-IT" sz="2400" b="1" dirty="0" err="1">
                <a:solidFill>
                  <a:srgbClr val="070CCB"/>
                </a:solidFill>
              </a:rPr>
              <a:t>stitchings</a:t>
            </a:r>
            <a:r>
              <a:rPr lang="it-IT" sz="2400" b="1" dirty="0">
                <a:solidFill>
                  <a:srgbClr val="070CCB"/>
                </a:solidFill>
              </a:rPr>
              <a:t> </a:t>
            </a:r>
            <a:r>
              <a:rPr lang="it-IT" sz="2400" dirty="0">
                <a:solidFill>
                  <a:srgbClr val="070CCB"/>
                </a:solidFill>
              </a:rPr>
              <a:t>a partire da una sequenza di tre o più immagini sulle quali viene effettuata una determinata procedura algoritmica.</a:t>
            </a:r>
          </a:p>
          <a:p>
            <a:r>
              <a:rPr lang="it-IT" sz="2400" dirty="0">
                <a:solidFill>
                  <a:srgbClr val="070CCB"/>
                </a:solidFill>
              </a:rPr>
              <a:t>L’algoritmo viene implementato utilizzando la libreria software open source </a:t>
            </a:r>
            <a:r>
              <a:rPr lang="it-IT" sz="2400" dirty="0" err="1">
                <a:solidFill>
                  <a:srgbClr val="070CCB"/>
                </a:solidFill>
              </a:rPr>
              <a:t>OpenCV</a:t>
            </a:r>
            <a:r>
              <a:rPr lang="it-IT" sz="2400" dirty="0">
                <a:solidFill>
                  <a:srgbClr val="070CCB"/>
                </a:solidFill>
              </a:rPr>
              <a:t> insieme al linguaggio di programmazione Python e l’ambiente di sviluppo Google </a:t>
            </a:r>
            <a:r>
              <a:rPr lang="it-IT" sz="2400" dirty="0" err="1">
                <a:solidFill>
                  <a:srgbClr val="070CCB"/>
                </a:solidFill>
              </a:rPr>
              <a:t>Colaboratory</a:t>
            </a:r>
            <a:r>
              <a:rPr lang="it-IT" sz="2400" dirty="0">
                <a:solidFill>
                  <a:srgbClr val="070CC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702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C69C9-37F7-418C-9669-3D5D765E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Image </a:t>
            </a:r>
            <a:r>
              <a:rPr lang="it-IT" dirty="0" err="1"/>
              <a:t>Stitching</a:t>
            </a:r>
            <a:r>
              <a:rPr lang="it-IT" dirty="0"/>
              <a:t>: </a:t>
            </a:r>
            <a:r>
              <a:rPr lang="it-IT" dirty="0" err="1"/>
              <a:t>Homography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AD4D92-2815-43B7-8F67-6D6158DF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L’</a:t>
            </a:r>
            <a:r>
              <a:rPr lang="it-IT" sz="2000" b="1" dirty="0">
                <a:solidFill>
                  <a:srgbClr val="070CCB"/>
                </a:solidFill>
              </a:rPr>
              <a:t>omografia</a:t>
            </a:r>
            <a:r>
              <a:rPr lang="it-IT" sz="2000" dirty="0">
                <a:solidFill>
                  <a:srgbClr val="070CCB"/>
                </a:solidFill>
              </a:rPr>
              <a:t> rappresenta una trasformazione in grado di mappare punti </a:t>
            </a:r>
            <a:r>
              <a:rPr lang="it-IT" sz="2000" b="1" dirty="0">
                <a:solidFill>
                  <a:srgbClr val="070CCB"/>
                </a:solidFill>
              </a:rPr>
              <a:t>x</a:t>
            </a:r>
            <a:r>
              <a:rPr lang="it-IT" sz="2000" b="1" baseline="-25000" dirty="0">
                <a:solidFill>
                  <a:srgbClr val="070CCB"/>
                </a:solidFill>
              </a:rPr>
              <a:t>i</a:t>
            </a:r>
            <a:r>
              <a:rPr lang="it-IT" sz="2000" b="1" dirty="0">
                <a:solidFill>
                  <a:srgbClr val="070CCB"/>
                </a:solidFill>
              </a:rPr>
              <a:t> </a:t>
            </a:r>
            <a:r>
              <a:rPr lang="it-IT" sz="2000" dirty="0">
                <a:solidFill>
                  <a:srgbClr val="070CCB"/>
                </a:solidFill>
              </a:rPr>
              <a:t>di un piano in punti di un altro piano </a:t>
            </a:r>
            <a:r>
              <a:rPr lang="it-IT" sz="2000" b="1" dirty="0">
                <a:solidFill>
                  <a:srgbClr val="070CCB"/>
                </a:solidFill>
              </a:rPr>
              <a:t>x</a:t>
            </a:r>
            <a:r>
              <a:rPr lang="it-IT" sz="2000" b="1" baseline="-25000" dirty="0">
                <a:solidFill>
                  <a:srgbClr val="070CCB"/>
                </a:solidFill>
              </a:rPr>
              <a:t>i</a:t>
            </a:r>
            <a:r>
              <a:rPr lang="it-IT" sz="2000" b="1" dirty="0">
                <a:solidFill>
                  <a:srgbClr val="070CCB"/>
                </a:solidFill>
              </a:rPr>
              <a:t>’.</a:t>
            </a:r>
          </a:p>
          <a:p>
            <a:r>
              <a:rPr lang="it-IT" sz="2000" dirty="0">
                <a:solidFill>
                  <a:srgbClr val="070CCB"/>
                </a:solidFill>
              </a:rPr>
              <a:t>Tale trasformazione si esprime tramite il prodotto dei punti per una matrice </a:t>
            </a:r>
            <a:r>
              <a:rPr lang="it-IT" sz="2000" b="1" dirty="0">
                <a:solidFill>
                  <a:srgbClr val="070CCB"/>
                </a:solidFill>
              </a:rPr>
              <a:t>H</a:t>
            </a:r>
            <a:r>
              <a:rPr lang="it-IT" sz="2000" dirty="0">
                <a:solidFill>
                  <a:srgbClr val="070CCB"/>
                </a:solidFill>
              </a:rPr>
              <a:t> 3x3 tale che </a:t>
            </a:r>
            <a:r>
              <a:rPr lang="it-IT" sz="2000" b="1" dirty="0">
                <a:solidFill>
                  <a:srgbClr val="070CCB"/>
                </a:solidFill>
              </a:rPr>
              <a:t>H*x</a:t>
            </a:r>
            <a:r>
              <a:rPr lang="it-IT" sz="2000" b="1" baseline="-25000" dirty="0">
                <a:solidFill>
                  <a:srgbClr val="070CCB"/>
                </a:solidFill>
              </a:rPr>
              <a:t>i</a:t>
            </a:r>
            <a:r>
              <a:rPr lang="it-IT" sz="2000" b="1" dirty="0">
                <a:solidFill>
                  <a:srgbClr val="070CCB"/>
                </a:solidFill>
              </a:rPr>
              <a:t>= x</a:t>
            </a:r>
            <a:r>
              <a:rPr lang="it-IT" sz="2000" b="1" baseline="-25000" dirty="0">
                <a:solidFill>
                  <a:srgbClr val="070CCB"/>
                </a:solidFill>
              </a:rPr>
              <a:t>i</a:t>
            </a:r>
            <a:r>
              <a:rPr lang="it-IT" sz="2000" b="1" dirty="0">
                <a:solidFill>
                  <a:srgbClr val="070CCB"/>
                </a:solidFill>
              </a:rPr>
              <a:t>’</a:t>
            </a:r>
          </a:p>
          <a:p>
            <a:r>
              <a:rPr lang="it-IT" sz="2000" dirty="0">
                <a:solidFill>
                  <a:srgbClr val="070CCB"/>
                </a:solidFill>
              </a:rPr>
              <a:t>Mette in relazione le coordinate dei pixels in due immagini</a:t>
            </a:r>
          </a:p>
          <a:p>
            <a:r>
              <a:rPr lang="it-IT" sz="2000" dirty="0">
                <a:solidFill>
                  <a:srgbClr val="070CCB"/>
                </a:solidFill>
              </a:rPr>
              <a:t>Quando si applica a tutti i pixel, la nuova immagine è una versione deformata dell’immagine originale</a:t>
            </a:r>
          </a:p>
          <a:p>
            <a:endParaRPr lang="it-IT" sz="2000" b="1" dirty="0">
              <a:solidFill>
                <a:srgbClr val="070CCB"/>
              </a:solidFill>
            </a:endParaRPr>
          </a:p>
        </p:txBody>
      </p:sp>
      <p:sp>
        <p:nvSpPr>
          <p:cNvPr id="4" name="AutoShape 2" descr="{\displaystyle {\boldsymbol {x}}_{i}}">
            <a:extLst>
              <a:ext uri="{FF2B5EF4-FFF2-40B4-BE49-F238E27FC236}">
                <a16:creationId xmlns:a16="http://schemas.microsoft.com/office/drawing/2014/main" id="{8C0DF7AA-A242-49A7-B6FA-129C41B7B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95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815F6-35BD-496A-B445-F39F93BC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Calcolo dell’omografia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53B5D6-A53D-4279-974B-2C9654B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2179"/>
            <a:ext cx="10581325" cy="4003829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La matrice omografica viene calcolata attraverso la funzione </a:t>
            </a:r>
            <a:r>
              <a:rPr lang="it-IT" sz="2000" b="1" dirty="0">
                <a:solidFill>
                  <a:srgbClr val="070CCB"/>
                </a:solidFill>
              </a:rPr>
              <a:t>cv2.findHomography() </a:t>
            </a:r>
            <a:r>
              <a:rPr lang="it-IT" sz="2000" dirty="0">
                <a:solidFill>
                  <a:srgbClr val="070CCB"/>
                </a:solidFill>
              </a:rPr>
              <a:t>che prende in input gli insiemi di punti da entrambe le immagini: punti di origine(</a:t>
            </a:r>
            <a:r>
              <a:rPr lang="it-IT" sz="2000" b="1" dirty="0" err="1">
                <a:solidFill>
                  <a:srgbClr val="070CCB"/>
                </a:solidFill>
              </a:rPr>
              <a:t>srce_pts</a:t>
            </a:r>
            <a:r>
              <a:rPr lang="it-IT" sz="2000" dirty="0">
                <a:solidFill>
                  <a:srgbClr val="070CCB"/>
                </a:solidFill>
              </a:rPr>
              <a:t>) e punti di destinazione(</a:t>
            </a:r>
            <a:r>
              <a:rPr lang="it-IT" sz="2000" b="1" dirty="0" err="1">
                <a:solidFill>
                  <a:srgbClr val="070CCB"/>
                </a:solidFill>
              </a:rPr>
              <a:t>dste_pts</a:t>
            </a:r>
            <a:r>
              <a:rPr lang="it-IT" sz="2000" dirty="0">
                <a:solidFill>
                  <a:srgbClr val="070CCB"/>
                </a:solidFill>
              </a:rPr>
              <a:t>)</a:t>
            </a:r>
          </a:p>
          <a:p>
            <a:r>
              <a:rPr lang="it-IT" sz="2000" dirty="0">
                <a:solidFill>
                  <a:srgbClr val="070CCB"/>
                </a:solidFill>
              </a:rPr>
              <a:t>Per calcolare l’omografia è stato utilizzato </a:t>
            </a:r>
            <a:r>
              <a:rPr lang="it-IT" sz="2000" b="1" dirty="0">
                <a:solidFill>
                  <a:srgbClr val="070CCB"/>
                </a:solidFill>
              </a:rPr>
              <a:t>RANSAC </a:t>
            </a:r>
            <a:r>
              <a:rPr lang="it-IT" sz="2000" dirty="0">
                <a:solidFill>
                  <a:srgbClr val="070CCB"/>
                </a:solidFill>
              </a:rPr>
              <a:t>per eliminare corrispondenze errate</a:t>
            </a:r>
          </a:p>
          <a:p>
            <a:r>
              <a:rPr lang="it-IT" sz="2000" dirty="0">
                <a:solidFill>
                  <a:srgbClr val="070CCB"/>
                </a:solidFill>
              </a:rPr>
              <a:t>La funzione restituisce anche una </a:t>
            </a:r>
            <a:r>
              <a:rPr lang="it-IT" sz="2000" b="1" dirty="0" err="1">
                <a:solidFill>
                  <a:srgbClr val="070CCB"/>
                </a:solidFill>
              </a:rPr>
              <a:t>mask</a:t>
            </a:r>
            <a:r>
              <a:rPr lang="it-IT" sz="2000" b="1" dirty="0">
                <a:solidFill>
                  <a:srgbClr val="070CCB"/>
                </a:solidFill>
              </a:rPr>
              <a:t> </a:t>
            </a:r>
            <a:r>
              <a:rPr lang="it-IT" sz="2000" dirty="0">
                <a:solidFill>
                  <a:srgbClr val="070CCB"/>
                </a:solidFill>
              </a:rPr>
              <a:t>che specifica i punti </a:t>
            </a:r>
            <a:r>
              <a:rPr lang="it-IT" sz="2000" dirty="0" err="1">
                <a:solidFill>
                  <a:srgbClr val="070CCB"/>
                </a:solidFill>
              </a:rPr>
              <a:t>inliers</a:t>
            </a:r>
            <a:r>
              <a:rPr lang="it-IT" sz="2000" dirty="0">
                <a:solidFill>
                  <a:srgbClr val="070CCB"/>
                </a:solidFill>
              </a:rPr>
              <a:t>, ovvero punti a cui sono associate corrispondenze corrette, e i punti </a:t>
            </a:r>
            <a:r>
              <a:rPr lang="it-IT" sz="2000" dirty="0" err="1">
                <a:solidFill>
                  <a:srgbClr val="070CCB"/>
                </a:solidFill>
              </a:rPr>
              <a:t>outliers</a:t>
            </a:r>
            <a:endParaRPr lang="it-IT" sz="2000" dirty="0">
              <a:solidFill>
                <a:srgbClr val="070CCB"/>
              </a:solidFill>
            </a:endParaRPr>
          </a:p>
          <a:p>
            <a:r>
              <a:rPr lang="it-IT" sz="2000" dirty="0">
                <a:solidFill>
                  <a:srgbClr val="070CCB"/>
                </a:solidFill>
              </a:rPr>
              <a:t>Attraverso la funzione </a:t>
            </a:r>
            <a:r>
              <a:rPr lang="it-IT" sz="2000" b="1" dirty="0">
                <a:solidFill>
                  <a:srgbClr val="070CCB"/>
                </a:solidFill>
              </a:rPr>
              <a:t>cv2.perspectiveTransform(), </a:t>
            </a:r>
            <a:r>
              <a:rPr lang="it-IT" sz="2000" dirty="0">
                <a:solidFill>
                  <a:srgbClr val="070CCB"/>
                </a:solidFill>
              </a:rPr>
              <a:t>si applica la trasformazione prospettica agli angoli della prima immagine</a:t>
            </a:r>
          </a:p>
        </p:txBody>
      </p:sp>
    </p:spTree>
    <p:extLst>
      <p:ext uri="{BB962C8B-B14F-4D97-AF65-F5344CB8AC3E}">
        <p14:creationId xmlns:p14="http://schemas.microsoft.com/office/powerpoint/2010/main" val="163549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04A57-8209-4F5C-B324-5E572CF0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Matching </a:t>
            </a:r>
            <a:r>
              <a:rPr lang="it-IT" dirty="0" err="1"/>
              <a:t>Inliers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71994D-598B-4060-9DC0-81C16E9D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29180"/>
            <a:ext cx="8825659" cy="3416300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Prima sequenza:</a:t>
            </a:r>
          </a:p>
          <a:p>
            <a:endParaRPr lang="it-IT" sz="2000" dirty="0">
              <a:solidFill>
                <a:srgbClr val="070CCB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E36A7B-A337-4C62-80C7-4BF51EA05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2750744"/>
            <a:ext cx="10509028" cy="39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4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AB2842-7986-4020-89F3-A4F5C659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Matching </a:t>
            </a:r>
            <a:r>
              <a:rPr lang="it-IT" dirty="0" err="1"/>
              <a:t>Inliers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067B890-5068-4294-B53A-663D224D8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2" y="2428240"/>
            <a:ext cx="11464056" cy="3986913"/>
          </a:xfrm>
        </p:spPr>
      </p:pic>
    </p:spTree>
    <p:extLst>
      <p:ext uri="{BB962C8B-B14F-4D97-AF65-F5344CB8AC3E}">
        <p14:creationId xmlns:p14="http://schemas.microsoft.com/office/powerpoint/2010/main" val="52573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DC4A7-E600-4074-B3D1-477EF09A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Matching </a:t>
            </a:r>
            <a:r>
              <a:rPr lang="it-IT" dirty="0" err="1"/>
              <a:t>Inliers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3F324C-A970-42B4-B98C-B25D001D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Seconda sequenza</a:t>
            </a:r>
          </a:p>
          <a:p>
            <a:endParaRPr lang="it-IT" sz="2000" dirty="0">
              <a:solidFill>
                <a:srgbClr val="070CCB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BF1F71-06DA-4E9F-A077-3E2B4AB00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3146636"/>
            <a:ext cx="10231120" cy="34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689AF-A9B2-48FA-866B-BFE5A50D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Matching </a:t>
            </a:r>
            <a:r>
              <a:rPr lang="it-IT" dirty="0" err="1"/>
              <a:t>Inliers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1B27D1-3C85-4991-BDCB-4BCB9B2BB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9" y="2448560"/>
            <a:ext cx="11693577" cy="3775369"/>
          </a:xfrm>
        </p:spPr>
      </p:pic>
    </p:spTree>
    <p:extLst>
      <p:ext uri="{BB962C8B-B14F-4D97-AF65-F5344CB8AC3E}">
        <p14:creationId xmlns:p14="http://schemas.microsoft.com/office/powerpoint/2010/main" val="2188035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689AF-A9B2-48FA-866B-BFE5A50D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Matching </a:t>
            </a:r>
            <a:r>
              <a:rPr lang="it-IT" dirty="0" err="1"/>
              <a:t>Inliers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AD39CAA-AD14-4F8B-BD27-645D8005C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8" y="2407920"/>
            <a:ext cx="11635863" cy="3934047"/>
          </a:xfrm>
        </p:spPr>
      </p:pic>
    </p:spTree>
    <p:extLst>
      <p:ext uri="{BB962C8B-B14F-4D97-AF65-F5344CB8AC3E}">
        <p14:creationId xmlns:p14="http://schemas.microsoft.com/office/powerpoint/2010/main" val="98267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9457F-5043-46A9-911C-7B31BBCF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Matching </a:t>
            </a:r>
            <a:r>
              <a:rPr lang="it-IT" dirty="0" err="1"/>
              <a:t>Inliers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3BFC33B-97A4-44AC-912E-BB3322A3E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5871"/>
            <a:ext cx="10820400" cy="4057650"/>
          </a:xfrm>
        </p:spPr>
      </p:pic>
    </p:spTree>
    <p:extLst>
      <p:ext uri="{BB962C8B-B14F-4D97-AF65-F5344CB8AC3E}">
        <p14:creationId xmlns:p14="http://schemas.microsoft.com/office/powerpoint/2010/main" val="370269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49E1C-869D-458B-8014-58518F1C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Matching </a:t>
            </a:r>
            <a:r>
              <a:rPr lang="it-IT" dirty="0" err="1"/>
              <a:t>Inliers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83C7313-6B85-4BAB-94AD-E7FB196B6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0" y="2580640"/>
            <a:ext cx="11704053" cy="3696497"/>
          </a:xfrm>
        </p:spPr>
      </p:pic>
    </p:spTree>
    <p:extLst>
      <p:ext uri="{BB962C8B-B14F-4D97-AF65-F5344CB8AC3E}">
        <p14:creationId xmlns:p14="http://schemas.microsoft.com/office/powerpoint/2010/main" val="340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67268-2D79-4F73-8C1E-8B0F9609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Image </a:t>
            </a:r>
            <a:r>
              <a:rPr lang="it-IT" dirty="0" err="1"/>
              <a:t>Stitching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55503F-3079-4248-A639-DAE196DD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554" y="2662216"/>
            <a:ext cx="10332751" cy="3489664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070CCB"/>
                </a:solidFill>
              </a:rPr>
              <a:t>La funzione </a:t>
            </a:r>
            <a:r>
              <a:rPr lang="it-IT" sz="2400" b="1" dirty="0" err="1">
                <a:solidFill>
                  <a:srgbClr val="070CCB"/>
                </a:solidFill>
              </a:rPr>
              <a:t>warpPerspective</a:t>
            </a:r>
            <a:r>
              <a:rPr lang="it-IT" sz="2400" b="1" dirty="0">
                <a:solidFill>
                  <a:srgbClr val="070CCB"/>
                </a:solidFill>
              </a:rPr>
              <a:t>()</a:t>
            </a:r>
            <a:r>
              <a:rPr lang="it-IT" sz="2400" dirty="0">
                <a:solidFill>
                  <a:srgbClr val="070CCB"/>
                </a:solidFill>
              </a:rPr>
              <a:t>, deforma la prima immagine per allinearla alla seconda in modo da effettuare la cucitura</a:t>
            </a:r>
          </a:p>
          <a:p>
            <a:r>
              <a:rPr lang="it-IT" sz="2400" dirty="0">
                <a:solidFill>
                  <a:srgbClr val="070CCB"/>
                </a:solidFill>
              </a:rPr>
              <a:t>Tale funzione prende in input la prima immagine, la matrice di omografia moltiplicata per la matrice di traslazione e le dimensioni dell’immagine risultante</a:t>
            </a:r>
          </a:p>
          <a:p>
            <a:r>
              <a:rPr lang="it-IT" sz="2400" dirty="0">
                <a:solidFill>
                  <a:srgbClr val="070CCB"/>
                </a:solidFill>
              </a:rPr>
              <a:t>Infine l’immagine deformata verrà cucita alla seconda immagine</a:t>
            </a:r>
          </a:p>
        </p:txBody>
      </p:sp>
    </p:spTree>
    <p:extLst>
      <p:ext uri="{BB962C8B-B14F-4D97-AF65-F5344CB8AC3E}">
        <p14:creationId xmlns:p14="http://schemas.microsoft.com/office/powerpoint/2010/main" val="410339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F1CE1-AC0E-4F8C-93ED-9EDD4691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Fasi dell’algoritmo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5C353-A204-49EA-9251-499E754D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8" y="2601157"/>
            <a:ext cx="10979372" cy="3840283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070CCB"/>
                </a:solidFill>
              </a:rPr>
              <a:t>L’algoritmo è costituito da quattro fasi: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070CCB"/>
                </a:solidFill>
              </a:rPr>
              <a:t>     </a:t>
            </a:r>
            <a:r>
              <a:rPr lang="it-IT" sz="2000" b="1" dirty="0">
                <a:solidFill>
                  <a:srgbClr val="070CCB"/>
                </a:solidFill>
              </a:rPr>
              <a:t>1.Detection: </a:t>
            </a:r>
            <a:r>
              <a:rPr lang="it-IT" sz="2000" dirty="0">
                <a:solidFill>
                  <a:srgbClr val="070CCB"/>
                </a:solidFill>
              </a:rPr>
              <a:t>identificare i punti di interesse</a:t>
            </a:r>
            <a:endParaRPr lang="it-IT" sz="2000" b="1" dirty="0">
              <a:solidFill>
                <a:srgbClr val="070CCB"/>
              </a:solidFill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rgbClr val="070CCB"/>
                </a:solidFill>
              </a:rPr>
              <a:t>2.Feature </a:t>
            </a:r>
            <a:r>
              <a:rPr lang="it-IT" sz="2000" b="1" dirty="0" err="1">
                <a:solidFill>
                  <a:srgbClr val="070CCB"/>
                </a:solidFill>
              </a:rPr>
              <a:t>description</a:t>
            </a:r>
            <a:r>
              <a:rPr lang="it-IT" sz="2000" b="1" dirty="0">
                <a:solidFill>
                  <a:srgbClr val="070CCB"/>
                </a:solidFill>
              </a:rPr>
              <a:t>: </a:t>
            </a:r>
            <a:r>
              <a:rPr lang="it-IT" sz="2000" dirty="0">
                <a:solidFill>
                  <a:srgbClr val="070CCB"/>
                </a:solidFill>
              </a:rPr>
              <a:t>estrarre un insieme di descrittori di feature che circondano   </a:t>
            </a:r>
          </a:p>
          <a:p>
            <a:pPr marL="0" indent="0">
              <a:buNone/>
            </a:pPr>
            <a:r>
              <a:rPr lang="it-IT" sz="2000" b="1" dirty="0">
                <a:solidFill>
                  <a:srgbClr val="070CCB"/>
                </a:solidFill>
              </a:rPr>
              <a:t>      </a:t>
            </a:r>
            <a:r>
              <a:rPr lang="it-IT" sz="2000" dirty="0">
                <a:solidFill>
                  <a:srgbClr val="070CCB"/>
                </a:solidFill>
              </a:rPr>
              <a:t>ogni punto di interesse</a:t>
            </a:r>
          </a:p>
          <a:p>
            <a:pPr marL="0" indent="0">
              <a:buNone/>
            </a:pPr>
            <a:r>
              <a:rPr lang="it-IT" sz="2000" b="1" dirty="0">
                <a:solidFill>
                  <a:srgbClr val="070CCB"/>
                </a:solidFill>
              </a:rPr>
              <a:t>      3.Feature matching: </a:t>
            </a:r>
            <a:r>
              <a:rPr lang="it-IT" sz="2000" dirty="0">
                <a:solidFill>
                  <a:srgbClr val="070CCB"/>
                </a:solidFill>
              </a:rPr>
              <a:t>determinare la corrispondenza tra i descrittori in due immagini</a:t>
            </a:r>
          </a:p>
          <a:p>
            <a:pPr marL="0" indent="0">
              <a:buNone/>
            </a:pPr>
            <a:r>
              <a:rPr lang="it-IT" sz="2000" b="1" dirty="0">
                <a:solidFill>
                  <a:srgbClr val="070CCB"/>
                </a:solidFill>
              </a:rPr>
              <a:t>      4.Alignment images : </a:t>
            </a:r>
            <a:r>
              <a:rPr lang="it-IT" sz="2000" dirty="0">
                <a:solidFill>
                  <a:srgbClr val="070CCB"/>
                </a:solidFill>
              </a:rPr>
              <a:t>le immagini vengono allineate ottenendo un panorama</a:t>
            </a:r>
          </a:p>
        </p:txBody>
      </p:sp>
    </p:spTree>
    <p:extLst>
      <p:ext uri="{BB962C8B-B14F-4D97-AF65-F5344CB8AC3E}">
        <p14:creationId xmlns:p14="http://schemas.microsoft.com/office/powerpoint/2010/main" val="166872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F2FFE-F665-469A-9234-3B4C6F6A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finali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8E1691-E0F9-4658-B870-A73585D2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288540"/>
            <a:ext cx="8825659" cy="3416300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Prima sequenza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3BFC84-038C-4882-959A-DFB3BF5B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10" y="2808897"/>
            <a:ext cx="7042729" cy="39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AE8A3-B0FE-4B70-A3C9-D921DF6B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Finali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8A14F76-D059-4465-AD22-1E71634E6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60" y="2351115"/>
            <a:ext cx="8564879" cy="4237645"/>
          </a:xfrm>
        </p:spPr>
      </p:pic>
    </p:spTree>
    <p:extLst>
      <p:ext uri="{BB962C8B-B14F-4D97-AF65-F5344CB8AC3E}">
        <p14:creationId xmlns:p14="http://schemas.microsoft.com/office/powerpoint/2010/main" val="2467853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05DA6-2CDC-43FF-B815-39E9F3AF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finali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4E7BC9E-B5FF-4A13-870A-33F2B6886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61" y="2719518"/>
            <a:ext cx="7200479" cy="399730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1E81AA-91B3-4F05-B79D-2152317F3873}"/>
              </a:ext>
            </a:extLst>
          </p:cNvPr>
          <p:cNvSpPr txBox="1"/>
          <p:nvPr/>
        </p:nvSpPr>
        <p:spPr>
          <a:xfrm>
            <a:off x="1154954" y="2285152"/>
            <a:ext cx="8283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Seconda sequenza</a:t>
            </a:r>
          </a:p>
        </p:txBody>
      </p:sp>
    </p:spTree>
    <p:extLst>
      <p:ext uri="{BB962C8B-B14F-4D97-AF65-F5344CB8AC3E}">
        <p14:creationId xmlns:p14="http://schemas.microsoft.com/office/powerpoint/2010/main" val="3072643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8EEAF-88B7-41D8-A311-3551B688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finali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BBFC21-0BD3-4364-9385-99804CF4C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68" y="2320992"/>
            <a:ext cx="8761413" cy="4328728"/>
          </a:xfrm>
        </p:spPr>
      </p:pic>
    </p:spTree>
    <p:extLst>
      <p:ext uri="{BB962C8B-B14F-4D97-AF65-F5344CB8AC3E}">
        <p14:creationId xmlns:p14="http://schemas.microsoft.com/office/powerpoint/2010/main" val="1883420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D14D80-699C-444B-A17F-2C3BEA41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finali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B323E1-B54B-498C-8867-583A526C9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0" y="2296161"/>
            <a:ext cx="9048748" cy="4450924"/>
          </a:xfrm>
        </p:spPr>
      </p:pic>
    </p:spTree>
    <p:extLst>
      <p:ext uri="{BB962C8B-B14F-4D97-AF65-F5344CB8AC3E}">
        <p14:creationId xmlns:p14="http://schemas.microsoft.com/office/powerpoint/2010/main" val="2117035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99281-FD38-4F19-979E-85D9F372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finali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02895E-76BA-474A-8497-5F3E529E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8700"/>
            <a:ext cx="8825659" cy="3416300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Terza sequenza</a:t>
            </a:r>
          </a:p>
          <a:p>
            <a:endParaRPr lang="it-IT" sz="2000" dirty="0">
              <a:solidFill>
                <a:srgbClr val="070CCB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8E764F0-73EF-44D3-B9F1-8E90DC386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59" y="2757679"/>
            <a:ext cx="7711543" cy="41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7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C0873-03D9-48B3-B976-585D85C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finali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80B519-7DEC-44E9-9224-8956BD9B2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" y="2428240"/>
            <a:ext cx="11156474" cy="4107322"/>
          </a:xfrm>
        </p:spPr>
      </p:pic>
    </p:spTree>
    <p:extLst>
      <p:ext uri="{BB962C8B-B14F-4D97-AF65-F5344CB8AC3E}">
        <p14:creationId xmlns:p14="http://schemas.microsoft.com/office/powerpoint/2010/main" val="139620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53E8E-BEDD-426C-96D2-CEBC6A81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Immagini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976F2A-9F9B-4BF4-B939-1AB91255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solidFill>
                  <a:srgbClr val="070CCB"/>
                </a:solidFill>
              </a:rPr>
              <a:t>Le sequenze di immagini utilizzate sono le seguenti: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A4C95-2536-48A0-9081-1299D4935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9" y="3755254"/>
            <a:ext cx="3193002" cy="239475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46174F0-E258-420F-9190-AED1175CF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56" y="3755254"/>
            <a:ext cx="3193003" cy="239475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AB635B8-ACED-4063-9CF9-945ADEF92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74" y="3755254"/>
            <a:ext cx="3193003" cy="239475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B5D704B-DFE5-4FD7-B08A-08ED4CAC30B9}"/>
              </a:ext>
            </a:extLst>
          </p:cNvPr>
          <p:cNvSpPr/>
          <p:nvPr/>
        </p:nvSpPr>
        <p:spPr>
          <a:xfrm>
            <a:off x="766439" y="6334812"/>
            <a:ext cx="9677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5"/>
              </a:rPr>
              <a:t>https://stackoverflow.com/questions/9250349/opencv-stitching-more-than-2-images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187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82216-CA30-4601-B044-0484B06D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Immagini utilizzate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3FCDB78-4055-481B-A928-BD8EE92FC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59" y="2227303"/>
            <a:ext cx="3182286" cy="212152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FAFB7B3-9AD4-4C54-ABD5-0ED23C239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14" y="2224063"/>
            <a:ext cx="3187147" cy="212476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B439FE6-FC68-4446-BA62-208797E04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59" y="4398539"/>
            <a:ext cx="3182286" cy="21215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DA727E3-459C-4D1F-B5F5-BD8F59AC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14" y="4398539"/>
            <a:ext cx="3182286" cy="212152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4C6D8B9-A956-4954-8238-FC43BE8165A9}"/>
              </a:ext>
            </a:extLst>
          </p:cNvPr>
          <p:cNvSpPr/>
          <p:nvPr/>
        </p:nvSpPr>
        <p:spPr>
          <a:xfrm>
            <a:off x="321819" y="6523302"/>
            <a:ext cx="8579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6"/>
              </a:rPr>
              <a:t>https://github.com/opencv/opencv_extra/tree/master/testdata/stitching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962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C6733-C0D6-4FA4-B2AC-A6D3E39E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Immagini utilizzate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C4290E8-4CE8-4853-95BF-B3CE17751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3" y="2468032"/>
            <a:ext cx="3712917" cy="278468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BE6A52-9699-441D-820E-5BCF39A5C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84" y="2468032"/>
            <a:ext cx="3712918" cy="27846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3154E61-BFC3-41AE-80D3-524C54663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82" y="2468031"/>
            <a:ext cx="3712918" cy="27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8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E2F07-A1D5-45E7-B39A-4F1FF2FA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Feature </a:t>
            </a:r>
            <a:r>
              <a:rPr lang="it-IT" dirty="0" err="1"/>
              <a:t>Detection-Description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1E713-F47A-4EC3-BC0B-E9EED2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79" y="2743199"/>
            <a:ext cx="9906623" cy="3666479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070CCB"/>
                </a:solidFill>
              </a:rPr>
              <a:t>Le immagini caricate attraverso l’istruzione </a:t>
            </a:r>
            <a:r>
              <a:rPr lang="it-IT" sz="2400" b="1" dirty="0" err="1">
                <a:solidFill>
                  <a:srgbClr val="070CCB"/>
                </a:solidFill>
              </a:rPr>
              <a:t>imread</a:t>
            </a:r>
            <a:r>
              <a:rPr lang="it-IT" sz="2400" dirty="0">
                <a:solidFill>
                  <a:srgbClr val="070CCB"/>
                </a:solidFill>
              </a:rPr>
              <a:t>, sono sottoposte </a:t>
            </a:r>
            <a:r>
              <a:rPr lang="it-IT" sz="2400" dirty="0" err="1">
                <a:solidFill>
                  <a:srgbClr val="070CCB"/>
                </a:solidFill>
              </a:rPr>
              <a:t>inzialmente</a:t>
            </a:r>
            <a:r>
              <a:rPr lang="it-IT" sz="2400" dirty="0">
                <a:solidFill>
                  <a:srgbClr val="070CCB"/>
                </a:solidFill>
              </a:rPr>
              <a:t> ad un operazione di feature </a:t>
            </a:r>
            <a:r>
              <a:rPr lang="it-IT" sz="2400" dirty="0" err="1">
                <a:solidFill>
                  <a:srgbClr val="070CCB"/>
                </a:solidFill>
              </a:rPr>
              <a:t>detection</a:t>
            </a:r>
            <a:r>
              <a:rPr lang="it-IT" sz="2400" dirty="0">
                <a:solidFill>
                  <a:srgbClr val="070CCB"/>
                </a:solidFill>
              </a:rPr>
              <a:t> e </a:t>
            </a:r>
            <a:r>
              <a:rPr lang="it-IT" sz="2400" dirty="0" err="1">
                <a:solidFill>
                  <a:srgbClr val="070CCB"/>
                </a:solidFill>
              </a:rPr>
              <a:t>description</a:t>
            </a:r>
            <a:endParaRPr lang="it-IT" sz="2400" dirty="0">
              <a:solidFill>
                <a:srgbClr val="070CCB"/>
              </a:solidFill>
            </a:endParaRPr>
          </a:p>
          <a:p>
            <a:r>
              <a:rPr lang="it-IT" sz="2400" dirty="0">
                <a:solidFill>
                  <a:srgbClr val="070CCB"/>
                </a:solidFill>
              </a:rPr>
              <a:t>Per tale operazione è stato utilizzato l’algoritmo </a:t>
            </a:r>
            <a:r>
              <a:rPr lang="it-IT" sz="2400" b="1" dirty="0">
                <a:solidFill>
                  <a:srgbClr val="070CCB"/>
                </a:solidFill>
              </a:rPr>
              <a:t>SIFT(Scale </a:t>
            </a:r>
            <a:r>
              <a:rPr lang="it-IT" sz="2400" b="1" dirty="0" err="1">
                <a:solidFill>
                  <a:srgbClr val="070CCB"/>
                </a:solidFill>
              </a:rPr>
              <a:t>Invariant</a:t>
            </a:r>
            <a:r>
              <a:rPr lang="it-IT" sz="2400" b="1" dirty="0">
                <a:solidFill>
                  <a:srgbClr val="070CCB"/>
                </a:solidFill>
              </a:rPr>
              <a:t> Feature </a:t>
            </a:r>
            <a:r>
              <a:rPr lang="it-IT" sz="2400" b="1" dirty="0" err="1">
                <a:solidFill>
                  <a:srgbClr val="070CCB"/>
                </a:solidFill>
              </a:rPr>
              <a:t>Transformation</a:t>
            </a:r>
            <a:r>
              <a:rPr lang="it-IT" sz="2400" b="1" dirty="0">
                <a:solidFill>
                  <a:srgbClr val="070CCB"/>
                </a:solidFill>
              </a:rPr>
              <a:t>)</a:t>
            </a:r>
          </a:p>
          <a:p>
            <a:endParaRPr lang="it-IT" sz="2400" dirty="0">
              <a:solidFill>
                <a:srgbClr val="070C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7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E36AF-0312-48FE-B527-D7D736D5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Proprietà di SIFT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0327E-2D5C-4B8A-9E67-DE14EF0B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solidFill>
                  <a:srgbClr val="070CCB"/>
                </a:solidFill>
              </a:rPr>
              <a:t>Veloce ed efficiente: può essere eseguito in tempo reale</a:t>
            </a:r>
          </a:p>
          <a:p>
            <a:r>
              <a:rPr lang="it-IT" sz="2000" dirty="0">
                <a:solidFill>
                  <a:srgbClr val="070CCB"/>
                </a:solidFill>
              </a:rPr>
              <a:t>Può gestire le modifiche nel punto di vista: fino a 60 gradi nella rotazione del piano</a:t>
            </a:r>
          </a:p>
          <a:p>
            <a:r>
              <a:rPr lang="it-IT" sz="2000" dirty="0">
                <a:solidFill>
                  <a:srgbClr val="070CCB"/>
                </a:solidFill>
              </a:rPr>
              <a:t>Può gestire cambiamenti significativi nell'illuminazione</a:t>
            </a:r>
          </a:p>
          <a:p>
            <a:r>
              <a:rPr lang="it-IT" sz="2000" dirty="0">
                <a:solidFill>
                  <a:srgbClr val="070CCB"/>
                </a:solidFill>
              </a:rPr>
              <a:t>Estensibilità: può essere facilmente esteso ad un’ampia gamma di differenti tipi di features</a:t>
            </a:r>
          </a:p>
          <a:p>
            <a:r>
              <a:rPr lang="en-US" sz="2000" dirty="0" err="1">
                <a:solidFill>
                  <a:srgbClr val="070CCB"/>
                </a:solidFill>
              </a:rPr>
              <a:t>Quantità</a:t>
            </a:r>
            <a:r>
              <a:rPr lang="en-US" sz="2000" dirty="0">
                <a:solidFill>
                  <a:srgbClr val="070CCB"/>
                </a:solidFill>
              </a:rPr>
              <a:t>: </a:t>
            </a:r>
            <a:r>
              <a:rPr lang="en-US" sz="2000" dirty="0" err="1">
                <a:solidFill>
                  <a:srgbClr val="070CCB"/>
                </a:solidFill>
              </a:rPr>
              <a:t>molte</a:t>
            </a:r>
            <a:r>
              <a:rPr lang="en-US" sz="2000" dirty="0">
                <a:solidFill>
                  <a:srgbClr val="070CCB"/>
                </a:solidFill>
              </a:rPr>
              <a:t> features </a:t>
            </a:r>
            <a:r>
              <a:rPr lang="en-US" sz="2000" dirty="0" err="1">
                <a:solidFill>
                  <a:srgbClr val="070CCB"/>
                </a:solidFill>
              </a:rPr>
              <a:t>possono</a:t>
            </a:r>
            <a:r>
              <a:rPr lang="en-US" sz="2000" dirty="0">
                <a:solidFill>
                  <a:srgbClr val="070CCB"/>
                </a:solidFill>
              </a:rPr>
              <a:t> </a:t>
            </a:r>
            <a:r>
              <a:rPr lang="en-US" sz="2000" dirty="0" err="1">
                <a:solidFill>
                  <a:srgbClr val="070CCB"/>
                </a:solidFill>
              </a:rPr>
              <a:t>essere</a:t>
            </a:r>
            <a:r>
              <a:rPr lang="en-US" sz="2000" dirty="0">
                <a:solidFill>
                  <a:srgbClr val="070CCB"/>
                </a:solidFill>
              </a:rPr>
              <a:t> generate </a:t>
            </a:r>
            <a:r>
              <a:rPr lang="en-US" sz="2000" dirty="0" err="1">
                <a:solidFill>
                  <a:srgbClr val="070CCB"/>
                </a:solidFill>
              </a:rPr>
              <a:t>anche</a:t>
            </a:r>
            <a:r>
              <a:rPr lang="en-US" sz="2000" dirty="0">
                <a:solidFill>
                  <a:srgbClr val="070CCB"/>
                </a:solidFill>
              </a:rPr>
              <a:t> per </a:t>
            </a:r>
            <a:r>
              <a:rPr lang="en-US" sz="2000" dirty="0" err="1">
                <a:solidFill>
                  <a:srgbClr val="070CCB"/>
                </a:solidFill>
              </a:rPr>
              <a:t>piccoli</a:t>
            </a:r>
            <a:r>
              <a:rPr lang="en-US" sz="2000" dirty="0">
                <a:solidFill>
                  <a:srgbClr val="070CCB"/>
                </a:solidFill>
              </a:rPr>
              <a:t> </a:t>
            </a:r>
            <a:r>
              <a:rPr lang="en-US" sz="2000" dirty="0" err="1">
                <a:solidFill>
                  <a:srgbClr val="070CCB"/>
                </a:solidFill>
              </a:rPr>
              <a:t>oggetti</a:t>
            </a:r>
            <a:endParaRPr lang="en-US" sz="2000" dirty="0">
              <a:solidFill>
                <a:srgbClr val="070C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0EB8A-FF32-4A8B-82BD-742BEB51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Procedura generale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FE16C2-A693-4FC8-9A43-6733329D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sz="2000" b="1" dirty="0">
                <a:solidFill>
                  <a:srgbClr val="070CCB"/>
                </a:solidFill>
              </a:rPr>
              <a:t>Scale-</a:t>
            </a:r>
            <a:r>
              <a:rPr lang="it-IT" sz="2000" b="1" dirty="0" err="1">
                <a:solidFill>
                  <a:srgbClr val="070CCB"/>
                </a:solidFill>
              </a:rPr>
              <a:t>space</a:t>
            </a:r>
            <a:r>
              <a:rPr lang="it-IT" sz="2000" b="1" dirty="0">
                <a:solidFill>
                  <a:srgbClr val="070CCB"/>
                </a:solidFill>
              </a:rPr>
              <a:t> </a:t>
            </a:r>
            <a:r>
              <a:rPr lang="it-IT" sz="2000" b="1" dirty="0" err="1">
                <a:solidFill>
                  <a:srgbClr val="070CCB"/>
                </a:solidFill>
              </a:rPr>
              <a:t>extrema</a:t>
            </a:r>
            <a:r>
              <a:rPr lang="it-IT" sz="2000" b="1" dirty="0">
                <a:solidFill>
                  <a:srgbClr val="070CCB"/>
                </a:solidFill>
              </a:rPr>
              <a:t> </a:t>
            </a:r>
            <a:r>
              <a:rPr lang="it-IT" sz="2000" b="1" dirty="0" err="1">
                <a:solidFill>
                  <a:srgbClr val="070CCB"/>
                </a:solidFill>
              </a:rPr>
              <a:t>detection</a:t>
            </a:r>
            <a:r>
              <a:rPr lang="it-IT" sz="2000" b="1" dirty="0">
                <a:solidFill>
                  <a:srgbClr val="070CCB"/>
                </a:solidFill>
              </a:rPr>
              <a:t>: </a:t>
            </a:r>
            <a:r>
              <a:rPr lang="it-IT" sz="2000" dirty="0">
                <a:solidFill>
                  <a:srgbClr val="070CCB"/>
                </a:solidFill>
              </a:rPr>
              <a:t>identifica le posizioni e le scale che possono essere assegnate ripetutamente sotto diverse rappresentazioni della stessa scena o oggetto.</a:t>
            </a:r>
          </a:p>
          <a:p>
            <a:r>
              <a:rPr lang="it-IT" sz="2000" b="1" dirty="0" err="1">
                <a:solidFill>
                  <a:srgbClr val="070CCB"/>
                </a:solidFill>
              </a:rPr>
              <a:t>Keypoint</a:t>
            </a:r>
            <a:r>
              <a:rPr lang="it-IT" sz="2000" b="1" dirty="0">
                <a:solidFill>
                  <a:srgbClr val="070CCB"/>
                </a:solidFill>
              </a:rPr>
              <a:t> </a:t>
            </a:r>
            <a:r>
              <a:rPr lang="it-IT" sz="2000" b="1" dirty="0" err="1">
                <a:solidFill>
                  <a:srgbClr val="070CCB"/>
                </a:solidFill>
              </a:rPr>
              <a:t>localization</a:t>
            </a:r>
            <a:r>
              <a:rPr lang="it-IT" sz="2000" b="1" dirty="0">
                <a:solidFill>
                  <a:srgbClr val="070CCB"/>
                </a:solidFill>
              </a:rPr>
              <a:t>: </a:t>
            </a:r>
            <a:r>
              <a:rPr lang="it-IT" sz="2000" dirty="0">
                <a:solidFill>
                  <a:srgbClr val="070CCB"/>
                </a:solidFill>
              </a:rPr>
              <a:t>adattare un modello per determinare la posizione e la scala. Seleziona i punti chiave in base a una misura di stabilità</a:t>
            </a:r>
          </a:p>
          <a:p>
            <a:r>
              <a:rPr lang="it-IT" sz="2000" b="1" dirty="0" err="1">
                <a:solidFill>
                  <a:srgbClr val="070CCB"/>
                </a:solidFill>
              </a:rPr>
              <a:t>Orientation</a:t>
            </a:r>
            <a:r>
              <a:rPr lang="it-IT" sz="2000" b="1" dirty="0">
                <a:solidFill>
                  <a:srgbClr val="070CCB"/>
                </a:solidFill>
              </a:rPr>
              <a:t> </a:t>
            </a:r>
            <a:r>
              <a:rPr lang="it-IT" sz="2000" b="1" dirty="0" err="1">
                <a:solidFill>
                  <a:srgbClr val="070CCB"/>
                </a:solidFill>
              </a:rPr>
              <a:t>assignment</a:t>
            </a:r>
            <a:r>
              <a:rPr lang="it-IT" sz="2000" b="1" dirty="0">
                <a:solidFill>
                  <a:srgbClr val="070CCB"/>
                </a:solidFill>
              </a:rPr>
              <a:t>: </a:t>
            </a:r>
            <a:r>
              <a:rPr lang="it-IT" sz="2000" dirty="0">
                <a:solidFill>
                  <a:srgbClr val="070CCB"/>
                </a:solidFill>
              </a:rPr>
              <a:t>calcola i migliori orientamenti per ciascuna regione di punti chiave</a:t>
            </a:r>
          </a:p>
          <a:p>
            <a:r>
              <a:rPr lang="it-IT" sz="2000" b="1" dirty="0" err="1">
                <a:solidFill>
                  <a:srgbClr val="070CCB"/>
                </a:solidFill>
              </a:rPr>
              <a:t>Keypoint</a:t>
            </a:r>
            <a:r>
              <a:rPr lang="it-IT" sz="2000" b="1" dirty="0">
                <a:solidFill>
                  <a:srgbClr val="070CCB"/>
                </a:solidFill>
              </a:rPr>
              <a:t> </a:t>
            </a:r>
            <a:r>
              <a:rPr lang="it-IT" sz="2000" b="1" dirty="0" err="1">
                <a:solidFill>
                  <a:srgbClr val="070CCB"/>
                </a:solidFill>
              </a:rPr>
              <a:t>description</a:t>
            </a:r>
            <a:r>
              <a:rPr lang="it-IT" sz="2000" b="1" dirty="0">
                <a:solidFill>
                  <a:srgbClr val="070CCB"/>
                </a:solidFill>
              </a:rPr>
              <a:t>: u</a:t>
            </a:r>
            <a:r>
              <a:rPr lang="it-IT" sz="2000" dirty="0">
                <a:solidFill>
                  <a:srgbClr val="070CCB"/>
                </a:solidFill>
              </a:rPr>
              <a:t>sa i gradienti di immagine locali alla scala e alla rotazione selezionate per descrivere ogni regione di punti chiave</a:t>
            </a:r>
          </a:p>
        </p:txBody>
      </p:sp>
    </p:spTree>
    <p:extLst>
      <p:ext uri="{BB962C8B-B14F-4D97-AF65-F5344CB8AC3E}">
        <p14:creationId xmlns:p14="http://schemas.microsoft.com/office/powerpoint/2010/main" val="2020475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Personalizzat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100DA"/>
      </a:hlink>
      <a:folHlink>
        <a:srgbClr val="800080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3887</TotalTime>
  <Words>862</Words>
  <Application>Microsoft Office PowerPoint</Application>
  <PresentationFormat>Widescreen</PresentationFormat>
  <Paragraphs>92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Riunioni ione</vt:lpstr>
      <vt:lpstr>Progetto Sistemi Informativi</vt:lpstr>
      <vt:lpstr>Introduzione</vt:lpstr>
      <vt:lpstr>Fasi dell’algoritmo</vt:lpstr>
      <vt:lpstr>Immagini utilizzate</vt:lpstr>
      <vt:lpstr>Immagini utilizzate</vt:lpstr>
      <vt:lpstr>Immagini utilizzate</vt:lpstr>
      <vt:lpstr>Feature Detection-Description</vt:lpstr>
      <vt:lpstr>Proprietà di SIFT</vt:lpstr>
      <vt:lpstr>Procedura generale</vt:lpstr>
      <vt:lpstr>Utilizzo di SIFT in Colab</vt:lpstr>
      <vt:lpstr>Feature Matching</vt:lpstr>
      <vt:lpstr>Ratio Test</vt:lpstr>
      <vt:lpstr>             Risultato Matching</vt:lpstr>
      <vt:lpstr>Risultato Matching</vt:lpstr>
      <vt:lpstr>Risultato Matching</vt:lpstr>
      <vt:lpstr>Risultato Matching</vt:lpstr>
      <vt:lpstr>Risultato Matching</vt:lpstr>
      <vt:lpstr>Risultato Matching</vt:lpstr>
      <vt:lpstr>Risultato Matching</vt:lpstr>
      <vt:lpstr>Image Stitching: Homography</vt:lpstr>
      <vt:lpstr>Calcolo dell’omografia</vt:lpstr>
      <vt:lpstr>Risultati Matching Inliers</vt:lpstr>
      <vt:lpstr>Risultati Matching Inliers</vt:lpstr>
      <vt:lpstr>Risultati Matching Inliers</vt:lpstr>
      <vt:lpstr>Risultati Matching Inliers</vt:lpstr>
      <vt:lpstr>Risultati Matching Inliers</vt:lpstr>
      <vt:lpstr>Risultati Matching Inliers</vt:lpstr>
      <vt:lpstr>Risultati Matching Inliers</vt:lpstr>
      <vt:lpstr>Image Stitching</vt:lpstr>
      <vt:lpstr>Risultati finali</vt:lpstr>
      <vt:lpstr>Risultati Finali</vt:lpstr>
      <vt:lpstr>Risultati finali</vt:lpstr>
      <vt:lpstr>Risultati finali</vt:lpstr>
      <vt:lpstr>Risultati finali</vt:lpstr>
      <vt:lpstr>Risultati finali</vt:lpstr>
      <vt:lpstr>Risultati finali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Sistemi Informativi</dc:title>
  <dc:creator>Latias</dc:creator>
  <cp:lastModifiedBy>Latias</cp:lastModifiedBy>
  <cp:revision>166</cp:revision>
  <dcterms:created xsi:type="dcterms:W3CDTF">2019-06-29T18:18:50Z</dcterms:created>
  <dcterms:modified xsi:type="dcterms:W3CDTF">2019-07-05T09:29:56Z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1101846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