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Source Code Pro"/>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SourceCodePr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SourceCodePro-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af7fef8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af7fef8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2a85ce2da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2a85ce2da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just">
              <a:lnSpc>
                <a:spcPct val="130000"/>
              </a:lnSpc>
              <a:spcBef>
                <a:spcPts val="0"/>
              </a:spcBef>
              <a:spcAft>
                <a:spcPts val="0"/>
              </a:spcAft>
              <a:buSzPts val="1350"/>
              <a:buFont typeface="Open Sans"/>
              <a:buNone/>
            </a:pPr>
            <a:r>
              <a:rPr lang="es" sz="1350">
                <a:latin typeface="Open Sans"/>
                <a:ea typeface="Open Sans"/>
                <a:cs typeface="Open Sans"/>
                <a:sym typeface="Open Sans"/>
              </a:rPr>
              <a:t>N, no implementado (0-15%)</a:t>
            </a:r>
            <a:endParaRPr sz="1350">
              <a:latin typeface="Open Sans"/>
              <a:ea typeface="Open Sans"/>
              <a:cs typeface="Open Sans"/>
              <a:sym typeface="Open Sans"/>
            </a:endParaRPr>
          </a:p>
          <a:p>
            <a:pPr indent="-228600" lvl="0" marL="457200" rtl="0" algn="just">
              <a:lnSpc>
                <a:spcPct val="130000"/>
              </a:lnSpc>
              <a:spcBef>
                <a:spcPts val="0"/>
              </a:spcBef>
              <a:spcAft>
                <a:spcPts val="0"/>
              </a:spcAft>
              <a:buSzPts val="1350"/>
              <a:buFont typeface="Open Sans"/>
              <a:buNone/>
            </a:pPr>
            <a:r>
              <a:rPr lang="es" sz="1350">
                <a:latin typeface="Open Sans"/>
                <a:ea typeface="Open Sans"/>
                <a:cs typeface="Open Sans"/>
                <a:sym typeface="Open Sans"/>
              </a:rPr>
              <a:t>P, Parcialmente implementado (&gt; 15-50%)</a:t>
            </a:r>
            <a:endParaRPr sz="1350">
              <a:latin typeface="Open Sans"/>
              <a:ea typeface="Open Sans"/>
              <a:cs typeface="Open Sans"/>
              <a:sym typeface="Open Sans"/>
            </a:endParaRPr>
          </a:p>
          <a:p>
            <a:pPr indent="-228600" lvl="0" marL="457200" rtl="0" algn="just">
              <a:lnSpc>
                <a:spcPct val="130000"/>
              </a:lnSpc>
              <a:spcBef>
                <a:spcPts val="0"/>
              </a:spcBef>
              <a:spcAft>
                <a:spcPts val="0"/>
              </a:spcAft>
              <a:buSzPts val="1350"/>
              <a:buFont typeface="Open Sans"/>
              <a:buNone/>
            </a:pPr>
            <a:r>
              <a:rPr lang="es" sz="1350">
                <a:latin typeface="Open Sans"/>
                <a:ea typeface="Open Sans"/>
                <a:cs typeface="Open Sans"/>
                <a:sym typeface="Open Sans"/>
              </a:rPr>
              <a:t>L, Ampliamente implementado (&gt; 50-85%)</a:t>
            </a:r>
            <a:endParaRPr sz="1350">
              <a:latin typeface="Open Sans"/>
              <a:ea typeface="Open Sans"/>
              <a:cs typeface="Open Sans"/>
              <a:sym typeface="Open Sans"/>
            </a:endParaRPr>
          </a:p>
          <a:p>
            <a:pPr indent="-228600" lvl="0" marL="457200" rtl="0" algn="just">
              <a:lnSpc>
                <a:spcPct val="130000"/>
              </a:lnSpc>
              <a:spcBef>
                <a:spcPts val="0"/>
              </a:spcBef>
              <a:spcAft>
                <a:spcPts val="0"/>
              </a:spcAft>
              <a:buSzPts val="1350"/>
              <a:buFont typeface="Open Sans"/>
              <a:buNone/>
            </a:pPr>
            <a:r>
              <a:rPr lang="es" sz="1350">
                <a:latin typeface="Open Sans"/>
                <a:ea typeface="Open Sans"/>
                <a:cs typeface="Open Sans"/>
                <a:sym typeface="Open Sans"/>
              </a:rPr>
              <a:t>F, completamente implementado (&gt; 85%)</a:t>
            </a:r>
            <a:endParaRPr sz="1350">
              <a:latin typeface="Open Sans"/>
              <a:ea typeface="Open Sans"/>
              <a:cs typeface="Open Sans"/>
              <a:sym typeface="Open Sans"/>
            </a:endParaRPr>
          </a:p>
          <a:p>
            <a:pPr indent="0" lvl="0" marL="0" rtl="0" algn="l">
              <a:spcBef>
                <a:spcPts val="17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2af7fef8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2af7fef8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just">
              <a:lnSpc>
                <a:spcPct val="130000"/>
              </a:lnSpc>
              <a:spcBef>
                <a:spcPts val="0"/>
              </a:spcBef>
              <a:spcAft>
                <a:spcPts val="0"/>
              </a:spcAft>
              <a:buSzPts val="1800"/>
              <a:buFont typeface="Proxima Nova"/>
              <a:buNone/>
            </a:pPr>
            <a:r>
              <a:rPr lang="es" sz="1800">
                <a:latin typeface="Proxima Nova"/>
                <a:ea typeface="Proxima Nova"/>
                <a:cs typeface="Proxima Nova"/>
                <a:sym typeface="Proxima Nova"/>
              </a:rPr>
              <a:t>2.</a:t>
            </a:r>
            <a:r>
              <a:rPr lang="es" sz="1800">
                <a:latin typeface="Proxima Nova"/>
                <a:ea typeface="Proxima Nova"/>
                <a:cs typeface="Proxima Nova"/>
                <a:sym typeface="Proxima Nova"/>
              </a:rPr>
              <a:t>Está controlado, su implementación está planificada, monitoreada y ajustada. Sus resultados (productos de trabajo) son establecidos, controlados y debidamente registrados y mantenidos;</a:t>
            </a:r>
            <a:endParaRPr sz="1800">
              <a:latin typeface="Proxima Nova"/>
              <a:ea typeface="Proxima Nova"/>
              <a:cs typeface="Proxima Nova"/>
              <a:sym typeface="Proxima Nova"/>
            </a:endParaRPr>
          </a:p>
          <a:p>
            <a:pPr indent="0" lvl="0" marL="0" rtl="0" algn="l">
              <a:spcBef>
                <a:spcPts val="17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2af7fef8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af7fef8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just">
              <a:lnSpc>
                <a:spcPct val="130000"/>
              </a:lnSpc>
              <a:spcBef>
                <a:spcPts val="0"/>
              </a:spcBef>
              <a:spcAft>
                <a:spcPts val="0"/>
              </a:spcAft>
              <a:buSzPts val="1800"/>
              <a:buFont typeface="Proxima Nova"/>
              <a:buNone/>
            </a:pPr>
            <a:r>
              <a:rPr lang="es" sz="1800">
                <a:latin typeface="Proxima Nova"/>
                <a:ea typeface="Proxima Nova"/>
                <a:cs typeface="Proxima Nova"/>
                <a:sym typeface="Proxima Nova"/>
              </a:rPr>
              <a:t>2.Está controlado, su implementación está planificada, monitoreada y ajustada. Sus resultados (productos de trabajo) son establecidos, controlados y debidamente registrados y mantenidos;</a:t>
            </a:r>
            <a:endParaRPr sz="1800">
              <a:latin typeface="Proxima Nova"/>
              <a:ea typeface="Proxima Nova"/>
              <a:cs typeface="Proxima Nova"/>
              <a:sym typeface="Proxima Nova"/>
            </a:endParaRPr>
          </a:p>
          <a:p>
            <a:pPr indent="0" lvl="0" marL="0" rtl="0" algn="l">
              <a:spcBef>
                <a:spcPts val="17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2a85ce2da_0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2a85ce2da_0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50">
                <a:highlight>
                  <a:srgbClr val="FFFFFF"/>
                </a:highlight>
                <a:latin typeface="Open Sans"/>
                <a:ea typeface="Open Sans"/>
                <a:cs typeface="Open Sans"/>
                <a:sym typeface="Open Sans"/>
              </a:rPr>
              <a:t>12207.</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2af7fef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2af7fef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2a85ce2d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a85ce2d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55e2b6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55e2b6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f55e2b6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f55e2b6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2a85ce2da_0_1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2a85ce2da_0_1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af7fef8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af7fef8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f55e2b6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f55e2b6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a85ce2da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a85ce2da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36250" y="528450"/>
            <a:ext cx="87546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600">
                <a:solidFill>
                  <a:srgbClr val="FFFFFF"/>
                </a:solidFill>
                <a:latin typeface="Source Code Pro"/>
                <a:ea typeface="Source Code Pro"/>
                <a:cs typeface="Source Code Pro"/>
                <a:sym typeface="Source Code Pro"/>
              </a:rPr>
              <a:t>IEEE 1061,ISO 12207 y ISO 15504</a:t>
            </a:r>
            <a:endParaRPr sz="36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 </a:t>
            </a:r>
            <a:endParaRPr/>
          </a:p>
        </p:txBody>
      </p:sp>
      <p:sp>
        <p:nvSpPr>
          <p:cNvPr id="60" name="Google Shape;60;p13"/>
          <p:cNvSpPr txBox="1"/>
          <p:nvPr>
            <p:ph idx="1" type="subTitle"/>
          </p:nvPr>
        </p:nvSpPr>
        <p:spPr>
          <a:xfrm>
            <a:off x="510450" y="3202600"/>
            <a:ext cx="8123100" cy="173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900">
                <a:solidFill>
                  <a:srgbClr val="FFFFFF"/>
                </a:solidFill>
              </a:rPr>
              <a:t>Salomón Levy Becherano A01023530</a:t>
            </a:r>
            <a:endParaRPr sz="1900">
              <a:solidFill>
                <a:srgbClr val="FFFFFF"/>
              </a:solidFill>
            </a:endParaRPr>
          </a:p>
          <a:p>
            <a:pPr indent="0" lvl="0" marL="0" rtl="0" algn="l">
              <a:lnSpc>
                <a:spcPct val="115000"/>
              </a:lnSpc>
              <a:spcBef>
                <a:spcPts val="0"/>
              </a:spcBef>
              <a:spcAft>
                <a:spcPts val="0"/>
              </a:spcAft>
              <a:buNone/>
            </a:pPr>
            <a:r>
              <a:rPr lang="es" sz="1900">
                <a:solidFill>
                  <a:srgbClr val="FFFFFF"/>
                </a:solidFill>
              </a:rPr>
              <a:t>Aaron Zajac Hadid A01023376	</a:t>
            </a:r>
            <a:endParaRPr sz="1900">
              <a:solidFill>
                <a:srgbClr val="FFFFFF"/>
              </a:solidFill>
            </a:endParaRPr>
          </a:p>
          <a:p>
            <a:pPr indent="0" lvl="0" marL="0" rtl="0" algn="l">
              <a:spcBef>
                <a:spcPts val="0"/>
              </a:spcBef>
              <a:spcAft>
                <a:spcPts val="0"/>
              </a:spcAft>
              <a:buNone/>
            </a:pPr>
            <a:r>
              <a:rPr lang="es" sz="1900"/>
              <a:t>Enrique Lira Martinez A01023351</a:t>
            </a:r>
            <a:endParaRPr sz="1900">
              <a:solidFill>
                <a:srgbClr val="FFFFFF"/>
              </a:solidFill>
            </a:endParaRPr>
          </a:p>
          <a:p>
            <a:pPr indent="0" lvl="0" marL="0" rtl="0" algn="l">
              <a:spcBef>
                <a:spcPts val="0"/>
              </a:spcBef>
              <a:spcAft>
                <a:spcPts val="0"/>
              </a:spcAft>
              <a:buNone/>
            </a:pPr>
            <a:r>
              <a:rPr lang="es" sz="1900"/>
              <a:t>Emiliano Abascal Gurría A01023234</a:t>
            </a:r>
            <a:endParaRPr sz="1900">
              <a:solidFill>
                <a:srgbClr val="FFFFFF"/>
              </a:solidFill>
            </a:endParaRPr>
          </a:p>
          <a:p>
            <a:pPr indent="0" lvl="0" marL="0" rtl="0" algn="l">
              <a:lnSpc>
                <a:spcPct val="115000"/>
              </a:lnSpc>
              <a:spcBef>
                <a:spcPts val="0"/>
              </a:spcBef>
              <a:spcAft>
                <a:spcPts val="0"/>
              </a:spcAft>
              <a:buNone/>
            </a:pPr>
            <a:r>
              <a:rPr lang="es" sz="1900">
                <a:solidFill>
                  <a:srgbClr val="FFFFFF"/>
                </a:solidFill>
              </a:rPr>
              <a:t>Cesar Valladares	 Martinez A01023506	</a:t>
            </a:r>
            <a:endParaRPr sz="1900">
              <a:solidFill>
                <a:srgbClr val="FFFFFF"/>
              </a:solidFill>
            </a:endParaRPr>
          </a:p>
          <a:p>
            <a:pPr indent="0" lvl="0" marL="0" rtl="0" algn="l">
              <a:lnSpc>
                <a:spcPct val="115000"/>
              </a:lnSpc>
              <a:spcBef>
                <a:spcPts val="0"/>
              </a:spcBef>
              <a:spcAft>
                <a:spcPts val="0"/>
              </a:spcAft>
              <a:buNone/>
            </a:pPr>
            <a:r>
              <a:t/>
            </a:r>
            <a:endParaRPr sz="1900">
              <a:solidFill>
                <a:srgbClr val="FFFFFF"/>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ISO 15504: Antecedentes</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3600">
              <a:solidFill>
                <a:srgbClr val="000000"/>
              </a:solidFill>
              <a:latin typeface="Source Code Pro"/>
              <a:ea typeface="Source Code Pro"/>
              <a:cs typeface="Source Code Pro"/>
              <a:sym typeface="Source Code Pro"/>
            </a:endParaRPr>
          </a:p>
        </p:txBody>
      </p:sp>
      <p:sp>
        <p:nvSpPr>
          <p:cNvPr id="115" name="Google Shape;115;p22"/>
          <p:cNvSpPr txBox="1"/>
          <p:nvPr>
            <p:ph idx="1" type="body"/>
          </p:nvPr>
        </p:nvSpPr>
        <p:spPr>
          <a:xfrm>
            <a:off x="311700" y="1172725"/>
            <a:ext cx="8520600" cy="3416400"/>
          </a:xfrm>
          <a:prstGeom prst="rect">
            <a:avLst/>
          </a:prstGeom>
        </p:spPr>
        <p:txBody>
          <a:bodyPr anchorCtr="0" anchor="t" bIns="91425" lIns="91425" spcFirstLastPara="1" rIns="91425" wrap="square" tIns="91425">
            <a:noAutofit/>
          </a:bodyPr>
          <a:lstStyle/>
          <a:p>
            <a:pPr indent="-342900" lvl="0" marL="457200" rtl="0" algn="l">
              <a:lnSpc>
                <a:spcPct val="157142"/>
              </a:lnSpc>
              <a:spcBef>
                <a:spcPts val="0"/>
              </a:spcBef>
              <a:spcAft>
                <a:spcPts val="0"/>
              </a:spcAft>
              <a:buClr>
                <a:srgbClr val="000000"/>
              </a:buClr>
              <a:buSzPts val="1800"/>
              <a:buChar char="●"/>
            </a:pPr>
            <a:r>
              <a:rPr lang="es">
                <a:solidFill>
                  <a:srgbClr val="222222"/>
                </a:solidFill>
                <a:highlight>
                  <a:srgbClr val="FFFFFF"/>
                </a:highlight>
              </a:rPr>
              <a:t>Creado por el Comité Internacional de estándares de Ingeniería de Software y Sistemas.</a:t>
            </a:r>
            <a:endParaRPr>
              <a:solidFill>
                <a:srgbClr val="222222"/>
              </a:solidFill>
              <a:highlight>
                <a:srgbClr val="FFFFFF"/>
              </a:highlight>
            </a:endParaRPr>
          </a:p>
          <a:p>
            <a:pPr indent="0" lvl="0" marL="0" rtl="0" algn="l">
              <a:lnSpc>
                <a:spcPct val="157142"/>
              </a:lnSpc>
              <a:spcBef>
                <a:spcPts val="1100"/>
              </a:spcBef>
              <a:spcAft>
                <a:spcPts val="0"/>
              </a:spcAft>
              <a:buNone/>
            </a:pPr>
            <a:r>
              <a:t/>
            </a:r>
            <a:endParaRPr>
              <a:solidFill>
                <a:srgbClr val="222222"/>
              </a:solidFill>
              <a:highlight>
                <a:srgbClr val="FFFFFF"/>
              </a:highlight>
            </a:endParaRPr>
          </a:p>
          <a:p>
            <a:pPr indent="-342900" lvl="0" marL="457200" rtl="0" algn="l">
              <a:lnSpc>
                <a:spcPct val="157142"/>
              </a:lnSpc>
              <a:spcBef>
                <a:spcPts val="1100"/>
              </a:spcBef>
              <a:spcAft>
                <a:spcPts val="0"/>
              </a:spcAft>
              <a:buClr>
                <a:srgbClr val="222222"/>
              </a:buClr>
              <a:buSzPts val="1800"/>
              <a:buChar char="●"/>
            </a:pPr>
            <a:r>
              <a:rPr lang="es">
                <a:solidFill>
                  <a:srgbClr val="222222"/>
                </a:solidFill>
                <a:highlight>
                  <a:srgbClr val="FFFFFF"/>
                </a:highlight>
              </a:rPr>
              <a:t>Estándar para la evaluación de procesos software, incorporando lo mejor de los métodos de evaluación de procesos existentes.</a:t>
            </a:r>
            <a:endParaRPr>
              <a:solidFill>
                <a:srgbClr val="222222"/>
              </a:solidFill>
              <a:highlight>
                <a:srgbClr val="FFFFFF"/>
              </a:highlight>
            </a:endParaRPr>
          </a:p>
          <a:p>
            <a:pPr indent="0" lvl="0" marL="457200" rtl="0" algn="l">
              <a:lnSpc>
                <a:spcPct val="157142"/>
              </a:lnSpc>
              <a:spcBef>
                <a:spcPts val="1100"/>
              </a:spcBef>
              <a:spcAft>
                <a:spcPts val="0"/>
              </a:spcAft>
              <a:buNone/>
            </a:pPr>
            <a:r>
              <a:t/>
            </a:r>
            <a:endParaRPr>
              <a:solidFill>
                <a:srgbClr val="222222"/>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300"/>
              </a:spcBef>
              <a:spcAft>
                <a:spcPts val="0"/>
              </a:spcAft>
              <a:buClr>
                <a:srgbClr val="222222"/>
              </a:buClr>
              <a:buSzPts val="1800"/>
              <a:buFont typeface="Proxima Nova"/>
              <a:buChar char="●"/>
            </a:pPr>
            <a:r>
              <a:rPr lang="es">
                <a:solidFill>
                  <a:srgbClr val="222222"/>
                </a:solidFill>
              </a:rPr>
              <a:t>Desarrollar un borrador de trabajo para un estándar de evaluación de procesos de software.</a:t>
            </a:r>
            <a:endParaRPr>
              <a:solidFill>
                <a:srgbClr val="222222"/>
              </a:solidFill>
            </a:endParaRPr>
          </a:p>
          <a:p>
            <a:pPr indent="0" lvl="0" marL="0" rtl="0" algn="l">
              <a:spcBef>
                <a:spcPts val="300"/>
              </a:spcBef>
              <a:spcAft>
                <a:spcPts val="0"/>
              </a:spcAft>
              <a:buNone/>
            </a:pPr>
            <a:r>
              <a:t/>
            </a:r>
            <a:endParaRPr>
              <a:solidFill>
                <a:srgbClr val="222222"/>
              </a:solidFill>
            </a:endParaRPr>
          </a:p>
          <a:p>
            <a:pPr indent="-342900" lvl="0" marL="457200" rtl="0" algn="l">
              <a:spcBef>
                <a:spcPts val="300"/>
              </a:spcBef>
              <a:spcAft>
                <a:spcPts val="0"/>
              </a:spcAft>
              <a:buClr>
                <a:srgbClr val="222222"/>
              </a:buClr>
              <a:buSzPts val="1800"/>
              <a:buFont typeface="Proxima Nova"/>
              <a:buChar char="●"/>
            </a:pPr>
            <a:r>
              <a:rPr lang="es">
                <a:solidFill>
                  <a:srgbClr val="222222"/>
                </a:solidFill>
              </a:rPr>
              <a:t>Llevar a cabo los ensayos de la industria de la norma emergente.</a:t>
            </a:r>
            <a:endParaRPr>
              <a:solidFill>
                <a:srgbClr val="222222"/>
              </a:solidFill>
            </a:endParaRPr>
          </a:p>
          <a:p>
            <a:pPr indent="0" lvl="0" marL="0" rtl="0" algn="l">
              <a:spcBef>
                <a:spcPts val="300"/>
              </a:spcBef>
              <a:spcAft>
                <a:spcPts val="0"/>
              </a:spcAft>
              <a:buNone/>
            </a:pPr>
            <a:r>
              <a:t/>
            </a:r>
            <a:endParaRPr>
              <a:solidFill>
                <a:srgbClr val="222222"/>
              </a:solidFill>
            </a:endParaRPr>
          </a:p>
          <a:p>
            <a:pPr indent="-342900" lvl="0" marL="457200" rtl="0" algn="l">
              <a:spcBef>
                <a:spcPts val="300"/>
              </a:spcBef>
              <a:spcAft>
                <a:spcPts val="0"/>
              </a:spcAft>
              <a:buClr>
                <a:srgbClr val="222222"/>
              </a:buClr>
              <a:buSzPts val="1800"/>
              <a:buFont typeface="Proxima Nova"/>
              <a:buChar char="●"/>
            </a:pPr>
            <a:r>
              <a:rPr lang="es">
                <a:solidFill>
                  <a:srgbClr val="222222"/>
                </a:solidFill>
              </a:rPr>
              <a:t>Promover la transferencia de tecnología de la evaluación de procesos de software a la industria del software a nivel mundial.</a:t>
            </a:r>
            <a:endParaRPr>
              <a:solidFill>
                <a:srgbClr val="222222"/>
              </a:solidFill>
            </a:endParaRPr>
          </a:p>
          <a:p>
            <a:pPr indent="0" lvl="0" marL="457200" rtl="0" algn="l">
              <a:lnSpc>
                <a:spcPct val="142857"/>
              </a:lnSpc>
              <a:spcBef>
                <a:spcPts val="1100"/>
              </a:spcBef>
              <a:spcAft>
                <a:spcPts val="0"/>
              </a:spcAft>
              <a:buNone/>
            </a:pPr>
            <a:r>
              <a:t/>
            </a:r>
            <a:endParaRPr>
              <a:solidFill>
                <a:srgbClr val="000000"/>
              </a:solidFill>
            </a:endParaRPr>
          </a:p>
          <a:p>
            <a:pPr indent="0" lvl="0" marL="0" rtl="0" algn="l">
              <a:spcBef>
                <a:spcPts val="21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Niveles de Capacidad</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28600" rtl="0" algn="l">
              <a:spcBef>
                <a:spcPts val="300"/>
              </a:spcBef>
              <a:spcAft>
                <a:spcPts val="0"/>
              </a:spcAft>
              <a:buClr>
                <a:srgbClr val="000000"/>
              </a:buClr>
              <a:buSzPts val="1100"/>
              <a:buFont typeface="Arial"/>
              <a:buNone/>
            </a:pPr>
            <a:r>
              <a:t/>
            </a:r>
            <a:endParaRPr>
              <a:solidFill>
                <a:srgbClr val="222222"/>
              </a:solidFill>
            </a:endParaRPr>
          </a:p>
          <a:p>
            <a:pPr indent="-342900" lvl="0" marL="457200" rtl="0" algn="just">
              <a:lnSpc>
                <a:spcPct val="130000"/>
              </a:lnSpc>
              <a:spcBef>
                <a:spcPts val="100"/>
              </a:spcBef>
              <a:spcAft>
                <a:spcPts val="0"/>
              </a:spcAft>
              <a:buClr>
                <a:srgbClr val="000000"/>
              </a:buClr>
              <a:buSzPts val="1800"/>
              <a:buChar char="●"/>
            </a:pPr>
            <a:r>
              <a:rPr lang="es">
                <a:solidFill>
                  <a:srgbClr val="000000"/>
                </a:solidFill>
              </a:rPr>
              <a:t>Nivel 0: El proceso es incompleto</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Nivel 1: El proceso se realiza</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Nivel 2: El proceso se gestiona</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Nivel 3: El proceso está establecido</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Nivel 4: El proceso es predecible</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Nivel 5: El proceso está en optimización</a:t>
            </a:r>
            <a:endParaRPr>
              <a:solidFill>
                <a:srgbClr val="222222"/>
              </a:solidFill>
            </a:endParaRPr>
          </a:p>
          <a:p>
            <a:pPr indent="0" lvl="0" marL="457200" rtl="0" algn="l">
              <a:lnSpc>
                <a:spcPct val="142857"/>
              </a:lnSpc>
              <a:spcBef>
                <a:spcPts val="1700"/>
              </a:spcBef>
              <a:spcAft>
                <a:spcPts val="0"/>
              </a:spcAft>
              <a:buNone/>
            </a:pPr>
            <a:r>
              <a:t/>
            </a:r>
            <a:endParaRPr>
              <a:solidFill>
                <a:srgbClr val="000000"/>
              </a:solidFill>
            </a:endParaRPr>
          </a:p>
          <a:p>
            <a:pPr indent="0" lvl="0" marL="0" rtl="0" algn="l">
              <a:spcBef>
                <a:spcPts val="21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s" sz="1800">
                <a:solidFill>
                  <a:srgbClr val="000000"/>
                </a:solidFill>
              </a:rPr>
              <a:t>ATRIBUTOS DE CLASIFICACIÓN</a:t>
            </a:r>
            <a:endParaRPr sz="1800"/>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28600" rtl="0" algn="l">
              <a:spcBef>
                <a:spcPts val="300"/>
              </a:spcBef>
              <a:spcAft>
                <a:spcPts val="0"/>
              </a:spcAft>
              <a:buClr>
                <a:srgbClr val="000000"/>
              </a:buClr>
              <a:buSzPts val="1100"/>
              <a:buFont typeface="Arial"/>
              <a:buNone/>
            </a:pPr>
            <a:r>
              <a:t/>
            </a:r>
            <a:endParaRPr>
              <a:solidFill>
                <a:srgbClr val="222222"/>
              </a:solidFill>
            </a:endParaRPr>
          </a:p>
          <a:p>
            <a:pPr indent="-342900" lvl="0" marL="457200" rtl="0" algn="just">
              <a:lnSpc>
                <a:spcPct val="130000"/>
              </a:lnSpc>
              <a:spcBef>
                <a:spcPts val="100"/>
              </a:spcBef>
              <a:spcAft>
                <a:spcPts val="0"/>
              </a:spcAft>
              <a:buClr>
                <a:srgbClr val="000000"/>
              </a:buClr>
              <a:buSzPts val="1800"/>
              <a:buChar char="●"/>
            </a:pPr>
            <a:r>
              <a:rPr lang="es">
                <a:solidFill>
                  <a:srgbClr val="000000"/>
                </a:solidFill>
              </a:rPr>
              <a:t>N, no implementado (0-15%)</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P, Parcialmente implementado (&gt; 15-50%)</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L, Ampliamente implementado (&gt; 50-85%)</a:t>
            </a:r>
            <a:endParaRPr>
              <a:solidFill>
                <a:srgbClr val="000000"/>
              </a:solidFill>
            </a:endParaRPr>
          </a:p>
          <a:p>
            <a:pPr indent="-342900" lvl="0" marL="457200" rtl="0" algn="just">
              <a:lnSpc>
                <a:spcPct val="130000"/>
              </a:lnSpc>
              <a:spcBef>
                <a:spcPts val="0"/>
              </a:spcBef>
              <a:spcAft>
                <a:spcPts val="0"/>
              </a:spcAft>
              <a:buClr>
                <a:srgbClr val="000000"/>
              </a:buClr>
              <a:buSzPts val="1800"/>
              <a:buChar char="●"/>
            </a:pPr>
            <a:r>
              <a:rPr lang="es">
                <a:solidFill>
                  <a:srgbClr val="000000"/>
                </a:solidFill>
              </a:rPr>
              <a:t>F, completamente implementado (&gt; 85%)</a:t>
            </a:r>
            <a:endParaRPr>
              <a:solidFill>
                <a:srgbClr val="000000"/>
              </a:solidFill>
            </a:endParaRPr>
          </a:p>
          <a:p>
            <a:pPr indent="0" lvl="0" marL="457200" rtl="0" algn="just">
              <a:lnSpc>
                <a:spcPct val="130000"/>
              </a:lnSpc>
              <a:spcBef>
                <a:spcPts val="1700"/>
              </a:spcBef>
              <a:spcAft>
                <a:spcPts val="0"/>
              </a:spcAft>
              <a:buNone/>
            </a:pPr>
            <a:r>
              <a:t/>
            </a:r>
            <a:endParaRPr>
              <a:solidFill>
                <a:srgbClr val="000000"/>
              </a:solidFill>
            </a:endParaRPr>
          </a:p>
          <a:p>
            <a:pPr indent="0" lvl="0" marL="457200" rtl="0" algn="l">
              <a:lnSpc>
                <a:spcPct val="142857"/>
              </a:lnSpc>
              <a:spcBef>
                <a:spcPts val="1700"/>
              </a:spcBef>
              <a:spcAft>
                <a:spcPts val="0"/>
              </a:spcAft>
              <a:buNone/>
            </a:pPr>
            <a:r>
              <a:t/>
            </a:r>
            <a:endParaRPr>
              <a:solidFill>
                <a:srgbClr val="000000"/>
              </a:solidFill>
            </a:endParaRPr>
          </a:p>
          <a:p>
            <a:pPr indent="0" lvl="0" marL="0" rtl="0" algn="l">
              <a:spcBef>
                <a:spcPts val="21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Beneficios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Arial"/>
              <a:buChar char="●"/>
            </a:pPr>
            <a:r>
              <a:rPr lang="es" sz="2000">
                <a:solidFill>
                  <a:srgbClr val="000000"/>
                </a:solidFill>
                <a:highlight>
                  <a:srgbClr val="FFFFFF"/>
                </a:highlight>
                <a:latin typeface="Arial"/>
                <a:ea typeface="Arial"/>
                <a:cs typeface="Arial"/>
                <a:sym typeface="Arial"/>
              </a:rPr>
              <a:t>Un framework que ayuda a la industria del desarrollo software a evaluar sus procesos, su capacidad y su mejora para que se desarrolle software competente.</a:t>
            </a:r>
            <a:endParaRPr sz="2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es una </a:t>
            </a:r>
            <a:r>
              <a:rPr lang="es"/>
              <a:t>métrica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lang="es">
                <a:solidFill>
                  <a:srgbClr val="333333"/>
                </a:solidFill>
                <a:highlight>
                  <a:srgbClr val="FFFFFF"/>
                </a:highlight>
              </a:rPr>
              <a:t>E</a:t>
            </a:r>
            <a:r>
              <a:rPr lang="es">
                <a:solidFill>
                  <a:srgbClr val="333333"/>
                </a:solidFill>
                <a:highlight>
                  <a:srgbClr val="FFFFFF"/>
                </a:highlight>
              </a:rPr>
              <a:t>s cualquier medida o conjunto de medidas destinadas a conocer o estimar el tamaño u otra característica de un software o un sistema de información, generalmente para realizar comparativas o para la planificación de proyectos de desarrollo.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IEEE 1061</a:t>
            </a:r>
            <a:endParaRPr sz="3600">
              <a:solidFill>
                <a:srgbClr val="000000"/>
              </a:solidFill>
              <a:latin typeface="Source Code Pro"/>
              <a:ea typeface="Source Code Pro"/>
              <a:cs typeface="Source Code Pro"/>
              <a:sym typeface="Source Code Pro"/>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solidFill>
                  <a:srgbClr val="333333"/>
                </a:solidFill>
                <a:highlight>
                  <a:srgbClr val="FFFFFF"/>
                </a:highlight>
              </a:rPr>
              <a:t>Este </a:t>
            </a:r>
            <a:r>
              <a:rPr lang="es">
                <a:solidFill>
                  <a:srgbClr val="333333"/>
                </a:solidFill>
                <a:highlight>
                  <a:srgbClr val="FFFFFF"/>
                </a:highlight>
              </a:rPr>
              <a:t>estándar</a:t>
            </a:r>
            <a:r>
              <a:rPr lang="es">
                <a:solidFill>
                  <a:srgbClr val="333333"/>
                </a:solidFill>
                <a:highlight>
                  <a:srgbClr val="FFFFFF"/>
                </a:highlight>
              </a:rPr>
              <a:t> trata de definir la calidad del software para sistemas mediante una lista de atributos de calidad del software requeridos por el propio sistema dentro de todo el ciclo de vida del producto.</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s"/>
              <a:t>Proporciona una </a:t>
            </a:r>
            <a:r>
              <a:rPr lang="es"/>
              <a:t>metodología</a:t>
            </a:r>
            <a:r>
              <a:rPr lang="es"/>
              <a:t> para establecer requisitos de calidad y para identificar, implementar analizar y validar medidas de calidad del proceso y del producto de software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IEEE 1061 Pasos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lang="es">
                <a:solidFill>
                  <a:srgbClr val="333333"/>
                </a:solidFill>
                <a:highlight>
                  <a:srgbClr val="FFFFFF"/>
                </a:highlight>
              </a:rPr>
              <a:t>Establecer requisitos de calidad</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Identificación</a:t>
            </a:r>
            <a:r>
              <a:rPr lang="es">
                <a:solidFill>
                  <a:srgbClr val="333333"/>
                </a:solidFill>
                <a:highlight>
                  <a:srgbClr val="FFFFFF"/>
                </a:highlight>
              </a:rPr>
              <a:t> de </a:t>
            </a:r>
            <a:r>
              <a:rPr lang="es">
                <a:solidFill>
                  <a:srgbClr val="333333"/>
                </a:solidFill>
                <a:highlight>
                  <a:srgbClr val="FFFFFF"/>
                </a:highlight>
              </a:rPr>
              <a:t>métricas</a:t>
            </a:r>
            <a:r>
              <a:rPr lang="es">
                <a:solidFill>
                  <a:srgbClr val="333333"/>
                </a:solidFill>
                <a:highlight>
                  <a:srgbClr val="FFFFFF"/>
                </a:highlight>
              </a:rPr>
              <a:t>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Implementación</a:t>
            </a:r>
            <a:r>
              <a:rPr lang="es">
                <a:solidFill>
                  <a:srgbClr val="333333"/>
                </a:solidFill>
                <a:highlight>
                  <a:srgbClr val="FFFFFF"/>
                </a:highlight>
              </a:rPr>
              <a:t> de las </a:t>
            </a:r>
            <a:r>
              <a:rPr lang="es">
                <a:solidFill>
                  <a:srgbClr val="333333"/>
                </a:solidFill>
                <a:highlight>
                  <a:srgbClr val="FFFFFF"/>
                </a:highlight>
              </a:rPr>
              <a:t>métricas</a:t>
            </a:r>
            <a:r>
              <a:rPr lang="es">
                <a:solidFill>
                  <a:srgbClr val="333333"/>
                </a:solidFill>
                <a:highlight>
                  <a:srgbClr val="FFFFFF"/>
                </a:highlight>
              </a:rPr>
              <a:t>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Análisis</a:t>
            </a:r>
            <a:r>
              <a:rPr lang="es">
                <a:solidFill>
                  <a:srgbClr val="333333"/>
                </a:solidFill>
                <a:highlight>
                  <a:srgbClr val="FFFFFF"/>
                </a:highlight>
              </a:rPr>
              <a:t> de los resultados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Validación</a:t>
            </a:r>
            <a:r>
              <a:rPr lang="es">
                <a:solidFill>
                  <a:srgbClr val="333333"/>
                </a:solidFill>
                <a:highlight>
                  <a:srgbClr val="FFFFFF"/>
                </a:highlight>
              </a:rPr>
              <a:t> de las</a:t>
            </a:r>
            <a:r>
              <a:rPr lang="es">
                <a:solidFill>
                  <a:srgbClr val="333333"/>
                </a:solidFill>
                <a:highlight>
                  <a:srgbClr val="FFFFFF"/>
                </a:highlight>
              </a:rPr>
              <a:t> métricas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IEEE 1061 Características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lang="es">
                <a:solidFill>
                  <a:srgbClr val="333333"/>
                </a:solidFill>
                <a:highlight>
                  <a:srgbClr val="FFFFFF"/>
                </a:highlight>
              </a:rPr>
              <a:t>Modelo multinivel </a:t>
            </a:r>
            <a:r>
              <a:rPr lang="es">
                <a:solidFill>
                  <a:srgbClr val="333333"/>
                </a:solidFill>
                <a:highlight>
                  <a:srgbClr val="FFFFFF"/>
                </a:highlight>
              </a:rPr>
              <a:t>más</a:t>
            </a:r>
            <a:r>
              <a:rPr lang="es">
                <a:solidFill>
                  <a:srgbClr val="333333"/>
                </a:solidFill>
                <a:highlight>
                  <a:srgbClr val="FFFFFF"/>
                </a:highlight>
              </a:rPr>
              <a:t> flexible</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Versiones 1992 y 1998</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Identifica claramente donde se aplican las </a:t>
            </a:r>
            <a:r>
              <a:rPr lang="es">
                <a:solidFill>
                  <a:srgbClr val="333333"/>
                </a:solidFill>
                <a:highlight>
                  <a:srgbClr val="FFFFFF"/>
                </a:highlight>
              </a:rPr>
              <a:t>métricas</a:t>
            </a:r>
            <a:r>
              <a:rPr lang="es">
                <a:solidFill>
                  <a:srgbClr val="333333"/>
                </a:solidFill>
                <a:highlight>
                  <a:srgbClr val="FFFFFF"/>
                </a:highlight>
              </a:rPr>
              <a:t>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Recomienda el uso de </a:t>
            </a:r>
            <a:r>
              <a:rPr lang="es">
                <a:solidFill>
                  <a:srgbClr val="333333"/>
                </a:solidFill>
                <a:highlight>
                  <a:srgbClr val="FFFFFF"/>
                </a:highlight>
              </a:rPr>
              <a:t>técnicas</a:t>
            </a:r>
            <a:r>
              <a:rPr lang="es">
                <a:solidFill>
                  <a:srgbClr val="333333"/>
                </a:solidFill>
                <a:highlight>
                  <a:srgbClr val="FFFFFF"/>
                </a:highlight>
              </a:rPr>
              <a:t> GQM (proporciona una manera útil para definir mediciones tanto del proceso como de los resultados de un proyecto. ) para la </a:t>
            </a:r>
            <a:r>
              <a:rPr lang="es">
                <a:solidFill>
                  <a:srgbClr val="333333"/>
                </a:solidFill>
                <a:highlight>
                  <a:srgbClr val="FFFFFF"/>
                </a:highlight>
              </a:rPr>
              <a:t>identificación</a:t>
            </a:r>
            <a:r>
              <a:rPr lang="es">
                <a:solidFill>
                  <a:srgbClr val="333333"/>
                </a:solidFill>
                <a:highlight>
                  <a:srgbClr val="FFFFFF"/>
                </a:highlight>
              </a:rPr>
              <a:t> de m</a:t>
            </a:r>
            <a:r>
              <a:rPr lang="es">
                <a:solidFill>
                  <a:srgbClr val="333333"/>
                </a:solidFill>
                <a:highlight>
                  <a:srgbClr val="FFFFFF"/>
                </a:highlight>
              </a:rPr>
              <a:t>étricas</a:t>
            </a:r>
            <a:r>
              <a:rPr lang="es">
                <a:solidFill>
                  <a:srgbClr val="333333"/>
                </a:solidFill>
                <a:highlight>
                  <a:srgbClr val="FFFFFF"/>
                </a:highlight>
              </a:rPr>
              <a:t>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Este </a:t>
            </a:r>
            <a:r>
              <a:rPr lang="es">
                <a:solidFill>
                  <a:srgbClr val="333333"/>
                </a:solidFill>
                <a:highlight>
                  <a:srgbClr val="FFFFFF"/>
                </a:highlight>
              </a:rPr>
              <a:t>estándar</a:t>
            </a:r>
            <a:r>
              <a:rPr lang="es">
                <a:solidFill>
                  <a:srgbClr val="333333"/>
                </a:solidFill>
                <a:highlight>
                  <a:srgbClr val="FFFFFF"/>
                </a:highlight>
              </a:rPr>
              <a:t> define factores, subfactores y </a:t>
            </a:r>
            <a:r>
              <a:rPr lang="es">
                <a:solidFill>
                  <a:srgbClr val="333333"/>
                </a:solidFill>
                <a:highlight>
                  <a:srgbClr val="FFFFFF"/>
                </a:highlight>
              </a:rPr>
              <a:t>métricas</a:t>
            </a:r>
            <a:r>
              <a:rPr lang="es">
                <a:solidFill>
                  <a:srgbClr val="333333"/>
                </a:solidFill>
                <a:highlight>
                  <a:srgbClr val="FFFFFF"/>
                </a:highlight>
              </a:rPr>
              <a:t>.</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No fija ninguna instancia particular o </a:t>
            </a:r>
            <a:r>
              <a:rPr lang="es">
                <a:solidFill>
                  <a:srgbClr val="333333"/>
                </a:solidFill>
                <a:highlight>
                  <a:srgbClr val="FFFFFF"/>
                </a:highlight>
              </a:rPr>
              <a:t>métrica</a:t>
            </a:r>
            <a:r>
              <a:rPr lang="es">
                <a:solidFill>
                  <a:srgbClr val="333333"/>
                </a:solidFill>
                <a:highlight>
                  <a:srgbClr val="FFFFFF"/>
                </a:highlight>
              </a:rPr>
              <a:t> </a:t>
            </a:r>
            <a:endParaRPr>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s">
                <a:solidFill>
                  <a:srgbClr val="333333"/>
                </a:solidFill>
                <a:highlight>
                  <a:srgbClr val="FFFFFF"/>
                </a:highlight>
              </a:rPr>
              <a:t>Es independiente del modelo</a:t>
            </a:r>
            <a:endParaRPr>
              <a:solidFill>
                <a:srgbClr val="333333"/>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ISO 12207</a:t>
            </a:r>
            <a:endParaRPr sz="3600">
              <a:latin typeface="Source Code Pro"/>
              <a:ea typeface="Source Code Pro"/>
              <a:cs typeface="Source Code Pro"/>
              <a:sym typeface="Source Code Pro"/>
            </a:endParaRPr>
          </a:p>
        </p:txBody>
      </p:sp>
      <p:sp>
        <p:nvSpPr>
          <p:cNvPr id="90" name="Google Shape;90;p18"/>
          <p:cNvSpPr txBox="1"/>
          <p:nvPr>
            <p:ph idx="1" type="body"/>
          </p:nvPr>
        </p:nvSpPr>
        <p:spPr>
          <a:xfrm>
            <a:off x="311700" y="1152475"/>
            <a:ext cx="8520600" cy="3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Estándar del</a:t>
            </a:r>
            <a:r>
              <a:rPr lang="es">
                <a:solidFill>
                  <a:srgbClr val="000000"/>
                </a:solidFill>
              </a:rPr>
              <a:t> </a:t>
            </a:r>
            <a:r>
              <a:rPr b="1" lang="es">
                <a:solidFill>
                  <a:srgbClr val="000000"/>
                </a:solidFill>
              </a:rPr>
              <a:t>ciclo de vida</a:t>
            </a:r>
            <a:r>
              <a:rPr lang="es">
                <a:solidFill>
                  <a:srgbClr val="000000"/>
                </a:solidFill>
              </a:rPr>
              <a:t> para el desarrollo de software. Se basa en dos pilares principales:</a:t>
            </a:r>
            <a:endParaRPr>
              <a:solidFill>
                <a:srgbClr val="000000"/>
              </a:solidFill>
            </a:endParaRPr>
          </a:p>
          <a:p>
            <a:pPr indent="-342900" lvl="0" marL="457200" rtl="0" algn="l">
              <a:spcBef>
                <a:spcPts val="1600"/>
              </a:spcBef>
              <a:spcAft>
                <a:spcPts val="0"/>
              </a:spcAft>
              <a:buClr>
                <a:srgbClr val="000000"/>
              </a:buClr>
              <a:buSzPts val="1800"/>
              <a:buChar char="●"/>
            </a:pPr>
            <a:r>
              <a:rPr lang="es">
                <a:solidFill>
                  <a:srgbClr val="000000"/>
                </a:solidFill>
              </a:rPr>
              <a:t>Modularidad: procesos que interactúan y se integran de manera correcta entre ellos.</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Responsabilidad: establecer un estándar entre personas u organizaciones para que exista un compromiso igual.</a:t>
            </a:r>
            <a:endParaRPr>
              <a:solidFill>
                <a:srgbClr val="000000"/>
              </a:solidFill>
            </a:endParaRPr>
          </a:p>
          <a:p>
            <a:pPr indent="0" lvl="0" marL="0" rtl="0" algn="l">
              <a:spcBef>
                <a:spcPts val="1600"/>
              </a:spcBef>
              <a:spcAft>
                <a:spcPts val="0"/>
              </a:spcAft>
              <a:buNone/>
            </a:pPr>
            <a:r>
              <a:rPr lang="es">
                <a:solidFill>
                  <a:srgbClr val="000000"/>
                </a:solidFill>
              </a:rPr>
              <a:t>Distinción entre:</a:t>
            </a:r>
            <a:endParaRPr>
              <a:solidFill>
                <a:srgbClr val="000000"/>
              </a:solidFill>
            </a:endParaRPr>
          </a:p>
          <a:p>
            <a:pPr indent="-342900" lvl="0" marL="457200" rtl="0" algn="l">
              <a:spcBef>
                <a:spcPts val="1600"/>
              </a:spcBef>
              <a:spcAft>
                <a:spcPts val="0"/>
              </a:spcAft>
              <a:buClr>
                <a:srgbClr val="000000"/>
              </a:buClr>
              <a:buSzPts val="1800"/>
              <a:buChar char="●"/>
            </a:pPr>
            <a:r>
              <a:rPr lang="es">
                <a:solidFill>
                  <a:srgbClr val="000000"/>
                </a:solidFill>
              </a:rPr>
              <a:t>Estados (fases): periodo de tiempo en el que se encuentra el proyecto</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Procesos: serie de actividades que transforman input a output</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s">
                <a:solidFill>
                  <a:srgbClr val="000000"/>
                </a:solidFill>
              </a:rPr>
              <a:t>Proporcionar una estructura en común para que todos los integrantes del proyecto tengan la confianza de lograr resultados en común.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lang="es">
                <a:solidFill>
                  <a:srgbClr val="000000"/>
                </a:solidFill>
              </a:rPr>
              <a:t>Otorga confianza común. Permite una correcta interacción entre partes del equipo.</a:t>
            </a:r>
            <a:endParaRPr>
              <a:solidFill>
                <a:srgbClr val="000000"/>
              </a:solidFill>
            </a:endParaRPr>
          </a:p>
        </p:txBody>
      </p:sp>
      <p:sp>
        <p:nvSpPr>
          <p:cNvPr id="97" name="Google Shape;97;p19"/>
          <p:cNvSpPr txBox="1"/>
          <p:nvPr>
            <p:ph type="title"/>
          </p:nvPr>
        </p:nvSpPr>
        <p:spPr>
          <a:xfrm>
            <a:off x="311700" y="219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Beneficios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Existen tres tipos de procesos:</a:t>
            </a:r>
            <a:endParaRPr>
              <a:solidFill>
                <a:srgbClr val="000000"/>
              </a:solidFill>
            </a:endParaRPr>
          </a:p>
          <a:p>
            <a:pPr indent="-342900" lvl="0" marL="457200" rtl="0" algn="l">
              <a:spcBef>
                <a:spcPts val="1600"/>
              </a:spcBef>
              <a:spcAft>
                <a:spcPts val="0"/>
              </a:spcAft>
              <a:buClr>
                <a:srgbClr val="000000"/>
              </a:buClr>
              <a:buSzPts val="1800"/>
              <a:buChar char="●"/>
            </a:pPr>
            <a:r>
              <a:rPr lang="es">
                <a:solidFill>
                  <a:srgbClr val="000000"/>
                </a:solidFill>
              </a:rPr>
              <a:t>Principales - trata las fases alrededor al desarrollo del proyecto</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Soporte - se enfoca en el aseguramiento de calidad</a:t>
            </a:r>
            <a:endParaRPr>
              <a:solidFill>
                <a:srgbClr val="000000"/>
              </a:solidFill>
            </a:endParaRPr>
          </a:p>
          <a:p>
            <a:pPr indent="-342900" lvl="0" marL="457200" rtl="0" algn="l">
              <a:spcBef>
                <a:spcPts val="0"/>
              </a:spcBef>
              <a:spcAft>
                <a:spcPts val="0"/>
              </a:spcAft>
              <a:buClr>
                <a:srgbClr val="000000"/>
              </a:buClr>
              <a:buSzPts val="1800"/>
              <a:buChar char="●"/>
            </a:pPr>
            <a:r>
              <a:rPr lang="es">
                <a:solidFill>
                  <a:srgbClr val="000000"/>
                </a:solidFill>
              </a:rPr>
              <a:t>Organización - gestión, recursos humanos</a:t>
            </a:r>
            <a:endParaRPr>
              <a:solidFill>
                <a:srgbClr val="000000"/>
              </a:solidFill>
            </a:endParaRPr>
          </a:p>
          <a:p>
            <a:pPr indent="0" lvl="0" marL="0" rtl="0" algn="l">
              <a:spcBef>
                <a:spcPts val="1600"/>
              </a:spcBef>
              <a:spcAft>
                <a:spcPts val="0"/>
              </a:spcAft>
              <a:buNone/>
            </a:pPr>
            <a:r>
              <a:rPr lang="es">
                <a:solidFill>
                  <a:srgbClr val="000000"/>
                </a:solidFill>
              </a:rPr>
              <a:t>El soporte y organización deben existir de manera independiente de la organización.</a:t>
            </a:r>
            <a:endParaRPr>
              <a:solidFill>
                <a:srgbClr val="000000"/>
              </a:solidFill>
            </a:endParaRPr>
          </a:p>
          <a:p>
            <a:pPr indent="0" lvl="0" marL="0" rtl="0" algn="l">
              <a:spcBef>
                <a:spcPts val="1600"/>
              </a:spcBef>
              <a:spcAft>
                <a:spcPts val="1600"/>
              </a:spcAft>
              <a:buNone/>
            </a:pPr>
            <a:r>
              <a:rPr lang="es">
                <a:solidFill>
                  <a:srgbClr val="000000"/>
                </a:solidFill>
              </a:rPr>
              <a:t>Este estándar otorga mucha flexibilidad a proyectos que abarcan desde pocas personas, hasta múltiples instituciones.</a:t>
            </a:r>
            <a:endParaRPr>
              <a:solidFill>
                <a:srgbClr val="000000"/>
              </a:solidFill>
            </a:endParaRPr>
          </a:p>
        </p:txBody>
      </p:sp>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ISO 12207</a:t>
            </a:r>
            <a:endParaRPr sz="36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600">
                <a:solidFill>
                  <a:srgbClr val="000000"/>
                </a:solidFill>
                <a:latin typeface="Source Code Pro"/>
                <a:ea typeface="Source Code Pro"/>
                <a:cs typeface="Source Code Pro"/>
                <a:sym typeface="Source Code Pro"/>
              </a:rPr>
              <a:t>ISO </a:t>
            </a:r>
            <a:r>
              <a:rPr lang="es" sz="3600">
                <a:solidFill>
                  <a:srgbClr val="000000"/>
                </a:solidFill>
                <a:latin typeface="Source Code Pro"/>
                <a:ea typeface="Source Code Pro"/>
                <a:cs typeface="Source Code Pro"/>
                <a:sym typeface="Source Code Pro"/>
              </a:rPr>
              <a:t>15504</a:t>
            </a:r>
            <a:endParaRPr sz="1800">
              <a:solidFill>
                <a:srgbClr val="000000"/>
              </a:solidFill>
              <a:latin typeface="Source Code Pro"/>
              <a:ea typeface="Source Code Pro"/>
              <a:cs typeface="Source Code Pro"/>
              <a:sym typeface="Source Code Pro"/>
            </a:endParaRPr>
          </a:p>
          <a:p>
            <a:pPr indent="0" lvl="0" marL="0" rtl="0" algn="l">
              <a:spcBef>
                <a:spcPts val="0"/>
              </a:spcBef>
              <a:spcAft>
                <a:spcPts val="0"/>
              </a:spcAft>
              <a:buNone/>
            </a:pPr>
            <a:r>
              <a:t/>
            </a:r>
            <a:endParaRPr sz="3600">
              <a:solidFill>
                <a:srgbClr val="000000"/>
              </a:solidFill>
              <a:latin typeface="Source Code Pro"/>
              <a:ea typeface="Source Code Pro"/>
              <a:cs typeface="Source Code Pro"/>
              <a:sym typeface="Source Code Pro"/>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7142"/>
              </a:lnSpc>
              <a:spcBef>
                <a:spcPts val="0"/>
              </a:spcBef>
              <a:spcAft>
                <a:spcPts val="0"/>
              </a:spcAft>
              <a:buClr>
                <a:srgbClr val="000000"/>
              </a:buClr>
              <a:buSzPts val="1800"/>
              <a:buChar char="●"/>
            </a:pPr>
            <a:r>
              <a:rPr lang="es">
                <a:solidFill>
                  <a:srgbClr val="000000"/>
                </a:solidFill>
              </a:rPr>
              <a:t>Es la </a:t>
            </a:r>
            <a:r>
              <a:rPr lang="es">
                <a:solidFill>
                  <a:srgbClr val="000000"/>
                </a:solidFill>
              </a:rPr>
              <a:t>Determinación de la Capacidad de Mejora del Proceso de Software (SPICE).</a:t>
            </a:r>
            <a:endParaRPr>
              <a:solidFill>
                <a:srgbClr val="000000"/>
              </a:solidFill>
            </a:endParaRPr>
          </a:p>
          <a:p>
            <a:pPr indent="0" lvl="0" marL="0" rtl="0" algn="l">
              <a:lnSpc>
                <a:spcPct val="157142"/>
              </a:lnSpc>
              <a:spcBef>
                <a:spcPts val="1100"/>
              </a:spcBef>
              <a:spcAft>
                <a:spcPts val="0"/>
              </a:spcAft>
              <a:buNone/>
            </a:pPr>
            <a:r>
              <a:rPr lang="es">
                <a:solidFill>
                  <a:srgbClr val="000000"/>
                </a:solidFill>
                <a:highlight>
                  <a:srgbClr val="FFFFFF"/>
                </a:highlight>
              </a:rPr>
              <a:t>Establece requisitos para una evaluación de procesos y los </a:t>
            </a:r>
            <a:r>
              <a:rPr lang="es">
                <a:solidFill>
                  <a:srgbClr val="000000"/>
                </a:solidFill>
              </a:rPr>
              <a:t>modelos de evaluación pretendiendo que dichos requisitos pueden ser aplicados</a:t>
            </a:r>
            <a:r>
              <a:rPr lang="es">
                <a:solidFill>
                  <a:srgbClr val="000000"/>
                </a:solidFill>
                <a:highlight>
                  <a:srgbClr val="FFFFFF"/>
                </a:highlight>
              </a:rPr>
              <a:t> en cualquier modelo de evaluación en una empresa.</a:t>
            </a:r>
            <a:endParaRPr>
              <a:solidFill>
                <a:srgbClr val="000000"/>
              </a:solidFill>
            </a:endParaRPr>
          </a:p>
          <a:p>
            <a:pPr indent="0" lvl="0" marL="0" rtl="0" algn="l">
              <a:spcBef>
                <a:spcPts val="11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