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4" r:id="rId5"/>
    <p:sldId id="297" r:id="rId6"/>
    <p:sldId id="306" r:id="rId7"/>
    <p:sldId id="298" r:id="rId8"/>
    <p:sldId id="307" r:id="rId9"/>
    <p:sldId id="299" r:id="rId10"/>
    <p:sldId id="308" r:id="rId11"/>
    <p:sldId id="300" r:id="rId12"/>
    <p:sldId id="309" r:id="rId13"/>
    <p:sldId id="301" r:id="rId14"/>
    <p:sldId id="310" r:id="rId15"/>
    <p:sldId id="302" r:id="rId16"/>
    <p:sldId id="311" r:id="rId17"/>
    <p:sldId id="303" r:id="rId18"/>
    <p:sldId id="312" r:id="rId19"/>
    <p:sldId id="304" r:id="rId20"/>
    <p:sldId id="313" r:id="rId21"/>
    <p:sldId id="3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varScale="1">
        <p:scale>
          <a:sx n="78" d="100"/>
          <a:sy n="78" d="100"/>
        </p:scale>
        <p:origin x="878"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980D3DFC-11A7-4DDF-8AEE-A5ACE051EBF3}" type="slidenum">
              <a:rPr lang="en-US" smtClean="0"/>
              <a:t>12</a:t>
            </a:fld>
            <a:endParaRPr lang="en-US" dirty="0"/>
          </a:p>
        </p:txBody>
      </p:sp>
    </p:spTree>
    <p:extLst>
      <p:ext uri="{BB962C8B-B14F-4D97-AF65-F5344CB8AC3E}">
        <p14:creationId xmlns:p14="http://schemas.microsoft.com/office/powerpoint/2010/main" val="11889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37188" y="2476305"/>
            <a:ext cx="9026012" cy="1709928"/>
          </a:xfrm>
        </p:spPr>
        <p:txBody>
          <a:bodyPr/>
          <a:lstStyle/>
          <a:p>
            <a:pPr algn="ctr"/>
            <a:r>
              <a:rPr lang="en-US" sz="6600" dirty="0"/>
              <a:t>UNDERSTANDING AND FORMULATION OF RESEARCH TOPIC </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5091143" y="4291189"/>
            <a:ext cx="2331808" cy="630936"/>
          </a:xfrm>
        </p:spPr>
        <p:txBody>
          <a:bodyPr/>
          <a:lstStyle/>
          <a:p>
            <a:r>
              <a:rPr lang="en-US" sz="2400" dirty="0"/>
              <a:t>LESSON 4 PART 1 </a:t>
            </a:r>
          </a:p>
          <a:p>
            <a:endParaRPr lang="en-US" sz="2400" dirty="0"/>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11ADDDB-D480-66E2-9B5A-33DF35BB4E41}"/>
              </a:ext>
            </a:extLst>
          </p:cNvPr>
          <p:cNvSpPr txBox="1"/>
          <p:nvPr/>
        </p:nvSpPr>
        <p:spPr>
          <a:xfrm>
            <a:off x="120445" y="134713"/>
            <a:ext cx="11894574" cy="6186309"/>
          </a:xfrm>
          <a:prstGeom prst="rect">
            <a:avLst/>
          </a:prstGeom>
          <a:noFill/>
        </p:spPr>
        <p:txBody>
          <a:bodyPr wrap="square">
            <a:spAutoFit/>
          </a:bodyPr>
          <a:lstStyle/>
          <a:p>
            <a:pPr lvl="0" algn="just">
              <a:tabLst>
                <a:tab pos="685800" algn="l"/>
                <a:tab pos="2400300" algn="l"/>
              </a:tabLst>
            </a:pPr>
            <a:r>
              <a:rPr lang="en-PH" sz="6600" b="1" dirty="0">
                <a:effectLst/>
                <a:latin typeface="Arial Narrow" panose="020B0606020202030204" pitchFamily="34" charset="0"/>
                <a:ea typeface="Times New Roman" panose="02020603050405020304" pitchFamily="18" charset="0"/>
                <a:cs typeface="Arial" panose="020B0604020202020204" pitchFamily="34" charset="0"/>
              </a:rPr>
              <a:t>3. Timeliness and relevance of the topic</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tabLst>
                <a:tab pos="685800" algn="l"/>
                <a:tab pos="2400300" algn="l"/>
              </a:tabLst>
            </a:pPr>
            <a:r>
              <a:rPr lang="en-PH" sz="6600" dirty="0">
                <a:effectLst/>
                <a:latin typeface="Arial Narrow" panose="020B0606020202030204" pitchFamily="34" charset="0"/>
                <a:ea typeface="Times New Roman" panose="02020603050405020304" pitchFamily="18" charset="0"/>
                <a:cs typeface="Arial" panose="020B0604020202020204" pitchFamily="34" charset="0"/>
              </a:rPr>
              <a:t>The topic is relevant if it yields results that are instrumental in societal improvement. It is timely if it is related to the present. </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89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5ED78A-2116-864E-2FB8-B35C1E8F1009}"/>
              </a:ext>
            </a:extLst>
          </p:cNvPr>
          <p:cNvSpPr txBox="1"/>
          <p:nvPr/>
        </p:nvSpPr>
        <p:spPr>
          <a:xfrm>
            <a:off x="238431" y="127423"/>
            <a:ext cx="11825749" cy="6186309"/>
          </a:xfrm>
          <a:prstGeom prst="rect">
            <a:avLst/>
          </a:prstGeom>
          <a:noFill/>
        </p:spPr>
        <p:txBody>
          <a:bodyPr wrap="square">
            <a:spAutoFit/>
          </a:bodyPr>
          <a:lstStyle/>
          <a:p>
            <a:r>
              <a:rPr lang="en-PH" sz="6600" dirty="0">
                <a:effectLst/>
                <a:latin typeface="Arial Narrow" panose="020B0606020202030204" pitchFamily="34" charset="0"/>
                <a:ea typeface="Times New Roman" panose="02020603050405020304" pitchFamily="18" charset="0"/>
                <a:cs typeface="Arial" panose="020B0604020202020204" pitchFamily="34" charset="0"/>
              </a:rPr>
              <a:t>For instance, unless it is a pure or historical research, research on the ins and outs of people’s revolutionary acts will prosper more if it tackles the contemporary revolutionary actions rather than those in the ancient time. </a:t>
            </a:r>
            <a:endParaRPr lang="en-PH" sz="6600" dirty="0"/>
          </a:p>
        </p:txBody>
      </p:sp>
    </p:spTree>
    <p:extLst>
      <p:ext uri="{BB962C8B-B14F-4D97-AF65-F5344CB8AC3E}">
        <p14:creationId xmlns:p14="http://schemas.microsoft.com/office/powerpoint/2010/main" val="2943787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413551-6817-F528-E722-E4264A714A56}"/>
              </a:ext>
            </a:extLst>
          </p:cNvPr>
          <p:cNvSpPr txBox="1"/>
          <p:nvPr/>
        </p:nvSpPr>
        <p:spPr>
          <a:xfrm>
            <a:off x="271616" y="144544"/>
            <a:ext cx="11648767" cy="6186309"/>
          </a:xfrm>
          <a:prstGeom prst="rect">
            <a:avLst/>
          </a:prstGeom>
          <a:noFill/>
        </p:spPr>
        <p:txBody>
          <a:bodyPr wrap="square">
            <a:spAutoFit/>
          </a:bodyPr>
          <a:lstStyle/>
          <a:p>
            <a:pPr lvl="0" algn="just">
              <a:tabLst>
                <a:tab pos="685800" algn="l"/>
                <a:tab pos="2400300" algn="l"/>
              </a:tabLst>
            </a:pPr>
            <a:r>
              <a:rPr lang="en-PH" sz="6600" b="1" dirty="0">
                <a:effectLst/>
                <a:latin typeface="Arial Narrow" panose="020B0606020202030204" pitchFamily="34" charset="0"/>
                <a:ea typeface="Times New Roman" panose="02020603050405020304" pitchFamily="18" charset="0"/>
                <a:cs typeface="Arial" panose="020B0604020202020204" pitchFamily="34" charset="0"/>
              </a:rPr>
              <a:t>4. Limitations on the subject</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6600" dirty="0">
                <a:effectLst/>
                <a:latin typeface="Arial Narrow" panose="020B0606020202030204" pitchFamily="34" charset="0"/>
                <a:ea typeface="Calibri" panose="020F0502020204030204" pitchFamily="34" charset="0"/>
                <a:cs typeface="Arial" panose="020B0604020202020204" pitchFamily="34" charset="0"/>
              </a:rPr>
              <a:t>This makes you link your choosing with course requirements. For example, to make you complete the requirements, your teacher instructs you to submit a paper that will apply</a:t>
            </a:r>
            <a:endParaRPr lang="en-PH" sz="6600" dirty="0"/>
          </a:p>
        </p:txBody>
      </p:sp>
    </p:spTree>
    <p:extLst>
      <p:ext uri="{BB962C8B-B14F-4D97-AF65-F5344CB8AC3E}">
        <p14:creationId xmlns:p14="http://schemas.microsoft.com/office/powerpoint/2010/main" val="67269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FA3B9E-0344-F3F5-661C-9B139C516F3B}"/>
              </a:ext>
            </a:extLst>
          </p:cNvPr>
          <p:cNvSpPr txBox="1"/>
          <p:nvPr/>
        </p:nvSpPr>
        <p:spPr>
          <a:xfrm>
            <a:off x="212622" y="286037"/>
            <a:ext cx="11766756" cy="6186309"/>
          </a:xfrm>
          <a:prstGeom prst="rect">
            <a:avLst/>
          </a:prstGeom>
          <a:noFill/>
        </p:spPr>
        <p:txBody>
          <a:bodyPr wrap="square">
            <a:spAutoFit/>
          </a:bodyPr>
          <a:lstStyle/>
          <a:p>
            <a:r>
              <a:rPr lang="en-US" sz="6600" dirty="0">
                <a:effectLst/>
                <a:latin typeface="Arial Narrow" panose="020B0606020202030204" pitchFamily="34" charset="0"/>
                <a:ea typeface="Calibri" panose="020F0502020204030204" pitchFamily="34" charset="0"/>
                <a:cs typeface="Arial" panose="020B0604020202020204" pitchFamily="34" charset="0"/>
              </a:rPr>
              <a:t>the key principles you learned in business, psychology, education, and so on. In this case, you have no freedom to choose your topic based on your interest, but has to decide on one topic to finish your course.</a:t>
            </a:r>
            <a:endParaRPr lang="en-PH" sz="6600" dirty="0"/>
          </a:p>
        </p:txBody>
      </p:sp>
    </p:spTree>
    <p:extLst>
      <p:ext uri="{BB962C8B-B14F-4D97-AF65-F5344CB8AC3E}">
        <p14:creationId xmlns:p14="http://schemas.microsoft.com/office/powerpoint/2010/main" val="1664331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7318B4-89EC-0785-0AE8-4D24E6B7D8CB}"/>
              </a:ext>
            </a:extLst>
          </p:cNvPr>
          <p:cNvSpPr txBox="1"/>
          <p:nvPr/>
        </p:nvSpPr>
        <p:spPr>
          <a:xfrm>
            <a:off x="172064" y="305068"/>
            <a:ext cx="11638935" cy="6247864"/>
          </a:xfrm>
          <a:prstGeom prst="rect">
            <a:avLst/>
          </a:prstGeom>
          <a:noFill/>
        </p:spPr>
        <p:txBody>
          <a:bodyPr wrap="square">
            <a:spAutoFit/>
          </a:bodyPr>
          <a:lstStyle/>
          <a:p>
            <a:pPr lvl="0" algn="just">
              <a:tabLst>
                <a:tab pos="685800" algn="l"/>
                <a:tab pos="2400300" algn="l"/>
              </a:tabLst>
            </a:pPr>
            <a:r>
              <a:rPr lang="en-PH" sz="8000" b="1" dirty="0">
                <a:effectLst/>
                <a:latin typeface="Arial Narrow" panose="020B0606020202030204" pitchFamily="34" charset="0"/>
                <a:ea typeface="Times New Roman" panose="02020603050405020304" pitchFamily="18" charset="0"/>
                <a:cs typeface="Arial" panose="020B0604020202020204" pitchFamily="34" charset="0"/>
              </a:rPr>
              <a:t>5. Personal resources</a:t>
            </a:r>
            <a:endParaRPr lang="en-PH"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tabLst>
                <a:tab pos="685800" algn="l"/>
                <a:tab pos="2400300" algn="l"/>
              </a:tabLst>
            </a:pPr>
            <a:r>
              <a:rPr lang="en-PH" sz="8000" dirty="0">
                <a:effectLst/>
                <a:latin typeface="Arial Narrow" panose="020B0606020202030204" pitchFamily="34" charset="0"/>
                <a:ea typeface="Times New Roman" panose="02020603050405020304" pitchFamily="18" charset="0"/>
                <a:cs typeface="Arial" panose="020B0604020202020204" pitchFamily="34" charset="0"/>
              </a:rPr>
              <a:t>Before sticking fully to your final choice, assess your research abilities in terms of your financial standing,  </a:t>
            </a:r>
            <a:endParaRPr lang="en-PH" sz="9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30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ED5C2E-360A-E93F-F13E-5C4812416603}"/>
              </a:ext>
            </a:extLst>
          </p:cNvPr>
          <p:cNvSpPr txBox="1"/>
          <p:nvPr/>
        </p:nvSpPr>
        <p:spPr>
          <a:xfrm>
            <a:off x="0" y="462116"/>
            <a:ext cx="12179711" cy="5324535"/>
          </a:xfrm>
          <a:prstGeom prst="rect">
            <a:avLst/>
          </a:prstGeom>
          <a:noFill/>
        </p:spPr>
        <p:txBody>
          <a:bodyPr wrap="square">
            <a:spAutoFit/>
          </a:bodyPr>
          <a:lstStyle/>
          <a:p>
            <a:r>
              <a:rPr lang="en-PH" sz="8500" dirty="0">
                <a:effectLst/>
                <a:latin typeface="Arial Narrow" panose="020B0606020202030204" pitchFamily="34" charset="0"/>
                <a:ea typeface="Times New Roman" panose="02020603050405020304" pitchFamily="18" charset="0"/>
                <a:cs typeface="Arial" panose="020B0604020202020204" pitchFamily="34" charset="0"/>
              </a:rPr>
              <a:t>health condition, mental capacity, needed facilities, and time allotment to enable you to complete your research.</a:t>
            </a:r>
            <a:endParaRPr lang="en-PH" sz="8500" dirty="0"/>
          </a:p>
        </p:txBody>
      </p:sp>
    </p:spTree>
    <p:extLst>
      <p:ext uri="{BB962C8B-B14F-4D97-AF65-F5344CB8AC3E}">
        <p14:creationId xmlns:p14="http://schemas.microsoft.com/office/powerpoint/2010/main" val="1206671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962BFE-B658-DDD2-C305-402E355302EC}"/>
              </a:ext>
            </a:extLst>
          </p:cNvPr>
          <p:cNvSpPr txBox="1"/>
          <p:nvPr/>
        </p:nvSpPr>
        <p:spPr>
          <a:xfrm>
            <a:off x="90947" y="100809"/>
            <a:ext cx="11904407" cy="7478970"/>
          </a:xfrm>
          <a:prstGeom prst="rect">
            <a:avLst/>
          </a:prstGeom>
          <a:noFill/>
        </p:spPr>
        <p:txBody>
          <a:bodyPr wrap="square">
            <a:spAutoFit/>
          </a:bodyPr>
          <a:lstStyle/>
          <a:p>
            <a:pPr marL="342900" lvl="0" indent="-342900" algn="just">
              <a:buFont typeface="Wingdings" panose="05000000000000000000" pitchFamily="2" charset="2"/>
              <a:buChar char=""/>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Imagine yourself pouring much time and effort into its initial stage, only to find out later that you are unable to complete it because of your failure to raise the amount needed for questionnaire printing and interview trips. (Barbour 2014)</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B89204-3555-DA70-5DE1-17005DD530F8}"/>
              </a:ext>
            </a:extLst>
          </p:cNvPr>
          <p:cNvSpPr txBox="1"/>
          <p:nvPr/>
        </p:nvSpPr>
        <p:spPr>
          <a:xfrm>
            <a:off x="336755" y="109455"/>
            <a:ext cx="11225980" cy="6247864"/>
          </a:xfrm>
          <a:prstGeom prst="rect">
            <a:avLst/>
          </a:prstGeom>
          <a:noFill/>
        </p:spPr>
        <p:txBody>
          <a:bodyPr wrap="square">
            <a:spAutoFit/>
          </a:bodyPr>
          <a:lstStyle/>
          <a:p>
            <a:pPr lvl="0" algn="just">
              <a:tabLst>
                <a:tab pos="685800" algn="l"/>
                <a:tab pos="2400300" algn="l"/>
              </a:tabLst>
            </a:pPr>
            <a:r>
              <a:rPr lang="en-PH" sz="8000" dirty="0">
                <a:effectLst/>
                <a:latin typeface="Arial Narrow" panose="020B0606020202030204" pitchFamily="34" charset="0"/>
                <a:ea typeface="Times New Roman" panose="02020603050405020304" pitchFamily="18" charset="0"/>
                <a:cs typeface="Arial" panose="020B0604020202020204" pitchFamily="34" charset="0"/>
              </a:rPr>
              <a:t>because of your failure to raise the amount needed for questionnaire printing and interview trips. (Barbour 2014)</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22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D7A18D-31E0-531B-96BD-8DFFD9C75D38}"/>
              </a:ext>
            </a:extLst>
          </p:cNvPr>
          <p:cNvSpPr txBox="1"/>
          <p:nvPr/>
        </p:nvSpPr>
        <p:spPr>
          <a:xfrm>
            <a:off x="-365286" y="1247594"/>
            <a:ext cx="12468796" cy="6186309"/>
          </a:xfrm>
          <a:prstGeom prst="rect">
            <a:avLst/>
          </a:prstGeom>
          <a:noFill/>
        </p:spPr>
        <p:txBody>
          <a:bodyPr wrap="square">
            <a:spAutoFit/>
          </a:bodyPr>
          <a:lstStyle/>
          <a:p>
            <a:pPr marL="859155"/>
            <a:r>
              <a:rPr lang="en-PH" sz="6600" dirty="0">
                <a:effectLst/>
                <a:latin typeface="Arial Narrow" panose="020B0606020202030204" pitchFamily="34" charset="0"/>
                <a:ea typeface="Times New Roman" panose="02020603050405020304" pitchFamily="18" charset="0"/>
                <a:cs typeface="Arial" panose="020B0604020202020204" pitchFamily="34" charset="0"/>
              </a:rPr>
              <a:t>Have the students go their groups and brainstorm about potential research topics that piques their interest. Have them write it on a ½ crosswise.</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a:p>
            <a:pPr marL="859155"/>
            <a:r>
              <a:rPr lang="en-PH" sz="6600"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2C11B31-B13F-8959-5DE7-03A6A1DB02B2}"/>
              </a:ext>
            </a:extLst>
          </p:cNvPr>
          <p:cNvSpPr txBox="1"/>
          <p:nvPr/>
        </p:nvSpPr>
        <p:spPr>
          <a:xfrm>
            <a:off x="-365286" y="139598"/>
            <a:ext cx="6100916" cy="1107996"/>
          </a:xfrm>
          <a:prstGeom prst="rect">
            <a:avLst/>
          </a:prstGeom>
          <a:noFill/>
        </p:spPr>
        <p:txBody>
          <a:bodyPr wrap="square">
            <a:spAutoFit/>
          </a:bodyPr>
          <a:lstStyle/>
          <a:p>
            <a:pPr marL="457200" algn="just">
              <a:tabLst>
                <a:tab pos="685800" algn="l"/>
                <a:tab pos="2400300" algn="l"/>
              </a:tabLst>
            </a:pPr>
            <a:r>
              <a:rPr lang="en-PH" sz="6600" b="1" dirty="0">
                <a:effectLst/>
                <a:latin typeface="Arial Narrow" panose="020B0606020202030204" pitchFamily="34" charset="0"/>
                <a:ea typeface="Times New Roman" panose="02020603050405020304" pitchFamily="18" charset="0"/>
                <a:cs typeface="Arial" panose="020B0604020202020204" pitchFamily="34" charset="0"/>
              </a:rPr>
              <a:t>ASSESSMENT</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74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DEAB8E-74E9-EBF0-7849-ECEE6D1E34F4}"/>
              </a:ext>
            </a:extLst>
          </p:cNvPr>
          <p:cNvSpPr txBox="1"/>
          <p:nvPr/>
        </p:nvSpPr>
        <p:spPr>
          <a:xfrm>
            <a:off x="284152" y="-7922"/>
            <a:ext cx="6100916" cy="923330"/>
          </a:xfrm>
          <a:prstGeom prst="rect">
            <a:avLst/>
          </a:prstGeom>
          <a:noFill/>
        </p:spPr>
        <p:txBody>
          <a:bodyPr wrap="square">
            <a:spAutoFit/>
          </a:bodyPr>
          <a:lstStyle/>
          <a:p>
            <a:r>
              <a:rPr lang="en-US" sz="5400" b="1" dirty="0">
                <a:effectLst/>
                <a:latin typeface="Arial Narrow" panose="020B0606020202030204" pitchFamily="34" charset="0"/>
                <a:ea typeface="Calibri" panose="020F0502020204030204" pitchFamily="34" charset="0"/>
                <a:cs typeface="Arial" panose="020B0604020202020204" pitchFamily="34" charset="0"/>
              </a:rPr>
              <a:t>ANALYSIS</a:t>
            </a:r>
            <a:endParaRPr lang="en-PH" sz="5400" dirty="0"/>
          </a:p>
        </p:txBody>
      </p:sp>
      <p:sp>
        <p:nvSpPr>
          <p:cNvPr id="8" name="TextBox 7">
            <a:extLst>
              <a:ext uri="{FF2B5EF4-FFF2-40B4-BE49-F238E27FC236}">
                <a16:creationId xmlns:a16="http://schemas.microsoft.com/office/drawing/2014/main" id="{662F391E-AEA9-DA2C-89A2-AF67EAFC716F}"/>
              </a:ext>
            </a:extLst>
          </p:cNvPr>
          <p:cNvSpPr txBox="1"/>
          <p:nvPr/>
        </p:nvSpPr>
        <p:spPr>
          <a:xfrm>
            <a:off x="1007315" y="919556"/>
            <a:ext cx="8559472" cy="584775"/>
          </a:xfrm>
          <a:prstGeom prst="rect">
            <a:avLst/>
          </a:prstGeom>
          <a:noFill/>
        </p:spPr>
        <p:txBody>
          <a:bodyPr wrap="square">
            <a:spAutoFit/>
          </a:bodyPr>
          <a:lstStyle/>
          <a:p>
            <a:pPr algn="just">
              <a:tabLst>
                <a:tab pos="685800" algn="l"/>
                <a:tab pos="2400300" algn="l"/>
              </a:tabLst>
            </a:pPr>
            <a:r>
              <a:rPr lang="en-PH" sz="3200" b="1" u="sng" dirty="0">
                <a:effectLst/>
                <a:latin typeface="Arial Narrow" panose="020B0606020202030204" pitchFamily="34" charset="0"/>
                <a:ea typeface="Times New Roman" panose="02020603050405020304" pitchFamily="18" charset="0"/>
                <a:cs typeface="Arial" panose="020B0604020202020204" pitchFamily="34" charset="0"/>
              </a:rPr>
              <a:t>SUBJECT MATTER OF THE INQUIRY OF RESEARCH</a:t>
            </a:r>
            <a:endParaRPr lang="en-PH" sz="4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1C8A38E-BE47-D753-E295-4FC40CE75AA5}"/>
              </a:ext>
            </a:extLst>
          </p:cNvPr>
          <p:cNvSpPr txBox="1"/>
          <p:nvPr/>
        </p:nvSpPr>
        <p:spPr>
          <a:xfrm>
            <a:off x="0" y="1483221"/>
            <a:ext cx="11707761" cy="4708981"/>
          </a:xfrm>
          <a:prstGeom prst="rect">
            <a:avLst/>
          </a:prstGeom>
          <a:noFill/>
        </p:spPr>
        <p:txBody>
          <a:bodyPr wrap="square">
            <a:spAutoFit/>
          </a:bodyPr>
          <a:lstStyle/>
          <a:p>
            <a:pPr marL="342900" lvl="0" indent="-342900" algn="just">
              <a:spcAft>
                <a:spcPts val="1200"/>
              </a:spcAft>
              <a:buFont typeface="Wingdings" panose="05000000000000000000" pitchFamily="2" charset="2"/>
              <a:buChar char=""/>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You begin your </a:t>
            </a:r>
            <a:r>
              <a:rPr lang="en-PH" sz="6000" b="1" dirty="0">
                <a:effectLst/>
                <a:latin typeface="Arial Narrow" panose="020B0606020202030204" pitchFamily="34" charset="0"/>
                <a:ea typeface="Times New Roman" panose="02020603050405020304" pitchFamily="18" charset="0"/>
                <a:cs typeface="Arial" panose="020B0604020202020204" pitchFamily="34" charset="0"/>
              </a:rPr>
              <a:t>research work with a problem</a:t>
            </a:r>
            <a:r>
              <a:rPr lang="en-PH" sz="6000" dirty="0">
                <a:effectLst/>
                <a:latin typeface="Arial Narrow" panose="020B0606020202030204" pitchFamily="34" charset="0"/>
                <a:ea typeface="Times New Roman" panose="02020603050405020304" pitchFamily="18" charset="0"/>
                <a:cs typeface="Arial" panose="020B0604020202020204" pitchFamily="34" charset="0"/>
              </a:rPr>
              <a:t>; that is, having a problem or topic to work on. Mulling over a topic for your research work drives you to perform</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45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DA3C74-189F-BF85-5C2F-549302D4DDAC}"/>
              </a:ext>
            </a:extLst>
          </p:cNvPr>
          <p:cNvSpPr txBox="1"/>
          <p:nvPr/>
        </p:nvSpPr>
        <p:spPr>
          <a:xfrm>
            <a:off x="285134" y="535900"/>
            <a:ext cx="11759381" cy="5786199"/>
          </a:xfrm>
          <a:prstGeom prst="rect">
            <a:avLst/>
          </a:prstGeom>
          <a:noFill/>
        </p:spPr>
        <p:txBody>
          <a:bodyPr wrap="square">
            <a:spAutoFit/>
          </a:bodyPr>
          <a:lstStyle/>
          <a:p>
            <a:r>
              <a:rPr lang="en-PH" sz="7400" b="1" dirty="0">
                <a:effectLst/>
                <a:latin typeface="Arial Narrow" panose="020B0606020202030204" pitchFamily="34" charset="0"/>
                <a:ea typeface="Times New Roman" panose="02020603050405020304" pitchFamily="18" charset="0"/>
                <a:cs typeface="Arial" panose="020B0604020202020204" pitchFamily="34" charset="0"/>
              </a:rPr>
              <a:t>HOTS or higher-order thinking strategies</a:t>
            </a:r>
            <a:r>
              <a:rPr lang="en-PH" sz="7400" dirty="0">
                <a:effectLst/>
                <a:latin typeface="Arial Narrow" panose="020B0606020202030204" pitchFamily="34" charset="0"/>
                <a:ea typeface="Times New Roman" panose="02020603050405020304" pitchFamily="18" charset="0"/>
                <a:cs typeface="Arial" panose="020B0604020202020204" pitchFamily="34" charset="0"/>
              </a:rPr>
              <a:t> of inferential, critical, integrative, and creative thinking in finalizing your mind on one topic among several choices.</a:t>
            </a:r>
            <a:endParaRPr lang="en-PH" sz="7400" dirty="0"/>
          </a:p>
        </p:txBody>
      </p:sp>
    </p:spTree>
    <p:extLst>
      <p:ext uri="{BB962C8B-B14F-4D97-AF65-F5344CB8AC3E}">
        <p14:creationId xmlns:p14="http://schemas.microsoft.com/office/powerpoint/2010/main" val="297641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2D0AA2-391F-20D6-3C33-875C803D5BDC}"/>
              </a:ext>
            </a:extLst>
          </p:cNvPr>
          <p:cNvSpPr txBox="1"/>
          <p:nvPr/>
        </p:nvSpPr>
        <p:spPr>
          <a:xfrm>
            <a:off x="0" y="72070"/>
            <a:ext cx="11865078" cy="6247864"/>
          </a:xfrm>
          <a:prstGeom prst="rect">
            <a:avLst/>
          </a:prstGeom>
          <a:noFill/>
        </p:spPr>
        <p:txBody>
          <a:bodyPr wrap="square">
            <a:spAutoFit/>
          </a:bodyPr>
          <a:lstStyle/>
          <a:p>
            <a:pPr marL="342900" lvl="0" indent="-342900" algn="just">
              <a:buFont typeface="Wingdings" panose="05000000000000000000" pitchFamily="2" charset="2"/>
              <a:buChar char=""/>
              <a:tabLst>
                <a:tab pos="685800" algn="l"/>
                <a:tab pos="2400300" algn="l"/>
              </a:tabLst>
            </a:pPr>
            <a:r>
              <a:rPr lang="en-PH" sz="8000" dirty="0">
                <a:effectLst/>
                <a:latin typeface="Arial Narrow" panose="020B0606020202030204" pitchFamily="34" charset="0"/>
                <a:ea typeface="Times New Roman" panose="02020603050405020304" pitchFamily="18" charset="0"/>
                <a:cs typeface="Arial" panose="020B0604020202020204" pitchFamily="34" charset="0"/>
              </a:rPr>
              <a:t>A topic is researchable if the knowledge and information about it are supported by evidence that is observable, factual, and logical. </a:t>
            </a:r>
            <a:endParaRPr lang="en-PH" sz="9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0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11A8E3-D312-E5E0-7027-0274BBED22D5}"/>
              </a:ext>
            </a:extLst>
          </p:cNvPr>
          <p:cNvSpPr txBox="1"/>
          <p:nvPr/>
        </p:nvSpPr>
        <p:spPr>
          <a:xfrm>
            <a:off x="228599" y="250836"/>
            <a:ext cx="11638935" cy="5509200"/>
          </a:xfrm>
          <a:prstGeom prst="rect">
            <a:avLst/>
          </a:prstGeom>
          <a:noFill/>
        </p:spPr>
        <p:txBody>
          <a:bodyPr wrap="square">
            <a:spAutoFit/>
          </a:bodyPr>
          <a:lstStyle/>
          <a:p>
            <a:r>
              <a:rPr lang="en-PH" sz="8800" dirty="0">
                <a:effectLst/>
                <a:latin typeface="Arial Narrow" panose="020B0606020202030204" pitchFamily="34" charset="0"/>
                <a:ea typeface="Times New Roman" panose="02020603050405020304" pitchFamily="18" charset="0"/>
                <a:cs typeface="Arial" panose="020B0604020202020204" pitchFamily="34" charset="0"/>
              </a:rPr>
              <a:t>Here are some pointers you have to keep in mind in selecting a research topic (Babbie 2013):</a:t>
            </a:r>
            <a:endParaRPr lang="en-PH" sz="8800" dirty="0"/>
          </a:p>
        </p:txBody>
      </p:sp>
    </p:spTree>
    <p:extLst>
      <p:ext uri="{BB962C8B-B14F-4D97-AF65-F5344CB8AC3E}">
        <p14:creationId xmlns:p14="http://schemas.microsoft.com/office/powerpoint/2010/main" val="346428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4742F8-1686-804A-AC0B-DCDABEDAB698}"/>
              </a:ext>
            </a:extLst>
          </p:cNvPr>
          <p:cNvSpPr txBox="1"/>
          <p:nvPr/>
        </p:nvSpPr>
        <p:spPr>
          <a:xfrm>
            <a:off x="2530806" y="13563"/>
            <a:ext cx="8738419" cy="523220"/>
          </a:xfrm>
          <a:prstGeom prst="rect">
            <a:avLst/>
          </a:prstGeom>
          <a:noFill/>
        </p:spPr>
        <p:txBody>
          <a:bodyPr wrap="square">
            <a:spAutoFit/>
          </a:bodyPr>
          <a:lstStyle/>
          <a:p>
            <a:pPr algn="just">
              <a:spcBef>
                <a:spcPts val="1200"/>
              </a:spcBef>
              <a:tabLst>
                <a:tab pos="685800" algn="l"/>
                <a:tab pos="2400300" algn="l"/>
              </a:tabLst>
            </a:pPr>
            <a:r>
              <a:rPr lang="en-PH" sz="2800" b="1" u="sng" dirty="0">
                <a:effectLst/>
                <a:latin typeface="Arial Narrow" panose="020B0606020202030204" pitchFamily="34" charset="0"/>
                <a:ea typeface="Times New Roman" panose="02020603050405020304" pitchFamily="18" charset="0"/>
                <a:cs typeface="Arial" panose="020B0604020202020204" pitchFamily="34" charset="0"/>
              </a:rPr>
              <a:t>GUIDELINES IN CHOOSING A RESEARCH TOPIC</a:t>
            </a:r>
            <a:endParaRPr lang="en-PH"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4D222E6-D8BC-C083-9750-E181394660F0}"/>
              </a:ext>
            </a:extLst>
          </p:cNvPr>
          <p:cNvSpPr txBox="1"/>
          <p:nvPr/>
        </p:nvSpPr>
        <p:spPr>
          <a:xfrm>
            <a:off x="173294" y="612844"/>
            <a:ext cx="11845412" cy="5632311"/>
          </a:xfrm>
          <a:prstGeom prst="rect">
            <a:avLst/>
          </a:prstGeom>
          <a:noFill/>
        </p:spPr>
        <p:txBody>
          <a:bodyPr wrap="square">
            <a:spAutoFit/>
          </a:bodyPr>
          <a:lstStyle/>
          <a:p>
            <a:pPr marL="342900" lvl="0" indent="-342900" algn="just">
              <a:buFont typeface="+mj-lt"/>
              <a:buAutoNum type="arabicPeriod"/>
              <a:tabLst>
                <a:tab pos="685800" algn="l"/>
                <a:tab pos="2400300" algn="l"/>
              </a:tabLst>
            </a:pPr>
            <a:r>
              <a:rPr lang="en-PH" sz="6000" b="1" dirty="0">
                <a:effectLst/>
                <a:latin typeface="Arial Narrow" panose="020B0606020202030204" pitchFamily="34" charset="0"/>
                <a:ea typeface="Times New Roman" panose="02020603050405020304" pitchFamily="18" charset="0"/>
                <a:cs typeface="Arial" panose="020B0604020202020204" pitchFamily="34" charset="0"/>
              </a:rPr>
              <a:t>Interest in the subject matter</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Your interest in a topic may be caused by your rich background knowledge about it and by its novelty; meaning, its unfamiliarity to you. Being curious about a subject, like a conundrum or a puzzle,</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40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B4B107-D066-5783-0BE5-B465AECB97C2}"/>
              </a:ext>
            </a:extLst>
          </p:cNvPr>
          <p:cNvSpPr txBox="1"/>
          <p:nvPr/>
        </p:nvSpPr>
        <p:spPr>
          <a:xfrm>
            <a:off x="189271" y="206928"/>
            <a:ext cx="11737258" cy="6186309"/>
          </a:xfrm>
          <a:prstGeom prst="rect">
            <a:avLst/>
          </a:prstGeom>
          <a:noFill/>
        </p:spPr>
        <p:txBody>
          <a:bodyPr wrap="square">
            <a:spAutoFit/>
          </a:bodyPr>
          <a:lstStyle/>
          <a:p>
            <a:r>
              <a:rPr lang="en-PH" sz="6600" dirty="0">
                <a:effectLst/>
                <a:latin typeface="Arial Narrow" panose="020B0606020202030204" pitchFamily="34" charset="0"/>
                <a:ea typeface="Times New Roman" panose="02020603050405020304" pitchFamily="18" charset="0"/>
                <a:cs typeface="Arial" panose="020B0604020202020204" pitchFamily="34" charset="0"/>
              </a:rPr>
              <a:t>makes you determined to unravel the mystery or intriguing thing behind it. Your real interest in a subject pushes you to research, investigate, or inquire about it with full motivation, enthusiasm, and energy.</a:t>
            </a:r>
            <a:endParaRPr lang="en-PH" sz="6600" dirty="0"/>
          </a:p>
        </p:txBody>
      </p:sp>
    </p:spTree>
    <p:extLst>
      <p:ext uri="{BB962C8B-B14F-4D97-AF65-F5344CB8AC3E}">
        <p14:creationId xmlns:p14="http://schemas.microsoft.com/office/powerpoint/2010/main" val="4547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D2B926-D29D-48FE-64EA-BE6668D5E65A}"/>
              </a:ext>
            </a:extLst>
          </p:cNvPr>
          <p:cNvSpPr txBox="1"/>
          <p:nvPr/>
        </p:nvSpPr>
        <p:spPr>
          <a:xfrm>
            <a:off x="119216" y="0"/>
            <a:ext cx="11697929" cy="6555641"/>
          </a:xfrm>
          <a:prstGeom prst="rect">
            <a:avLst/>
          </a:prstGeom>
          <a:noFill/>
        </p:spPr>
        <p:txBody>
          <a:bodyPr wrap="square">
            <a:spAutoFit/>
          </a:bodyPr>
          <a:lstStyle/>
          <a:p>
            <a:pPr lvl="0" algn="just">
              <a:tabLst>
                <a:tab pos="685800" algn="l"/>
                <a:tab pos="2400300" algn="l"/>
              </a:tabLst>
            </a:pPr>
            <a:r>
              <a:rPr lang="en-PH" sz="6000" b="1" dirty="0">
                <a:effectLst/>
                <a:latin typeface="Arial Narrow" panose="020B0606020202030204" pitchFamily="34" charset="0"/>
                <a:ea typeface="Times New Roman" panose="02020603050405020304" pitchFamily="18" charset="0"/>
                <a:cs typeface="Arial" panose="020B0604020202020204" pitchFamily="34" charset="0"/>
              </a:rPr>
              <a:t>2. Availability of information</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Collecting a lot of information as evidence to support your claims about your subject matter from varied forms of literature like books, journals, and newspapers, among others, is a part and parcel of any research work. </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44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1615F8-482B-F20C-0031-E16B61B0C9DA}"/>
              </a:ext>
            </a:extLst>
          </p:cNvPr>
          <p:cNvSpPr txBox="1"/>
          <p:nvPr/>
        </p:nvSpPr>
        <p:spPr>
          <a:xfrm>
            <a:off x="212622" y="209812"/>
            <a:ext cx="11766756" cy="6232475"/>
          </a:xfrm>
          <a:prstGeom prst="rect">
            <a:avLst/>
          </a:prstGeom>
          <a:noFill/>
        </p:spPr>
        <p:txBody>
          <a:bodyPr wrap="square">
            <a:spAutoFit/>
          </a:bodyPr>
          <a:lstStyle/>
          <a:p>
            <a:r>
              <a:rPr lang="en-PH" sz="5700" dirty="0">
                <a:effectLst/>
                <a:latin typeface="Arial Narrow" panose="020B0606020202030204" pitchFamily="34" charset="0"/>
                <a:ea typeface="Times New Roman" panose="02020603050405020304" pitchFamily="18" charset="0"/>
                <a:cs typeface="Arial" panose="020B0604020202020204" pitchFamily="34" charset="0"/>
              </a:rPr>
              <a:t>Hence, in choosing a research topic, visit your library to check the availability of reading materials on your chosen topic. Included in your investigation of the availability of reading materials are questions on how updated and authoritative the materials are.</a:t>
            </a:r>
            <a:endParaRPr lang="en-PH" sz="5700" dirty="0"/>
          </a:p>
        </p:txBody>
      </p:sp>
    </p:spTree>
    <p:extLst>
      <p:ext uri="{BB962C8B-B14F-4D97-AF65-F5344CB8AC3E}">
        <p14:creationId xmlns:p14="http://schemas.microsoft.com/office/powerpoint/2010/main" val="2447733955"/>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{D60CF93D-C3E3-4AAD-8634-93834CB61AB4}tf11429527_win32</Template>
  <TotalTime>281</TotalTime>
  <Words>593</Words>
  <Application>Microsoft Office PowerPoint</Application>
  <PresentationFormat>Widescreen</PresentationFormat>
  <Paragraphs>31</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Calibri</vt:lpstr>
      <vt:lpstr>Century Gothic</vt:lpstr>
      <vt:lpstr>Karla</vt:lpstr>
      <vt:lpstr>Univers Condensed Light</vt:lpstr>
      <vt:lpstr>Wingdings</vt:lpstr>
      <vt:lpstr>Office Theme</vt:lpstr>
      <vt:lpstr>UNDERSTANDING AND FORMULATION OF RESEARCH TOPIC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JENNILYN GONZAGA</dc:creator>
  <cp:lastModifiedBy>JENNILYN GONZAGA</cp:lastModifiedBy>
  <cp:revision>4</cp:revision>
  <dcterms:created xsi:type="dcterms:W3CDTF">2025-01-30T02:54:42Z</dcterms:created>
  <dcterms:modified xsi:type="dcterms:W3CDTF">2025-01-30T09:32:51Z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