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739F-5360-8104-0E8F-2935EB76B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Arial Unicode MS"/>
                <a:cs typeface="Arial" panose="020B0604020202020204" pitchFamily="34" charset="0"/>
              </a:rPr>
              <a:t>UNDERSTANDING AND FORMULATION OF RESEARCH TOPIC</a:t>
            </a:r>
            <a:endParaRPr lang="en-PH" sz="413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92D07-47C3-2429-8722-61CB4CF0B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0423" y="4888539"/>
            <a:ext cx="9070848" cy="457201"/>
          </a:xfrm>
        </p:spPr>
        <p:txBody>
          <a:bodyPr>
            <a:normAutofit/>
          </a:bodyPr>
          <a:lstStyle/>
          <a:p>
            <a:r>
              <a:rPr lang="en-PH" sz="2000" dirty="0"/>
              <a:t>LESSON 4 PART 2 </a:t>
            </a:r>
          </a:p>
        </p:txBody>
      </p:sp>
    </p:spTree>
    <p:extLst>
      <p:ext uri="{BB962C8B-B14F-4D97-AF65-F5344CB8AC3E}">
        <p14:creationId xmlns:p14="http://schemas.microsoft.com/office/powerpoint/2010/main" val="26968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70DB0-9383-D39A-7114-46AC6228B45D}"/>
              </a:ext>
            </a:extLst>
          </p:cNvPr>
          <p:cNvSpPr txBox="1"/>
          <p:nvPr/>
        </p:nvSpPr>
        <p:spPr>
          <a:xfrm>
            <a:off x="186813" y="373269"/>
            <a:ext cx="11602063" cy="6271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PH" sz="4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time, you already have ideas on some factors that affect your process of choosing a researchable topic. It is also necessary for you to know where a good research topic may come from. Knowing some sources of probable research topics could hasten your choosing; thereby, freeing you from a prolonged time of pondering over a problem of knowing which problem is good for you to research on.</a:t>
            </a:r>
            <a:endParaRPr lang="en-PH" sz="5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4BB126-E16E-56B0-3F88-ABDB5BDC6CA0}"/>
              </a:ext>
            </a:extLst>
          </p:cNvPr>
          <p:cNvSpPr txBox="1"/>
          <p:nvPr/>
        </p:nvSpPr>
        <p:spPr>
          <a:xfrm>
            <a:off x="393290" y="824768"/>
            <a:ext cx="11208774" cy="1735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just">
              <a:lnSpc>
                <a:spcPct val="115000"/>
              </a:lnSpc>
            </a:pPr>
            <a:r>
              <a:rPr lang="en-PH" sz="4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following can help you generate ideas about a good research topic. (Silverman 2013)</a:t>
            </a:r>
            <a:endParaRPr lang="en-PH" sz="6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801F7-D93B-77FD-36D6-52327115D2A3}"/>
              </a:ext>
            </a:extLst>
          </p:cNvPr>
          <p:cNvSpPr txBox="1"/>
          <p:nvPr/>
        </p:nvSpPr>
        <p:spPr>
          <a:xfrm>
            <a:off x="747251" y="3136092"/>
            <a:ext cx="10137058" cy="2897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PH" sz="5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Mass media communication – press (newspapers, ads, TV, radio, films, etc.)</a:t>
            </a:r>
            <a:endParaRPr lang="en-PH" sz="6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9961BC-C29A-4688-2C80-A3D730E80214}"/>
              </a:ext>
            </a:extLst>
          </p:cNvPr>
          <p:cNvSpPr txBox="1"/>
          <p:nvPr/>
        </p:nvSpPr>
        <p:spPr>
          <a:xfrm>
            <a:off x="511277" y="601327"/>
            <a:ext cx="10874477" cy="1941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PH" sz="5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Books, Internet, peer-reviewed journals, government publications</a:t>
            </a:r>
            <a:endParaRPr lang="en-PH" sz="6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7C092-EA60-87BC-2F57-4FC4A2503961}"/>
              </a:ext>
            </a:extLst>
          </p:cNvPr>
          <p:cNvSpPr txBox="1"/>
          <p:nvPr/>
        </p:nvSpPr>
        <p:spPr>
          <a:xfrm>
            <a:off x="511277" y="2937489"/>
            <a:ext cx="11189110" cy="3156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PH" sz="4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Professional periodicals like College English Language Teaching Forum, English Forum, The Economist, Academia, Business Circle, Law Review, etc.</a:t>
            </a:r>
            <a:endParaRPr lang="en-PH" sz="5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7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4AA08A-0424-32DF-D223-FEEA93680270}"/>
              </a:ext>
            </a:extLst>
          </p:cNvPr>
          <p:cNvSpPr txBox="1"/>
          <p:nvPr/>
        </p:nvSpPr>
        <p:spPr>
          <a:xfrm>
            <a:off x="501443" y="489256"/>
            <a:ext cx="11130117" cy="385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PH" sz="5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General periodicals such as Readers’ Digest, Women’s Magazine, Panorama Magazine, Time Magazine, World Mission Magazine, etc.</a:t>
            </a:r>
            <a:endParaRPr lang="en-PH" sz="6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4DB2D-B5B8-5233-AC33-0DAF00389D6F}"/>
              </a:ext>
            </a:extLst>
          </p:cNvPr>
          <p:cNvSpPr txBox="1"/>
          <p:nvPr/>
        </p:nvSpPr>
        <p:spPr>
          <a:xfrm>
            <a:off x="501443" y="4503591"/>
            <a:ext cx="10776157" cy="1735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PH" sz="4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5.Previous reading assignments in your other subjects</a:t>
            </a:r>
            <a:endParaRPr lang="en-PH" sz="6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87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66E1A6-9DF2-1B1F-C4C5-4973FE745FF1}"/>
              </a:ext>
            </a:extLst>
          </p:cNvPr>
          <p:cNvSpPr txBox="1"/>
          <p:nvPr/>
        </p:nvSpPr>
        <p:spPr>
          <a:xfrm>
            <a:off x="678425" y="628866"/>
            <a:ext cx="10785988" cy="5856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PH" sz="6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Work experience – clues to a researchable topic from full-time or part-time jobs, OJT (on-the-job training) experience, fieldwork, etc.</a:t>
            </a:r>
            <a:endParaRPr lang="en-PH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1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E2D321-F70C-9E83-3386-A1484CFFAA36}"/>
              </a:ext>
            </a:extLst>
          </p:cNvPr>
          <p:cNvSpPr txBox="1"/>
          <p:nvPr/>
        </p:nvSpPr>
        <p:spPr>
          <a:xfrm>
            <a:off x="639096" y="680050"/>
            <a:ext cx="6096000" cy="1084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PH" sz="60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ASSESSMENT</a:t>
            </a:r>
            <a:endParaRPr lang="en-PH" sz="7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F45D4-9B85-C974-21B6-C1406D452D54}"/>
              </a:ext>
            </a:extLst>
          </p:cNvPr>
          <p:cNvSpPr txBox="1"/>
          <p:nvPr/>
        </p:nvSpPr>
        <p:spPr>
          <a:xfrm>
            <a:off x="0" y="1618007"/>
            <a:ext cx="11425084" cy="5133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9155" algn="just">
              <a:lnSpc>
                <a:spcPct val="115000"/>
              </a:lnSpc>
            </a:pPr>
            <a:r>
              <a:rPr lang="en-PH" sz="4800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Using </a:t>
            </a:r>
            <a:r>
              <a:rPr lang="en-PH" sz="4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activity from yesterday, have the students form their groups and cross out the topics that needs to be avoided. Once finalized, have them answer the Worksheet no. 1</a:t>
            </a:r>
            <a:endParaRPr lang="en-PH" sz="6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9155" algn="just">
              <a:lnSpc>
                <a:spcPct val="115000"/>
              </a:lnSpc>
            </a:pPr>
            <a:r>
              <a:rPr lang="en-PH" sz="4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PH" sz="6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6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16BAF0-2BFE-9C30-BD04-94BA8721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658" y="1"/>
            <a:ext cx="12270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4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F4AD4-196F-3237-614C-05A0B5155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7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DB52AE-F1DC-536A-32E1-E7E7B8D4CC80}"/>
              </a:ext>
            </a:extLst>
          </p:cNvPr>
          <p:cNvSpPr txBox="1"/>
          <p:nvPr/>
        </p:nvSpPr>
        <p:spPr>
          <a:xfrm>
            <a:off x="2615380" y="2367171"/>
            <a:ext cx="751184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6600" b="1" u="sng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RESEARCH TOPICS TO BE AVOIDED</a:t>
            </a:r>
            <a:endParaRPr lang="en-PH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8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25604B-25BC-33B0-8D24-036030C3FC09}"/>
              </a:ext>
            </a:extLst>
          </p:cNvPr>
          <p:cNvSpPr txBox="1"/>
          <p:nvPr/>
        </p:nvSpPr>
        <p:spPr>
          <a:xfrm>
            <a:off x="383456" y="500762"/>
            <a:ext cx="11238271" cy="5856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PH" sz="66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Controversial topics</a:t>
            </a:r>
            <a:r>
              <a:rPr lang="en-PH" sz="6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These are topics that depend greatly on the writer’s opinion, which may tend to be biased or prejudicial. Facts cannot support topics like these.</a:t>
            </a:r>
            <a:endParaRPr lang="en-PH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7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C10FD7-4A2B-1B73-407D-63D7ECFDE411}"/>
              </a:ext>
            </a:extLst>
          </p:cNvPr>
          <p:cNvSpPr txBox="1"/>
          <p:nvPr/>
        </p:nvSpPr>
        <p:spPr>
          <a:xfrm>
            <a:off x="363793" y="390934"/>
            <a:ext cx="11307097" cy="5856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PH" sz="66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Highly technical subjects</a:t>
            </a:r>
            <a:r>
              <a:rPr lang="en-PH" sz="6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For a beginner, researching on topics that require an advanced study, technical knowledge, and vast experience is a very difficult task.</a:t>
            </a:r>
            <a:endParaRPr lang="en-PH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8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C05D9C-E5D4-D72B-205A-237B6573FF66}"/>
              </a:ext>
            </a:extLst>
          </p:cNvPr>
          <p:cNvSpPr txBox="1"/>
          <p:nvPr/>
        </p:nvSpPr>
        <p:spPr>
          <a:xfrm>
            <a:off x="521109" y="577746"/>
            <a:ext cx="11238272" cy="5856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PH" sz="66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Hard-to-investigate subjects</a:t>
            </a:r>
            <a:r>
              <a:rPr lang="en-PH" sz="6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A subject is hard to investigate if there are no available reading materials about it and if such materials are not up-to-date.</a:t>
            </a:r>
            <a:endParaRPr lang="en-PH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2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3DA70C-D640-56A8-9913-ED3CF542399D}"/>
              </a:ext>
            </a:extLst>
          </p:cNvPr>
          <p:cNvSpPr txBox="1"/>
          <p:nvPr/>
        </p:nvSpPr>
        <p:spPr>
          <a:xfrm>
            <a:off x="457200" y="329981"/>
            <a:ext cx="11277600" cy="6394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PH" sz="60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Too broad subjects</a:t>
            </a:r>
            <a:r>
              <a:rPr lang="en-PH" sz="6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Topics that are too broad will prevent you from giving a concentrated or an in-depth analysis of the subject matter of the paper. The remedy to this is to narrow or limit the topic to a smaller one.</a:t>
            </a:r>
            <a:endParaRPr lang="en-PH" sz="7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6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B3AC49-893F-99D9-6BD2-A1B67A7C4F45}"/>
              </a:ext>
            </a:extLst>
          </p:cNvPr>
          <p:cNvSpPr txBox="1"/>
          <p:nvPr/>
        </p:nvSpPr>
        <p:spPr>
          <a:xfrm>
            <a:off x="412955" y="597411"/>
            <a:ext cx="11366090" cy="5856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PH" sz="66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Too narrow subjects</a:t>
            </a:r>
            <a:r>
              <a:rPr lang="en-PH" sz="6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These subjects are so limited or specific that an extensive or thorough searching or reading for information about these is necessary.</a:t>
            </a:r>
            <a:endParaRPr lang="en-PH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2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1BE112-E628-D835-44C4-E531E6CDD237}"/>
              </a:ext>
            </a:extLst>
          </p:cNvPr>
          <p:cNvSpPr txBox="1"/>
          <p:nvPr/>
        </p:nvSpPr>
        <p:spPr>
          <a:xfrm>
            <a:off x="417871" y="621404"/>
            <a:ext cx="11356258" cy="561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PH" sz="45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Vague subjects</a:t>
            </a:r>
            <a:r>
              <a:rPr lang="en-PH" sz="45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Choosing topics like these will prevent you from having a clear focus on your paper. For instance, titles beginning with indefinite adjectives such as several, many, some, etc., as in “Some Remarkable Traits of a Filipino” or “Several People’s Comments on the RH Law,” are vague enough to decrease the readers’ interests and curiosity.</a:t>
            </a:r>
            <a:endParaRPr lang="en-PH" sz="4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8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9F2C0-A14A-5211-BCF5-29E81C2A1E9E}"/>
              </a:ext>
            </a:extLst>
          </p:cNvPr>
          <p:cNvSpPr txBox="1"/>
          <p:nvPr/>
        </p:nvSpPr>
        <p:spPr>
          <a:xfrm>
            <a:off x="2310580" y="2263043"/>
            <a:ext cx="7236542" cy="2146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ctr">
              <a:lnSpc>
                <a:spcPct val="115000"/>
              </a:lnSpc>
            </a:pPr>
            <a:r>
              <a:rPr lang="en-PH" sz="6000" b="1" u="sng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SOURCES OF RESEARCH TOPICS</a:t>
            </a:r>
            <a:endParaRPr lang="en-PH" sz="7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05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</TotalTime>
  <Words>497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Narrow</vt:lpstr>
      <vt:lpstr>Arial Rounded MT Bold</vt:lpstr>
      <vt:lpstr>Calibri</vt:lpstr>
      <vt:lpstr>Garamond</vt:lpstr>
      <vt:lpstr>Wingdings</vt:lpstr>
      <vt:lpstr>Savon</vt:lpstr>
      <vt:lpstr>UNDERSTANDING AND FORMULATION OF RESEARCH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JENNILYN GONZAGA</dc:creator>
  <cp:lastModifiedBy>JENNILYN GONZAGA</cp:lastModifiedBy>
  <cp:revision>1</cp:revision>
  <dcterms:created xsi:type="dcterms:W3CDTF">2025-02-04T01:09:03Z</dcterms:created>
  <dcterms:modified xsi:type="dcterms:W3CDTF">2025-02-04T01:28:19Z</dcterms:modified>
</cp:coreProperties>
</file>