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0"/>
  </p:notesMasterIdLst>
  <p:handoutMasterIdLst>
    <p:handoutMasterId r:id="rId31"/>
  </p:handoutMasterIdLst>
  <p:sldIdLst>
    <p:sldId id="312" r:id="rId5"/>
    <p:sldId id="304" r:id="rId6"/>
    <p:sldId id="282" r:id="rId7"/>
    <p:sldId id="315"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4" r:id="rId2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268361" y="1199535"/>
            <a:ext cx="9999406" cy="3831221"/>
          </a:xfrm>
        </p:spPr>
        <p:txBody>
          <a:bodyPr anchor="ctr"/>
          <a:lstStyle/>
          <a:p>
            <a:r>
              <a:rPr lang="en-PH" sz="4800" dirty="0" err="1">
                <a:solidFill>
                  <a:schemeClr val="tx1"/>
                </a:solidFill>
              </a:rPr>
              <a:t>Nature,Characteristics,Importance</a:t>
            </a:r>
            <a:r>
              <a:rPr lang="en-PH" sz="4800" dirty="0">
                <a:solidFill>
                  <a:schemeClr val="tx1"/>
                </a:solidFill>
              </a:rPr>
              <a:t> and Kinds of Qualitative Research</a:t>
            </a:r>
            <a:endParaRPr lang="en-US" sz="4800" dirty="0">
              <a:solidFill>
                <a:schemeClr val="tx1"/>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7BD880-0D28-535B-6E7C-88CB19FBF144}"/>
              </a:ext>
            </a:extLst>
          </p:cNvPr>
          <p:cNvSpPr txBox="1"/>
          <p:nvPr/>
        </p:nvSpPr>
        <p:spPr>
          <a:xfrm>
            <a:off x="-557981" y="58846"/>
            <a:ext cx="12179710" cy="6740307"/>
          </a:xfrm>
          <a:prstGeom prst="rect">
            <a:avLst/>
          </a:prstGeom>
          <a:noFill/>
        </p:spPr>
        <p:txBody>
          <a:bodyPr wrap="square">
            <a:spAutoFit/>
          </a:bodyPr>
          <a:lstStyle/>
          <a:p>
            <a:pPr marL="800100" algn="just"/>
            <a:r>
              <a:rPr lang="en-PH" sz="7200" b="1" dirty="0">
                <a:effectLst/>
                <a:latin typeface="Arial Narrow" panose="020B0606020202030204" pitchFamily="34" charset="0"/>
                <a:ea typeface="Times New Roman" panose="02020603050405020304" pitchFamily="18" charset="0"/>
                <a:cs typeface="Arial" panose="020B0604020202020204" pitchFamily="34" charset="0"/>
              </a:rPr>
              <a:t>C. Formulate Hypothesis - </a:t>
            </a:r>
            <a:r>
              <a:rPr lang="en-PH" sz="7200" dirty="0">
                <a:effectLst/>
                <a:latin typeface="Arial Narrow" panose="020B0606020202030204" pitchFamily="34" charset="0"/>
                <a:ea typeface="Times New Roman" panose="02020603050405020304" pitchFamily="18" charset="0"/>
                <a:cs typeface="Arial" panose="020B0604020202020204" pitchFamily="34" charset="0"/>
              </a:rPr>
              <a:t>A hypothesis is a theoretical statement in solving a logical relationship between variables. It should be based on the problem being solved</a:t>
            </a:r>
            <a:r>
              <a:rPr lang="en-PH" sz="72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38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C5944D-8A67-8D72-AF36-EBFDAE960CBD}"/>
              </a:ext>
            </a:extLst>
          </p:cNvPr>
          <p:cNvSpPr txBox="1"/>
          <p:nvPr/>
        </p:nvSpPr>
        <p:spPr>
          <a:xfrm>
            <a:off x="-624349" y="58846"/>
            <a:ext cx="12560710" cy="6740307"/>
          </a:xfrm>
          <a:prstGeom prst="rect">
            <a:avLst/>
          </a:prstGeom>
          <a:noFill/>
        </p:spPr>
        <p:txBody>
          <a:bodyPr wrap="square">
            <a:spAutoFit/>
          </a:bodyPr>
          <a:lstStyle/>
          <a:p>
            <a:pPr marL="800100" algn="just"/>
            <a:r>
              <a:rPr lang="en-PH" sz="7200" b="1" dirty="0">
                <a:effectLst/>
                <a:latin typeface="Arial Narrow" panose="020B0606020202030204" pitchFamily="34" charset="0"/>
                <a:ea typeface="Times New Roman" panose="02020603050405020304" pitchFamily="18" charset="0"/>
                <a:cs typeface="Arial" panose="020B0604020202020204" pitchFamily="34" charset="0"/>
              </a:rPr>
              <a:t>D. Prepare the Research Design - </a:t>
            </a:r>
            <a:r>
              <a:rPr lang="en-PH" sz="7200" dirty="0">
                <a:effectLst/>
                <a:latin typeface="Arial Narrow" panose="020B0606020202030204" pitchFamily="34" charset="0"/>
                <a:ea typeface="Times New Roman" panose="02020603050405020304" pitchFamily="18" charset="0"/>
                <a:cs typeface="Arial" panose="020B0604020202020204" pitchFamily="34" charset="0"/>
              </a:rPr>
              <a:t>Identify what is the best means to collect and analyze data in the study to clarify and improve the research problem, purpose, and questions</a:t>
            </a:r>
            <a:r>
              <a:rPr lang="en-PH" sz="72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85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2B7462-20B9-FB59-07A4-18A582E35344}"/>
              </a:ext>
            </a:extLst>
          </p:cNvPr>
          <p:cNvSpPr txBox="1"/>
          <p:nvPr/>
        </p:nvSpPr>
        <p:spPr>
          <a:xfrm>
            <a:off x="-663680" y="-78208"/>
            <a:ext cx="12550879" cy="6740307"/>
          </a:xfrm>
          <a:prstGeom prst="rect">
            <a:avLst/>
          </a:prstGeom>
          <a:noFill/>
        </p:spPr>
        <p:txBody>
          <a:bodyPr wrap="square">
            <a:spAutoFit/>
          </a:bodyPr>
          <a:lstStyle/>
          <a:p>
            <a:pPr marL="800100" algn="just"/>
            <a:r>
              <a:rPr lang="en-PH" sz="7200" b="1" dirty="0">
                <a:effectLst/>
                <a:latin typeface="Arial Narrow" panose="020B0606020202030204" pitchFamily="34" charset="0"/>
                <a:ea typeface="Times New Roman" panose="02020603050405020304" pitchFamily="18" charset="0"/>
                <a:cs typeface="Arial" panose="020B0604020202020204" pitchFamily="34" charset="0"/>
              </a:rPr>
              <a:t>D. Prepare the Research Design - </a:t>
            </a:r>
            <a:r>
              <a:rPr lang="en-PH" sz="7200" dirty="0">
                <a:effectLst/>
                <a:latin typeface="Arial Narrow" panose="020B0606020202030204" pitchFamily="34" charset="0"/>
                <a:ea typeface="Times New Roman" panose="02020603050405020304" pitchFamily="18" charset="0"/>
                <a:cs typeface="Arial" panose="020B0604020202020204" pitchFamily="34" charset="0"/>
              </a:rPr>
              <a:t>Identify what is the best means to collect and analyze data in the study to clarify and improve the research problem, purpose, and questions</a:t>
            </a:r>
            <a:r>
              <a:rPr lang="en-PH" sz="72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7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245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604633-82B8-195D-6C9D-D3A021E4520B}"/>
              </a:ext>
            </a:extLst>
          </p:cNvPr>
          <p:cNvSpPr txBox="1"/>
          <p:nvPr/>
        </p:nvSpPr>
        <p:spPr>
          <a:xfrm>
            <a:off x="-540774" y="156920"/>
            <a:ext cx="12595122" cy="6186309"/>
          </a:xfrm>
          <a:prstGeom prst="rect">
            <a:avLst/>
          </a:prstGeom>
          <a:noFill/>
        </p:spPr>
        <p:txBody>
          <a:bodyPr wrap="square">
            <a:spAutoFit/>
          </a:bodyPr>
          <a:lstStyle/>
          <a:p>
            <a:pPr marL="800100" algn="just"/>
            <a:r>
              <a:rPr lang="en-PH" sz="6600" b="1" dirty="0">
                <a:effectLst/>
                <a:latin typeface="Arial Narrow" panose="020B0606020202030204" pitchFamily="34" charset="0"/>
                <a:ea typeface="Times New Roman" panose="02020603050405020304" pitchFamily="18" charset="0"/>
                <a:cs typeface="Arial" panose="020B0604020202020204" pitchFamily="34" charset="0"/>
              </a:rPr>
              <a:t>E. Collect Data - </a:t>
            </a:r>
            <a:r>
              <a:rPr lang="en-PH" sz="6600" dirty="0">
                <a:effectLst/>
                <a:latin typeface="Arial Narrow" panose="020B0606020202030204" pitchFamily="34" charset="0"/>
                <a:ea typeface="Times New Roman" panose="02020603050405020304" pitchFamily="18" charset="0"/>
                <a:cs typeface="Arial" panose="020B0604020202020204" pitchFamily="34" charset="0"/>
              </a:rPr>
              <a:t>Use an appropriate data collection method to elicit the needed information</a:t>
            </a:r>
            <a:r>
              <a:rPr lang="en-PH" sz="66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66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6600" b="1" dirty="0">
                <a:effectLst/>
                <a:latin typeface="Arial Narrow" panose="020B0606020202030204" pitchFamily="34" charset="0"/>
                <a:ea typeface="Times New Roman" panose="02020603050405020304" pitchFamily="18" charset="0"/>
                <a:cs typeface="Arial" panose="020B0604020202020204" pitchFamily="34" charset="0"/>
              </a:rPr>
              <a:t>F. Analyze Data - </a:t>
            </a:r>
            <a:r>
              <a:rPr lang="en-PH" sz="6600" dirty="0">
                <a:effectLst/>
                <a:latin typeface="Arial Narrow" panose="020B0606020202030204" pitchFamily="34" charset="0"/>
                <a:ea typeface="Times New Roman" panose="02020603050405020304" pitchFamily="18" charset="0"/>
                <a:cs typeface="Arial" panose="020B0604020202020204" pitchFamily="34" charset="0"/>
              </a:rPr>
              <a:t>Utilize strategies and methods that make sense of the data to answer the research problem</a:t>
            </a:r>
            <a:r>
              <a:rPr lang="en-PH" sz="66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6600" dirty="0">
              <a:effectLst/>
              <a:latin typeface="Arial Narrow" panose="020B0606020202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6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6B1727-9169-91D0-C19E-FC434413CDCC}"/>
              </a:ext>
            </a:extLst>
          </p:cNvPr>
          <p:cNvSpPr txBox="1"/>
          <p:nvPr/>
        </p:nvSpPr>
        <p:spPr>
          <a:xfrm>
            <a:off x="-270388" y="147935"/>
            <a:ext cx="11636478" cy="6186309"/>
          </a:xfrm>
          <a:prstGeom prst="rect">
            <a:avLst/>
          </a:prstGeom>
          <a:noFill/>
        </p:spPr>
        <p:txBody>
          <a:bodyPr wrap="square">
            <a:spAutoFit/>
          </a:bodyPr>
          <a:lstStyle/>
          <a:p>
            <a:pPr marL="800100" algn="just"/>
            <a:r>
              <a:rPr lang="en-PH" sz="6600" b="1" dirty="0">
                <a:effectLst/>
                <a:latin typeface="Arial Narrow" panose="020B0606020202030204" pitchFamily="34" charset="0"/>
                <a:ea typeface="Times New Roman" panose="02020603050405020304" pitchFamily="18" charset="0"/>
                <a:cs typeface="Arial" panose="020B0604020202020204" pitchFamily="34" charset="0"/>
              </a:rPr>
              <a:t>G. Interpret and report the findings - </a:t>
            </a:r>
            <a:r>
              <a:rPr lang="en-PH" sz="6600" dirty="0">
                <a:effectLst/>
                <a:latin typeface="Arial Narrow" panose="020B0606020202030204" pitchFamily="34" charset="0"/>
                <a:ea typeface="Times New Roman" panose="02020603050405020304" pitchFamily="18" charset="0"/>
                <a:cs typeface="Arial" panose="020B0604020202020204" pitchFamily="34" charset="0"/>
              </a:rPr>
              <a:t>Put the information in perspective and present the solution to the proposed problem based on the findings of the investigation</a:t>
            </a:r>
            <a:r>
              <a:rPr lang="en-PH" sz="66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2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EB36A8-A2E0-D2C2-913B-DD03B6A767BC}"/>
              </a:ext>
            </a:extLst>
          </p:cNvPr>
          <p:cNvSpPr txBox="1"/>
          <p:nvPr/>
        </p:nvSpPr>
        <p:spPr>
          <a:xfrm>
            <a:off x="-646471" y="612844"/>
            <a:ext cx="12405851" cy="5632311"/>
          </a:xfrm>
          <a:prstGeom prst="rect">
            <a:avLst/>
          </a:prstGeom>
          <a:noFill/>
        </p:spPr>
        <p:txBody>
          <a:bodyPr wrap="square">
            <a:spAutoFit/>
          </a:bodyPr>
          <a:lstStyle/>
          <a:p>
            <a:pPr marL="800100" algn="just"/>
            <a:r>
              <a:rPr lang="en-PH" sz="6000" b="1" dirty="0">
                <a:effectLst/>
                <a:latin typeface="Arial Narrow" panose="020B0606020202030204" pitchFamily="34" charset="0"/>
                <a:ea typeface="Times New Roman" panose="02020603050405020304" pitchFamily="18" charset="0"/>
                <a:cs typeface="Arial" panose="020B0604020202020204" pitchFamily="34" charset="0"/>
              </a:rPr>
              <a:t>ETHICS OF RESEARCH</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6000" dirty="0">
                <a:effectLst/>
                <a:latin typeface="Arial Narrow" panose="020B0606020202030204" pitchFamily="34" charset="0"/>
                <a:ea typeface="Times New Roman" panose="02020603050405020304" pitchFamily="18" charset="0"/>
                <a:cs typeface="Arial" panose="020B0604020202020204" pitchFamily="34" charset="0"/>
              </a:rPr>
              <a:t>Cristobal &amp; Cristobal (2017), in their book, “Practical Research 1 for Senior High School”, lists the following ethical codes and policies that the researcher needs to consider in conducting a study:</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5EFA43-06E9-30C0-5403-7D9E2662631B}"/>
              </a:ext>
            </a:extLst>
          </p:cNvPr>
          <p:cNvSpPr txBox="1"/>
          <p:nvPr/>
        </p:nvSpPr>
        <p:spPr>
          <a:xfrm>
            <a:off x="-597310" y="248630"/>
            <a:ext cx="12474677" cy="6340197"/>
          </a:xfrm>
          <a:prstGeom prst="rect">
            <a:avLst/>
          </a:prstGeom>
          <a:noFill/>
        </p:spPr>
        <p:txBody>
          <a:bodyPr wrap="square">
            <a:spAutoFit/>
          </a:bodyPr>
          <a:lstStyle/>
          <a:p>
            <a:pPr marL="800100" algn="just"/>
            <a:r>
              <a:rPr lang="en-PH" sz="5800" b="1" dirty="0">
                <a:effectLst/>
                <a:latin typeface="Arial Narrow" panose="020B0606020202030204" pitchFamily="34" charset="0"/>
                <a:ea typeface="Times New Roman" panose="02020603050405020304" pitchFamily="18" charset="0"/>
                <a:cs typeface="Arial" panose="020B0604020202020204" pitchFamily="34" charset="0"/>
              </a:rPr>
              <a:t>1. Honesty - </a:t>
            </a:r>
            <a:r>
              <a:rPr lang="en-PH" sz="5800" dirty="0">
                <a:effectLst/>
                <a:latin typeface="Arial Narrow" panose="020B0606020202030204" pitchFamily="34" charset="0"/>
                <a:ea typeface="Times New Roman" panose="02020603050405020304" pitchFamily="18" charset="0"/>
                <a:cs typeface="Arial" panose="020B0604020202020204" pitchFamily="34" charset="0"/>
              </a:rPr>
              <a:t>The researcher should strive to truthfully report data in whatever form of communication all throughout the study.</a:t>
            </a:r>
            <a:endParaRPr lang="en-PH" sz="5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5800" b="1" dirty="0">
                <a:effectLst/>
                <a:latin typeface="Arial Narrow" panose="020B0606020202030204" pitchFamily="34" charset="0"/>
                <a:ea typeface="Times New Roman" panose="02020603050405020304" pitchFamily="18" charset="0"/>
                <a:cs typeface="Arial" panose="020B0604020202020204" pitchFamily="34" charset="0"/>
              </a:rPr>
              <a:t>2. Objectivity - </a:t>
            </a:r>
            <a:r>
              <a:rPr lang="en-PH" sz="5800" dirty="0">
                <a:effectLst/>
                <a:latin typeface="Arial Narrow" panose="020B0606020202030204" pitchFamily="34" charset="0"/>
                <a:ea typeface="Times New Roman" panose="02020603050405020304" pitchFamily="18" charset="0"/>
                <a:cs typeface="Arial" panose="020B0604020202020204" pitchFamily="34" charset="0"/>
              </a:rPr>
              <a:t>The researcher should avoid being biased. The study should not be influenced by his/her personal motives, beliefs and opinions</a:t>
            </a:r>
            <a:r>
              <a:rPr lang="en-PH" sz="5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89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16A595-C4D9-D90A-3790-760DE99A3201}"/>
              </a:ext>
            </a:extLst>
          </p:cNvPr>
          <p:cNvSpPr txBox="1"/>
          <p:nvPr/>
        </p:nvSpPr>
        <p:spPr>
          <a:xfrm>
            <a:off x="-540774" y="58846"/>
            <a:ext cx="12309986" cy="6740307"/>
          </a:xfrm>
          <a:prstGeom prst="rect">
            <a:avLst/>
          </a:prstGeom>
          <a:noFill/>
        </p:spPr>
        <p:txBody>
          <a:bodyPr wrap="square">
            <a:spAutoFit/>
          </a:bodyPr>
          <a:lstStyle/>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3. Integrity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establish credibility through the consistency of his/her thought and action. He/she should act with sincerity especially on keeping agreements</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4. Care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never neglect even the smallest detail of the study. All information should be critically examined. Records of research activities should be properly and securely kept.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10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DA3494-15F1-F586-7A32-8702A6735A30}"/>
              </a:ext>
            </a:extLst>
          </p:cNvPr>
          <p:cNvSpPr txBox="1"/>
          <p:nvPr/>
        </p:nvSpPr>
        <p:spPr>
          <a:xfrm>
            <a:off x="-626807" y="172515"/>
            <a:ext cx="12189541" cy="6186309"/>
          </a:xfrm>
          <a:prstGeom prst="rect">
            <a:avLst/>
          </a:prstGeom>
          <a:noFill/>
        </p:spPr>
        <p:txBody>
          <a:bodyPr wrap="square">
            <a:spAutoFit/>
          </a:bodyPr>
          <a:lstStyle/>
          <a:p>
            <a:pPr marL="800100" algn="just"/>
            <a:r>
              <a:rPr lang="en-PH" sz="6600" b="1" dirty="0">
                <a:effectLst/>
                <a:latin typeface="Arial Narrow" panose="020B0606020202030204" pitchFamily="34" charset="0"/>
                <a:ea typeface="Times New Roman" panose="02020603050405020304" pitchFamily="18" charset="0"/>
                <a:cs typeface="Arial" panose="020B0604020202020204" pitchFamily="34" charset="0"/>
              </a:rPr>
              <a:t>5. Openness - </a:t>
            </a:r>
            <a:r>
              <a:rPr lang="en-PH" sz="6600" dirty="0">
                <a:effectLst/>
                <a:latin typeface="Arial Narrow" panose="020B0606020202030204" pitchFamily="34" charset="0"/>
                <a:ea typeface="Times New Roman" panose="02020603050405020304" pitchFamily="18" charset="0"/>
                <a:cs typeface="Arial" panose="020B0604020202020204" pitchFamily="34" charset="0"/>
              </a:rPr>
              <a:t>The researcher should be willing to accept criticisms and new ideas for the betterment of the study. Research results and findings should be shared to the public.</a:t>
            </a:r>
            <a:endParaRPr lang="en-PH" sz="6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39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3D1E873-6F21-8A55-DC75-C37B599F3F8B}"/>
              </a:ext>
            </a:extLst>
          </p:cNvPr>
          <p:cNvSpPr txBox="1"/>
          <p:nvPr/>
        </p:nvSpPr>
        <p:spPr>
          <a:xfrm>
            <a:off x="-530943" y="191162"/>
            <a:ext cx="12162504" cy="6247864"/>
          </a:xfrm>
          <a:prstGeom prst="rect">
            <a:avLst/>
          </a:prstGeom>
          <a:noFill/>
        </p:spPr>
        <p:txBody>
          <a:bodyPr wrap="square">
            <a:spAutoFit/>
          </a:bodyPr>
          <a:lstStyle/>
          <a:p>
            <a:pPr marL="800100" algn="just"/>
            <a:r>
              <a:rPr lang="en-PH" sz="4000" b="1" dirty="0">
                <a:effectLst/>
                <a:latin typeface="Arial Narrow" panose="020B0606020202030204" pitchFamily="34" charset="0"/>
                <a:ea typeface="Times New Roman" panose="02020603050405020304" pitchFamily="18" charset="0"/>
                <a:cs typeface="Arial" panose="020B0604020202020204" pitchFamily="34" charset="0"/>
              </a:rPr>
              <a:t>6. Respect for intellectual property - </a:t>
            </a:r>
            <a:r>
              <a:rPr lang="en-PH" sz="4000" dirty="0">
                <a:effectLst/>
                <a:latin typeface="Arial Narrow" panose="020B0606020202030204" pitchFamily="34" charset="0"/>
                <a:ea typeface="Times New Roman" panose="02020603050405020304" pitchFamily="18" charset="0"/>
                <a:cs typeface="Arial" panose="020B0604020202020204" pitchFamily="34" charset="0"/>
              </a:rPr>
              <a:t>The researcher should not plagiarize. Credit should be given to who or where it is due. All authors cited and sources used in the study should be properly acknowledged.</a:t>
            </a:r>
            <a:endParaRPr lang="en-PH" sz="4000" dirty="0">
              <a:effectLst/>
              <a:latin typeface="Calibri" panose="020F0502020204030204" pitchFamily="34" charset="0"/>
              <a:ea typeface="Times New Roman" panose="02020603050405020304" pitchFamily="18" charset="0"/>
              <a:cs typeface="Times New Roman" panose="02020603050405020304" pitchFamily="18" charset="0"/>
            </a:endParaRPr>
          </a:p>
          <a:p>
            <a:pPr marL="1371600" algn="just"/>
            <a:r>
              <a:rPr lang="en-PH" sz="4000" b="1" dirty="0">
                <a:effectLst/>
                <a:latin typeface="Segoe UI Symbol" panose="020B0502040204020203" pitchFamily="34" charset="0"/>
                <a:ea typeface="Times New Roman" panose="02020603050405020304" pitchFamily="18" charset="0"/>
                <a:cs typeface="Segoe UI Symbol" panose="020B0502040204020203" pitchFamily="34" charset="0"/>
              </a:rPr>
              <a:t>✓</a:t>
            </a:r>
            <a:r>
              <a:rPr lang="en-PH" sz="4000" b="1" dirty="0">
                <a:effectLst/>
                <a:latin typeface="Arial Narrow" panose="020B0606020202030204" pitchFamily="34" charset="0"/>
                <a:ea typeface="Times New Roman" panose="02020603050405020304" pitchFamily="18" charset="0"/>
                <a:cs typeface="Arial" panose="020B0604020202020204" pitchFamily="34" charset="0"/>
              </a:rPr>
              <a:t> Plagiarism </a:t>
            </a:r>
            <a:r>
              <a:rPr lang="en-PH" sz="4000" dirty="0">
                <a:effectLst/>
                <a:latin typeface="Arial Narrow" panose="020B0606020202030204" pitchFamily="34" charset="0"/>
                <a:ea typeface="Times New Roman" panose="02020603050405020304" pitchFamily="18" charset="0"/>
                <a:cs typeface="Arial" panose="020B0604020202020204" pitchFamily="34" charset="0"/>
              </a:rPr>
              <a:t>refers to the act of</a:t>
            </a:r>
            <a:r>
              <a:rPr lang="en-PH" sz="4000" b="1" dirty="0">
                <a:effectLst/>
                <a:latin typeface="Arial Narrow" panose="020B0606020202030204" pitchFamily="34" charset="0"/>
                <a:ea typeface="Times New Roman" panose="02020603050405020304" pitchFamily="18" charset="0"/>
                <a:cs typeface="Arial" panose="020B0604020202020204" pitchFamily="34" charset="0"/>
              </a:rPr>
              <a:t> </a:t>
            </a:r>
            <a:r>
              <a:rPr lang="en-PH" sz="4000" b="1" i="1" dirty="0">
                <a:effectLst/>
                <a:latin typeface="Arial Narrow" panose="020B0606020202030204" pitchFamily="34" charset="0"/>
                <a:ea typeface="Times New Roman" panose="02020603050405020304" pitchFamily="18" charset="0"/>
                <a:cs typeface="Arial" panose="020B0604020202020204" pitchFamily="34" charset="0"/>
              </a:rPr>
              <a:t>illegally using another person’s ideas, works, processes, and results</a:t>
            </a:r>
            <a:r>
              <a:rPr lang="en-PH" sz="4000" b="1" dirty="0">
                <a:effectLst/>
                <a:latin typeface="Arial Narrow" panose="020B0606020202030204" pitchFamily="34" charset="0"/>
                <a:ea typeface="Times New Roman" panose="02020603050405020304" pitchFamily="18" charset="0"/>
                <a:cs typeface="Arial" panose="020B0604020202020204" pitchFamily="34" charset="0"/>
              </a:rPr>
              <a:t>. </a:t>
            </a:r>
            <a:r>
              <a:rPr lang="en-PH" sz="4000" dirty="0">
                <a:effectLst/>
                <a:latin typeface="Arial Narrow" panose="020B0606020202030204" pitchFamily="34" charset="0"/>
                <a:ea typeface="Times New Roman" panose="02020603050405020304" pitchFamily="18" charset="0"/>
                <a:cs typeface="Arial" panose="020B0604020202020204" pitchFamily="34" charset="0"/>
              </a:rPr>
              <a:t>Thus, it constitutes claiming an intellectual property as one’s own that can be penalized through </a:t>
            </a:r>
            <a:r>
              <a:rPr lang="en-PH" sz="4000" b="1" i="1" dirty="0">
                <a:effectLst/>
                <a:latin typeface="Arial Narrow" panose="020B0606020202030204" pitchFamily="34" charset="0"/>
                <a:ea typeface="Times New Roman" panose="02020603050405020304" pitchFamily="18" charset="0"/>
                <a:cs typeface="Arial" panose="020B0604020202020204" pitchFamily="34" charset="0"/>
              </a:rPr>
              <a:t>Republic Act 8293 known as the Intellectual Property Code of the Philippines</a:t>
            </a:r>
            <a:r>
              <a:rPr lang="en-PH" sz="4000"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09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35974" y="324463"/>
            <a:ext cx="11503741" cy="602985"/>
          </a:xfrm>
        </p:spPr>
        <p:txBody>
          <a:bodyPr/>
          <a:lstStyle/>
          <a:p>
            <a:r>
              <a:rPr lang="en-PH" sz="4800" b="1"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CHARACTERSTICS OF RESEARCH</a:t>
            </a:r>
            <a:endParaRPr lang="en-US" sz="8000" dirty="0">
              <a:solidFill>
                <a:schemeClr val="tx1"/>
              </a:solidFill>
            </a:endParaRP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8657" y="945623"/>
            <a:ext cx="11838039" cy="5386142"/>
          </a:xfrm>
        </p:spPr>
        <p:txBody>
          <a:bodyPr>
            <a:noAutofit/>
          </a:bodyPr>
          <a:lstStyle/>
          <a:p>
            <a:pPr marL="800100" algn="just"/>
            <a:r>
              <a:rPr lang="en-PH" sz="4000" b="1"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1. Accuracy - </a:t>
            </a:r>
            <a:r>
              <a:rPr lang="en-PH" sz="4000"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It must give correct or accurate data, which the footnotes, notes, and bibliographical entries should honestly and appropriately document or acknowledged</a:t>
            </a:r>
            <a:r>
              <a:rPr lang="en-PH" sz="4000" b="1"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a:t>
            </a:r>
            <a:endParaRPr lang="en-PH" sz="4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4000" b="1"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2. Objectiveness - </a:t>
            </a:r>
            <a:r>
              <a:rPr lang="en-PH" sz="4000"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It must deal with facts, not with mere opinions arising from assumptions, generalizations, predictions, or conclusions</a:t>
            </a:r>
            <a:r>
              <a:rPr lang="en-PH" sz="4000" b="1" dirty="0">
                <a:solidFill>
                  <a:schemeClr val="tx1"/>
                </a:solidFill>
                <a:effectLst/>
                <a:latin typeface="Arial Narrow" panose="020B0606020202030204" pitchFamily="34" charset="0"/>
                <a:ea typeface="Times New Roman" panose="02020603050405020304" pitchFamily="18" charset="0"/>
                <a:cs typeface="Arial" panose="020B0604020202020204" pitchFamily="34" charset="0"/>
              </a:rPr>
              <a:t>.</a:t>
            </a:r>
            <a:endParaRPr lang="en-PH" sz="4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4000" dirty="0">
              <a:solidFill>
                <a:schemeClr val="tx1"/>
              </a:solidFill>
            </a:endParaRPr>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83AA90-DFEA-A25F-7E39-E8EAB8D0AB11}"/>
              </a:ext>
            </a:extLst>
          </p:cNvPr>
          <p:cNvSpPr txBox="1"/>
          <p:nvPr/>
        </p:nvSpPr>
        <p:spPr>
          <a:xfrm>
            <a:off x="-752170" y="58846"/>
            <a:ext cx="12649201" cy="6740307"/>
          </a:xfrm>
          <a:prstGeom prst="rect">
            <a:avLst/>
          </a:prstGeom>
          <a:noFill/>
        </p:spPr>
        <p:txBody>
          <a:bodyPr wrap="square">
            <a:spAutoFit/>
          </a:bodyPr>
          <a:lstStyle/>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7. Confidentiality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take steps to protect all confidential communications or documents from being discovered by others</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8. Responsible publication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ensure that his/her work is clear, honest, complete, accurate, and balanced, thus avoiding wasteful and duplicate publication. It should likewise refrain from selective, misleading, or ambiguous reporting</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264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D7724B-005A-7087-2DAE-E6363F5FD97E}"/>
              </a:ext>
            </a:extLst>
          </p:cNvPr>
          <p:cNvSpPr txBox="1"/>
          <p:nvPr/>
        </p:nvSpPr>
        <p:spPr>
          <a:xfrm>
            <a:off x="-624350" y="85551"/>
            <a:ext cx="12668866" cy="6740307"/>
          </a:xfrm>
          <a:prstGeom prst="rect">
            <a:avLst/>
          </a:prstGeom>
          <a:noFill/>
        </p:spPr>
        <p:txBody>
          <a:bodyPr wrap="square">
            <a:spAutoFit/>
          </a:bodyPr>
          <a:lstStyle/>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9. Responsible mentoring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The researcher should teach responsible conduct of research and share professional knowledge and skills especially to new or less experienced researchers</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10. Respect for colleagues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The researcher should show courtesy to his/her colleagues by treating them equally and fairly.</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154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D412B0-DAAF-0EFE-280E-1AD085CA04CC}"/>
              </a:ext>
            </a:extLst>
          </p:cNvPr>
          <p:cNvSpPr txBox="1"/>
          <p:nvPr/>
        </p:nvSpPr>
        <p:spPr>
          <a:xfrm>
            <a:off x="-766916" y="0"/>
            <a:ext cx="12644284" cy="6740307"/>
          </a:xfrm>
          <a:prstGeom prst="rect">
            <a:avLst/>
          </a:prstGeom>
          <a:noFill/>
        </p:spPr>
        <p:txBody>
          <a:bodyPr wrap="square">
            <a:spAutoFit/>
          </a:bodyPr>
          <a:lstStyle/>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11. Social responsibility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promote social good by working for the best interests and benefits of the environment and society as a whole</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12. Non-discrimination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not discriminate based on sex, race, ethnicity, or any factor relating to scientific competence and integrity. Thus, research should be open to all people or entities who will participate in research</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357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65D5B3-78C4-5B0B-5E60-5665966D1CF0}"/>
              </a:ext>
            </a:extLst>
          </p:cNvPr>
          <p:cNvSpPr txBox="1"/>
          <p:nvPr/>
        </p:nvSpPr>
        <p:spPr>
          <a:xfrm>
            <a:off x="-597312" y="58846"/>
            <a:ext cx="12366523" cy="6740307"/>
          </a:xfrm>
          <a:prstGeom prst="rect">
            <a:avLst/>
          </a:prstGeom>
          <a:noFill/>
        </p:spPr>
        <p:txBody>
          <a:bodyPr wrap="square">
            <a:spAutoFit/>
          </a:bodyPr>
          <a:lstStyle/>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13. Competence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possess necessary knowledge and skills in conducting a study. He/she should be equipped with a sense of professionalism and expertise to ensure competent results</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14. Legality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researcher should know and abide by relevant laws, institutional and government policies concerning the legal conduct of research</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39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443AFA-D776-2746-839C-F2852E2B5A26}"/>
              </a:ext>
            </a:extLst>
          </p:cNvPr>
          <p:cNvSpPr txBox="1"/>
          <p:nvPr/>
        </p:nvSpPr>
        <p:spPr>
          <a:xfrm>
            <a:off x="-577645" y="377321"/>
            <a:ext cx="12278032" cy="5632311"/>
          </a:xfrm>
          <a:prstGeom prst="rect">
            <a:avLst/>
          </a:prstGeom>
          <a:noFill/>
        </p:spPr>
        <p:txBody>
          <a:bodyPr wrap="square">
            <a:spAutoFit/>
          </a:bodyPr>
          <a:lstStyle/>
          <a:p>
            <a:pPr marL="800100" algn="just"/>
            <a:r>
              <a:rPr lang="en-PH" sz="6000" b="1" dirty="0">
                <a:effectLst/>
                <a:latin typeface="Arial Narrow" panose="020B0606020202030204" pitchFamily="34" charset="0"/>
                <a:ea typeface="Times New Roman" panose="02020603050405020304" pitchFamily="18" charset="0"/>
                <a:cs typeface="Arial" panose="020B0604020202020204" pitchFamily="34" charset="0"/>
              </a:rPr>
              <a:t>15. Human Subject Protection - </a:t>
            </a:r>
            <a:r>
              <a:rPr lang="en-PH" sz="6000" dirty="0">
                <a:effectLst/>
                <a:latin typeface="Arial Narrow" panose="020B0606020202030204" pitchFamily="34" charset="0"/>
                <a:ea typeface="Times New Roman" panose="02020603050405020304" pitchFamily="18" charset="0"/>
                <a:cs typeface="Arial" panose="020B0604020202020204" pitchFamily="34" charset="0"/>
              </a:rPr>
              <a:t>The researcher should protect human lives by preventing and minimizing harms and risks. He/she should always uphold the human dignity, privacy, and autonomy of human subjects to be used in the study.</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657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014DEE-F195-C1B7-9129-876CB82F35C8}"/>
              </a:ext>
            </a:extLst>
          </p:cNvPr>
          <p:cNvSpPr txBox="1"/>
          <p:nvPr/>
        </p:nvSpPr>
        <p:spPr>
          <a:xfrm>
            <a:off x="-422787" y="2359742"/>
            <a:ext cx="12172335" cy="4154984"/>
          </a:xfrm>
          <a:prstGeom prst="rect">
            <a:avLst/>
          </a:prstGeom>
          <a:noFill/>
        </p:spPr>
        <p:txBody>
          <a:bodyPr wrap="square">
            <a:spAutoFit/>
          </a:bodyPr>
          <a:lstStyle/>
          <a:p>
            <a:pPr marL="1143000" indent="-171450" algn="just"/>
            <a:r>
              <a:rPr lang="en-PH" sz="4400" dirty="0">
                <a:effectLst/>
                <a:latin typeface="Arial Narrow" panose="020B0606020202030204" pitchFamily="34" charset="0"/>
                <a:ea typeface="Times New Roman" panose="02020603050405020304" pitchFamily="18" charset="0"/>
                <a:cs typeface="Arial" panose="020B0604020202020204" pitchFamily="34" charset="0"/>
              </a:rPr>
              <a:t>1.	What</a:t>
            </a:r>
            <a:r>
              <a:rPr lang="en-PH" sz="4400" dirty="0">
                <a:latin typeface="Arial Narrow" panose="020B0606020202030204" pitchFamily="34" charset="0"/>
                <a:ea typeface="Times New Roman" panose="02020603050405020304" pitchFamily="18" charset="0"/>
                <a:cs typeface="Arial" panose="020B0604020202020204" pitchFamily="34" charset="0"/>
              </a:rPr>
              <a:t> are</a:t>
            </a:r>
            <a:r>
              <a:rPr lang="en-PH" sz="4400" dirty="0">
                <a:effectLst/>
                <a:latin typeface="Arial Narrow" panose="020B0606020202030204" pitchFamily="34" charset="0"/>
                <a:ea typeface="Times New Roman" panose="02020603050405020304" pitchFamily="18" charset="0"/>
                <a:cs typeface="Arial" panose="020B0604020202020204" pitchFamily="34" charset="0"/>
              </a:rPr>
              <a:t> the characteristics of research?</a:t>
            </a:r>
            <a:endParaRPr lang="en-PH" sz="4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indent="-171450" algn="just"/>
            <a:r>
              <a:rPr lang="en-PH" sz="4400" dirty="0">
                <a:effectLst/>
                <a:latin typeface="Arial Narrow" panose="020B0606020202030204" pitchFamily="34" charset="0"/>
                <a:ea typeface="Times New Roman" panose="02020603050405020304" pitchFamily="18" charset="0"/>
                <a:cs typeface="Arial" panose="020B0604020202020204" pitchFamily="34" charset="0"/>
              </a:rPr>
              <a:t>2. What are the processes we need to do in research-making?</a:t>
            </a:r>
            <a:endParaRPr lang="en-PH" sz="4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indent="-171450" algn="just"/>
            <a:r>
              <a:rPr lang="en-PH" sz="4400" dirty="0">
                <a:effectLst/>
                <a:latin typeface="Arial Narrow" panose="020B0606020202030204" pitchFamily="34" charset="0"/>
                <a:ea typeface="Times New Roman" panose="02020603050405020304" pitchFamily="18" charset="0"/>
                <a:cs typeface="Arial" panose="020B0604020202020204" pitchFamily="34" charset="0"/>
              </a:rPr>
              <a:t>3.	What is the research ethics that we need to understand?</a:t>
            </a:r>
            <a:endParaRPr lang="en-PH" sz="4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PH" sz="4400"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4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4AB7CB2-CADB-605C-3032-782BC19E6D56}"/>
              </a:ext>
            </a:extLst>
          </p:cNvPr>
          <p:cNvSpPr txBox="1"/>
          <p:nvPr/>
        </p:nvSpPr>
        <p:spPr>
          <a:xfrm>
            <a:off x="639097" y="530942"/>
            <a:ext cx="10756490" cy="1200329"/>
          </a:xfrm>
          <a:prstGeom prst="rect">
            <a:avLst/>
          </a:prstGeom>
          <a:noFill/>
        </p:spPr>
        <p:txBody>
          <a:bodyPr wrap="square" rtlCol="0">
            <a:spAutoFit/>
          </a:bodyPr>
          <a:lstStyle/>
          <a:p>
            <a:r>
              <a:rPr lang="en-PH" dirty="0"/>
              <a:t>ASSIGNMENT #1 </a:t>
            </a:r>
          </a:p>
          <a:p>
            <a:endParaRPr lang="en-PH" dirty="0"/>
          </a:p>
          <a:p>
            <a:r>
              <a:rPr lang="en-PH" dirty="0"/>
              <a:t>	Direction: Answer the following question make </a:t>
            </a:r>
            <a:r>
              <a:rPr lang="en-PH" dirty="0" err="1"/>
              <a:t>atleast</a:t>
            </a:r>
            <a:r>
              <a:rPr lang="en-PH" dirty="0"/>
              <a:t> 3 paragraph of each . Each question is five points with a total of fifth teen points for this assignment.  Write it in a one whole yellow pad paper.</a:t>
            </a:r>
          </a:p>
        </p:txBody>
      </p:sp>
    </p:spTree>
    <p:extLst>
      <p:ext uri="{BB962C8B-B14F-4D97-AF65-F5344CB8AC3E}">
        <p14:creationId xmlns:p14="http://schemas.microsoft.com/office/powerpoint/2010/main" val="21150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F28156-409F-9227-5535-7D6DFAE60AE1}"/>
              </a:ext>
            </a:extLst>
          </p:cNvPr>
          <p:cNvSpPr txBox="1"/>
          <p:nvPr/>
        </p:nvSpPr>
        <p:spPr>
          <a:xfrm>
            <a:off x="422788" y="305068"/>
            <a:ext cx="11415252" cy="5909310"/>
          </a:xfrm>
          <a:prstGeom prst="rect">
            <a:avLst/>
          </a:prstGeom>
          <a:noFill/>
        </p:spPr>
        <p:txBody>
          <a:bodyPr wrap="square">
            <a:spAutoFit/>
          </a:bodyPr>
          <a:lstStyle/>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3. Timeliness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It must work on a topic that is fresh, new, and interesting to the present society</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4. Relevance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Its topic must be instrumental in improving society or in solving problems affecting the lives of people in a community</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4189866-C3A6-8DB7-91DE-CA456F03DC72}"/>
              </a:ext>
            </a:extLst>
          </p:cNvPr>
          <p:cNvSpPr txBox="1"/>
          <p:nvPr/>
        </p:nvSpPr>
        <p:spPr>
          <a:xfrm>
            <a:off x="-589935" y="328418"/>
            <a:ext cx="12683612" cy="5909310"/>
          </a:xfrm>
          <a:prstGeom prst="rect">
            <a:avLst/>
          </a:prstGeom>
          <a:noFill/>
        </p:spPr>
        <p:txBody>
          <a:bodyPr wrap="square">
            <a:spAutoFit/>
          </a:bodyPr>
          <a:lstStyle/>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5. Clarity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It must succeed in expressing its central point or discoveries by using simple, direct, concise, and correct language.</a:t>
            </a:r>
            <a:endParaRPr lang="en-PH" sz="54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6. Systematic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It must take place in an organized or orderly manner</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4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7. Empirical - </a:t>
            </a:r>
            <a:r>
              <a:rPr lang="en-PH" sz="5400" dirty="0">
                <a:effectLst/>
                <a:latin typeface="Arial Narrow" panose="020B0606020202030204" pitchFamily="34" charset="0"/>
                <a:ea typeface="Times New Roman" panose="02020603050405020304" pitchFamily="18" charset="0"/>
                <a:cs typeface="Arial" panose="020B0604020202020204" pitchFamily="34" charset="0"/>
              </a:rPr>
              <a:t>Research is based on direct experience or observation by the researcher</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400" dirty="0">
              <a:effectLst/>
              <a:latin typeface="Arial Narrow" panose="020B0606020202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D98A49-0AC5-6AC2-CC82-E9F49F7FCCC9}"/>
              </a:ext>
            </a:extLst>
          </p:cNvPr>
          <p:cNvSpPr txBox="1"/>
          <p:nvPr/>
        </p:nvSpPr>
        <p:spPr>
          <a:xfrm>
            <a:off x="-560440" y="175920"/>
            <a:ext cx="12457471" cy="6740307"/>
          </a:xfrm>
          <a:prstGeom prst="rect">
            <a:avLst/>
          </a:prstGeom>
          <a:noFill/>
        </p:spPr>
        <p:txBody>
          <a:bodyPr wrap="square">
            <a:spAutoFit/>
          </a:bodyPr>
          <a:lstStyle/>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8. Logical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Research is based on valid procedures and principles</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9. Cyclical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Research is a cyclical process because it starts with a problem and ends with a problem</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10. Analytical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Research utilizes proven analytical procedures in gathering the data, whether historical, descriptive, and experimental and case study</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98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7D6F12-12F0-DE6D-EF41-36ED85FCC287}"/>
              </a:ext>
            </a:extLst>
          </p:cNvPr>
          <p:cNvSpPr txBox="1"/>
          <p:nvPr/>
        </p:nvSpPr>
        <p:spPr>
          <a:xfrm>
            <a:off x="-575188" y="330509"/>
            <a:ext cx="12541045" cy="6740307"/>
          </a:xfrm>
          <a:prstGeom prst="rect">
            <a:avLst/>
          </a:prstGeom>
          <a:noFill/>
        </p:spPr>
        <p:txBody>
          <a:bodyPr wrap="square">
            <a:spAutoFit/>
          </a:bodyPr>
          <a:lstStyle/>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11. Critical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Research exhibits careful and precise judgment.</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12.Methodical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Research is conducted in a methodical manner without bias using systematic method and procedures.</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13. Replicability - </a:t>
            </a:r>
            <a:r>
              <a:rPr lang="en-PH" sz="4800" dirty="0">
                <a:effectLst/>
                <a:latin typeface="Arial Narrow" panose="020B0606020202030204" pitchFamily="34" charset="0"/>
                <a:ea typeface="Times New Roman" panose="02020603050405020304" pitchFamily="18" charset="0"/>
                <a:cs typeface="Arial" panose="020B0604020202020204" pitchFamily="34" charset="0"/>
              </a:rPr>
              <a:t>The research design and procedures are replicated or repeated to enable the researcher to arrive at valid and conclusive results</a:t>
            </a:r>
            <a:r>
              <a:rPr lang="en-PH" sz="48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algn="just"/>
            <a:r>
              <a:rPr lang="en-PH" sz="4800" b="1" dirty="0">
                <a:effectLst/>
                <a:latin typeface="Arial Narrow" panose="020B0606020202030204" pitchFamily="34" charset="0"/>
                <a:ea typeface="Times New Roman" panose="02020603050405020304" pitchFamily="18" charset="0"/>
                <a:cs typeface="Arial" panose="020B0604020202020204" pitchFamily="34" charset="0"/>
              </a:rPr>
              <a:t> </a:t>
            </a:r>
            <a:endParaRPr lang="en-PH" sz="4800" dirty="0">
              <a:effectLst/>
              <a:latin typeface="Arial Narrow" panose="020B0606020202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51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552C0-6C58-8C94-42A0-FF68A06D7F87}"/>
              </a:ext>
            </a:extLst>
          </p:cNvPr>
          <p:cNvSpPr txBox="1"/>
          <p:nvPr/>
        </p:nvSpPr>
        <p:spPr>
          <a:xfrm>
            <a:off x="-560440" y="0"/>
            <a:ext cx="12683613" cy="6740307"/>
          </a:xfrm>
          <a:prstGeom prst="rect">
            <a:avLst/>
          </a:prstGeom>
          <a:noFill/>
        </p:spPr>
        <p:txBody>
          <a:bodyPr wrap="square">
            <a:spAutoFit/>
          </a:bodyPr>
          <a:lstStyle/>
          <a:p>
            <a:pPr marL="800100" algn="just"/>
            <a:r>
              <a:rPr lang="en-PH" sz="5400" b="1" dirty="0">
                <a:effectLst/>
                <a:latin typeface="Arial Narrow" panose="020B0606020202030204" pitchFamily="34" charset="0"/>
                <a:ea typeface="Times New Roman" panose="02020603050405020304" pitchFamily="18" charset="0"/>
                <a:cs typeface="Arial" panose="020B0604020202020204" pitchFamily="34" charset="0"/>
              </a:rPr>
              <a:t>THE RESEARCH PROCESS</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algn="just"/>
            <a:r>
              <a:rPr lang="en-PH" sz="5400" dirty="0">
                <a:effectLst/>
                <a:latin typeface="Arial Narrow" panose="020B0606020202030204" pitchFamily="34" charset="0"/>
                <a:ea typeface="Times New Roman" panose="02020603050405020304" pitchFamily="18" charset="0"/>
                <a:cs typeface="Arial" panose="020B0604020202020204" pitchFamily="34" charset="0"/>
              </a:rPr>
              <a:t>Research is a process that requires patience and thought. There is no easy way to make certain that you have exhausted every resource and found the best research. Research is more of an art rather than a science. Below is a diagrammatic presentation of the steps taken when doing research</a:t>
            </a:r>
            <a:r>
              <a:rPr lang="en-PH" sz="54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53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CF1BA4-837F-7112-9FB5-278CE41BEE1A}"/>
              </a:ext>
            </a:extLst>
          </p:cNvPr>
          <p:cNvSpPr txBox="1"/>
          <p:nvPr/>
        </p:nvSpPr>
        <p:spPr>
          <a:xfrm>
            <a:off x="-648929" y="582067"/>
            <a:ext cx="12654116" cy="5693866"/>
          </a:xfrm>
          <a:prstGeom prst="rect">
            <a:avLst/>
          </a:prstGeom>
          <a:noFill/>
        </p:spPr>
        <p:txBody>
          <a:bodyPr wrap="square">
            <a:spAutoFit/>
          </a:bodyPr>
          <a:lstStyle/>
          <a:p>
            <a:pPr marL="800100" algn="just"/>
            <a:r>
              <a:rPr lang="en-PH" sz="5200" b="1" dirty="0">
                <a:effectLst/>
                <a:latin typeface="Arial Narrow" panose="020B0606020202030204" pitchFamily="34" charset="0"/>
                <a:ea typeface="Times New Roman" panose="02020603050405020304" pitchFamily="18" charset="0"/>
                <a:cs typeface="Arial" panose="020B0604020202020204" pitchFamily="34" charset="0"/>
              </a:rPr>
              <a:t>A. Define the Research Problem - </a:t>
            </a:r>
            <a:r>
              <a:rPr lang="en-PH" sz="5200" dirty="0">
                <a:effectLst/>
                <a:latin typeface="Arial Narrow" panose="020B0606020202030204" pitchFamily="34" charset="0"/>
                <a:ea typeface="Times New Roman" panose="02020603050405020304" pitchFamily="18" charset="0"/>
                <a:cs typeface="Arial" panose="020B0604020202020204" pitchFamily="34" charset="0"/>
              </a:rPr>
              <a:t>To begin your research, you must look at a significant real-life problem. Factors like area of interest, availability of fund, socio-economic significance of the study, and the safety measures to be undertaken should be considered in finding and defining the research problem</a:t>
            </a:r>
            <a:r>
              <a:rPr lang="en-PH" sz="52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5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3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D37889-6858-E61D-59C0-988E1A690EE3}"/>
              </a:ext>
            </a:extLst>
          </p:cNvPr>
          <p:cNvSpPr txBox="1"/>
          <p:nvPr/>
        </p:nvSpPr>
        <p:spPr>
          <a:xfrm>
            <a:off x="-607143" y="269142"/>
            <a:ext cx="12543503" cy="6555641"/>
          </a:xfrm>
          <a:prstGeom prst="rect">
            <a:avLst/>
          </a:prstGeom>
          <a:noFill/>
        </p:spPr>
        <p:txBody>
          <a:bodyPr wrap="square">
            <a:spAutoFit/>
          </a:bodyPr>
          <a:lstStyle/>
          <a:p>
            <a:pPr marL="800100" algn="just"/>
            <a:r>
              <a:rPr lang="en-PH" sz="6000" b="1" dirty="0">
                <a:effectLst/>
                <a:latin typeface="Arial Narrow" panose="020B0606020202030204" pitchFamily="34" charset="0"/>
                <a:ea typeface="Times New Roman" panose="02020603050405020304" pitchFamily="18" charset="0"/>
                <a:cs typeface="Arial" panose="020B0604020202020204" pitchFamily="34" charset="0"/>
              </a:rPr>
              <a:t>B. Review the Literature - </a:t>
            </a:r>
            <a:r>
              <a:rPr lang="en-PH" sz="6000" dirty="0">
                <a:effectLst/>
                <a:latin typeface="Arial Narrow" panose="020B0606020202030204" pitchFamily="34" charset="0"/>
                <a:ea typeface="Times New Roman" panose="02020603050405020304" pitchFamily="18" charset="0"/>
                <a:cs typeface="Arial" panose="020B0604020202020204" pitchFamily="34" charset="0"/>
              </a:rPr>
              <a:t>Read various publications or surf the internet to become aware of the previous works already done about the chosen topic. You may utilize different resources like science books, magazines, journals, newspapers, or even in the internet</a:t>
            </a:r>
            <a:r>
              <a:rPr lang="en-PH" sz="6000" b="1" dirty="0">
                <a:effectLst/>
                <a:latin typeface="Arial Narrow" panose="020B0606020202030204" pitchFamily="34" charset="0"/>
                <a:ea typeface="Times New Roman" panose="02020603050405020304" pitchFamily="18" charset="0"/>
                <a:cs typeface="Arial" panose="020B0604020202020204" pitchFamily="34" charset="0"/>
              </a:rPr>
              <a:t>.</a:t>
            </a:r>
            <a:endParaRPr lang="en-PH" sz="6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8355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{C823A73A-7D6D-4907-B2E1-0D2E6C86BFAA}tf78438558_win32</Template>
  <TotalTime>179</TotalTime>
  <Words>1264</Words>
  <Application>Microsoft Office PowerPoint</Application>
  <PresentationFormat>Widescreen</PresentationFormat>
  <Paragraphs>51</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Arial Narrow</vt:lpstr>
      <vt:lpstr>Calibri</vt:lpstr>
      <vt:lpstr>Sabon Next LT</vt:lpstr>
      <vt:lpstr>Segoe UI Symbol</vt:lpstr>
      <vt:lpstr>Custom</vt:lpstr>
      <vt:lpstr>Nature,Characteristics,Importance and Kinds of Qualitative Research</vt:lpstr>
      <vt:lpstr>CHARACTERSTICS OF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JENNILYN GONZAGA</dc:creator>
  <cp:lastModifiedBy>JENNILYN GONZAGA</cp:lastModifiedBy>
  <cp:revision>4</cp:revision>
  <dcterms:created xsi:type="dcterms:W3CDTF">2025-01-06T18:58:41Z</dcterms:created>
  <dcterms:modified xsi:type="dcterms:W3CDTF">2025-01-14T17:19:03Z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