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04154" y="4645057"/>
            <a:ext cx="6174659" cy="3494791"/>
          </a:xfrm>
        </p:spPr>
        <p:txBody>
          <a:bodyPr>
            <a:noAutofit/>
          </a:bodyPr>
          <a:lstStyle/>
          <a:p>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br>
              <a:rPr lang="en-PH" sz="4400" dirty="0">
                <a:solidFill>
                  <a:srgbClr val="000000"/>
                </a:solidFill>
                <a:effectLst/>
                <a:latin typeface="Arial Narrow" panose="020B0606020202030204" pitchFamily="34" charset="0"/>
                <a:ea typeface="Arial Unicode MS"/>
                <a:cs typeface="Arial" panose="020B0604020202020204" pitchFamily="34" charset="0"/>
              </a:rPr>
            </a:br>
            <a:r>
              <a:rPr lang="en-PH" sz="4400" dirty="0">
                <a:solidFill>
                  <a:srgbClr val="000000"/>
                </a:solidFill>
                <a:effectLst/>
                <a:latin typeface="Arial Narrow" panose="020B0606020202030204" pitchFamily="34" charset="0"/>
                <a:ea typeface="Arial Unicode MS"/>
                <a:cs typeface="Arial" panose="020B0604020202020204" pitchFamily="34" charset="0"/>
              </a:rPr>
              <a:t>SCOPE AND DELIMITATION/LIMITATION, SIGNIFICANCE OF THE STUDY AND THE DEFINITION OF TERMS </a:t>
            </a:r>
            <a:br>
              <a:rPr lang="en-PH"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78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811547" y="4396627"/>
            <a:ext cx="1735575" cy="1238616"/>
          </a:xfrm>
        </p:spPr>
        <p:txBody>
          <a:bodyPr>
            <a:normAutofit/>
          </a:bodyPr>
          <a:lstStyle/>
          <a:p>
            <a:r>
              <a:rPr lang="en-US" dirty="0"/>
              <a:t>Lesson 6</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7D03E6-3143-F358-8ED7-D76CBEDECF37}"/>
              </a:ext>
            </a:extLst>
          </p:cNvPr>
          <p:cNvSpPr txBox="1"/>
          <p:nvPr/>
        </p:nvSpPr>
        <p:spPr>
          <a:xfrm>
            <a:off x="-353962" y="-70918"/>
            <a:ext cx="12388645" cy="6740307"/>
          </a:xfrm>
          <a:prstGeom prst="rect">
            <a:avLst/>
          </a:prstGeom>
          <a:noFill/>
        </p:spPr>
        <p:txBody>
          <a:bodyPr wrap="square">
            <a:spAutoFit/>
          </a:bodyPr>
          <a:lstStyle/>
          <a:p>
            <a:pPr marL="457200"/>
            <a:r>
              <a:rPr lang="en-PH" sz="5400" b="1" dirty="0">
                <a:effectLst/>
                <a:latin typeface="Arial Narrow" panose="020B0606020202030204" pitchFamily="34" charset="0"/>
                <a:ea typeface="Times New Roman" panose="02020603050405020304" pitchFamily="18" charset="0"/>
                <a:cs typeface="Arial" panose="020B0604020202020204" pitchFamily="34" charset="0"/>
              </a:rPr>
              <a:t>As Cristobal and Cristobal (2017) noted, it could be in the form of new knowledge in the field, analysis of trends over time, validation of other findings using different methodologies, confirmation of the major findings of other studies, and verification of the validity of findings in a different population.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40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D39B79-8815-B944-3FEF-656A29D1C21C}"/>
              </a:ext>
            </a:extLst>
          </p:cNvPr>
          <p:cNvSpPr txBox="1"/>
          <p:nvPr/>
        </p:nvSpPr>
        <p:spPr>
          <a:xfrm>
            <a:off x="0" y="0"/>
            <a:ext cx="11956026" cy="6555641"/>
          </a:xfrm>
          <a:prstGeom prst="rect">
            <a:avLst/>
          </a:prstGeom>
          <a:noFill/>
        </p:spPr>
        <p:txBody>
          <a:bodyPr wrap="square">
            <a:spAutoFit/>
          </a:bodyPr>
          <a:lstStyle/>
          <a:p>
            <a:r>
              <a:rPr lang="en-US" sz="6000" b="1" dirty="0">
                <a:effectLst/>
                <a:latin typeface="Arial Narrow" panose="020B0606020202030204" pitchFamily="34" charset="0"/>
                <a:ea typeface="Calibri" panose="020F0502020204030204" pitchFamily="34" charset="0"/>
                <a:cs typeface="Arial" panose="020B0604020202020204" pitchFamily="34" charset="0"/>
              </a:rPr>
              <a:t>After identifying the general significance of the study, the researcher also has to determine the beneficiaries who will directly gain from the results of the study. They may be classified as academic or non-academic. </a:t>
            </a:r>
            <a:endParaRPr lang="en-PH" sz="6000" dirty="0"/>
          </a:p>
        </p:txBody>
      </p:sp>
    </p:spTree>
    <p:extLst>
      <p:ext uri="{BB962C8B-B14F-4D97-AF65-F5344CB8AC3E}">
        <p14:creationId xmlns:p14="http://schemas.microsoft.com/office/powerpoint/2010/main" val="59640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B7199F-BC68-E05C-EFC3-4077B98877B8}"/>
              </a:ext>
            </a:extLst>
          </p:cNvPr>
          <p:cNvSpPr txBox="1"/>
          <p:nvPr/>
        </p:nvSpPr>
        <p:spPr>
          <a:xfrm>
            <a:off x="-462117" y="0"/>
            <a:ext cx="12654117" cy="7571303"/>
          </a:xfrm>
          <a:prstGeom prst="rect">
            <a:avLst/>
          </a:prstGeom>
          <a:noFill/>
        </p:spPr>
        <p:txBody>
          <a:bodyPr wrap="square">
            <a:spAutoFit/>
          </a:bodyPr>
          <a:lstStyle/>
          <a:p>
            <a:pPr marL="457200"/>
            <a:r>
              <a:rPr lang="en-PH" sz="5400" b="1" dirty="0">
                <a:effectLst/>
                <a:latin typeface="Arial Narrow" panose="020B0606020202030204" pitchFamily="34" charset="0"/>
                <a:ea typeface="Times New Roman" panose="02020603050405020304" pitchFamily="18" charset="0"/>
                <a:cs typeface="Arial" panose="020B0604020202020204" pitchFamily="34" charset="0"/>
              </a:rPr>
              <a:t>Academic beneficiaries may include educational staff, teachers, students and researchers, while non-academic beneficiaries may include stakeholders, policymakers, agencies and organizations. They should be specifically listed according to the significance of the study’s results to them.</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5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39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D2AD97-9F5D-04B1-A0C8-0084F26A3323}"/>
              </a:ext>
            </a:extLst>
          </p:cNvPr>
          <p:cNvSpPr txBox="1"/>
          <p:nvPr/>
        </p:nvSpPr>
        <p:spPr>
          <a:xfrm>
            <a:off x="1474837" y="474095"/>
            <a:ext cx="9242323" cy="1107996"/>
          </a:xfrm>
          <a:prstGeom prst="rect">
            <a:avLst/>
          </a:prstGeom>
          <a:noFill/>
        </p:spPr>
        <p:txBody>
          <a:bodyPr wrap="square">
            <a:spAutoFit/>
          </a:bodyPr>
          <a:lstStyle/>
          <a:p>
            <a:pPr marL="457200" algn="ctr"/>
            <a:r>
              <a:rPr lang="en-PH" sz="6600" b="1" u="sng" dirty="0">
                <a:effectLst/>
                <a:latin typeface="Arial Narrow" panose="020B0606020202030204" pitchFamily="34" charset="0"/>
                <a:ea typeface="Times New Roman" panose="02020603050405020304" pitchFamily="18" charset="0"/>
                <a:cs typeface="Arial" panose="020B0604020202020204" pitchFamily="34" charset="0"/>
              </a:rPr>
              <a:t>DEFINITION OF TERMS</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EE6477-B21D-D0A9-D61B-4F84B61BD80E}"/>
              </a:ext>
            </a:extLst>
          </p:cNvPr>
          <p:cNvSpPr txBox="1"/>
          <p:nvPr/>
        </p:nvSpPr>
        <p:spPr>
          <a:xfrm>
            <a:off x="142567" y="1671934"/>
            <a:ext cx="11906865" cy="3785652"/>
          </a:xfrm>
          <a:prstGeom prst="rect">
            <a:avLst/>
          </a:prstGeom>
          <a:noFill/>
        </p:spPr>
        <p:txBody>
          <a:bodyPr wrap="square">
            <a:spAutoFit/>
          </a:bodyPr>
          <a:lstStyle/>
          <a:p>
            <a:pPr marL="457200"/>
            <a:r>
              <a:rPr lang="en-PH" sz="6000" b="1" dirty="0">
                <a:effectLst/>
                <a:latin typeface="Arial Narrow" panose="020B0606020202030204" pitchFamily="34" charset="0"/>
                <a:ea typeface="Times New Roman" panose="02020603050405020304" pitchFamily="18" charset="0"/>
                <a:cs typeface="Arial" panose="020B0604020202020204" pitchFamily="34" charset="0"/>
              </a:rPr>
              <a:t>A word or phrase used to describe a thing or to express a concept, especially In a particular kind of language or branch of study.</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57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A1D595-DDF5-E918-5BB1-E4D9103AAC85}"/>
              </a:ext>
            </a:extLst>
          </p:cNvPr>
          <p:cNvSpPr txBox="1"/>
          <p:nvPr/>
        </p:nvSpPr>
        <p:spPr>
          <a:xfrm>
            <a:off x="0" y="434765"/>
            <a:ext cx="9458632" cy="1015663"/>
          </a:xfrm>
          <a:prstGeom prst="rect">
            <a:avLst/>
          </a:prstGeom>
          <a:noFill/>
        </p:spPr>
        <p:txBody>
          <a:bodyPr wrap="square">
            <a:spAutoFit/>
          </a:bodyPr>
          <a:lstStyle/>
          <a:p>
            <a:pPr marL="457200"/>
            <a:r>
              <a:rPr lang="en-PH" sz="6000" b="1" dirty="0">
                <a:effectLst/>
                <a:latin typeface="Arial Narrow" panose="020B0606020202030204" pitchFamily="34" charset="0"/>
                <a:ea typeface="Times New Roman" panose="02020603050405020304" pitchFamily="18" charset="0"/>
                <a:cs typeface="Arial" panose="020B0604020202020204" pitchFamily="34" charset="0"/>
              </a:rPr>
              <a:t>Guidelines in defining terms:</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E7F7A9-636D-40C0-6745-D6DF7FE3BC1F}"/>
              </a:ext>
            </a:extLst>
          </p:cNvPr>
          <p:cNvSpPr txBox="1"/>
          <p:nvPr/>
        </p:nvSpPr>
        <p:spPr>
          <a:xfrm>
            <a:off x="226142" y="1450428"/>
            <a:ext cx="11425084" cy="4832092"/>
          </a:xfrm>
          <a:prstGeom prst="rect">
            <a:avLst/>
          </a:prstGeom>
          <a:noFill/>
        </p:spPr>
        <p:txBody>
          <a:bodyPr wrap="square">
            <a:spAutoFit/>
          </a:bodyPr>
          <a:lstStyle/>
          <a:p>
            <a:r>
              <a:rPr lang="en-PH" sz="4400" b="1" dirty="0">
                <a:effectLst/>
                <a:latin typeface="Arial Narrow" panose="020B0606020202030204" pitchFamily="34" charset="0"/>
                <a:ea typeface="Times New Roman" panose="02020603050405020304" pitchFamily="18" charset="0"/>
                <a:cs typeface="Arial" panose="020B0604020202020204" pitchFamily="34" charset="0"/>
              </a:rPr>
              <a:t>1.   Definition of terms works like a glossary but has a different twist. It is placed at the beginning of the research paper to tell the meaning of the terms used in the said paper.</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PH" sz="4400" b="1" dirty="0">
                <a:effectLst/>
                <a:latin typeface="Arial Narrow" panose="020B0606020202030204" pitchFamily="34" charset="0"/>
                <a:ea typeface="Times New Roman" panose="02020603050405020304" pitchFamily="18" charset="0"/>
                <a:cs typeface="Arial" panose="020B0604020202020204" pitchFamily="34" charset="0"/>
              </a:rPr>
              <a:t>2.     Only terms, words, or phrases which have special or unique meanings in the study are defined.</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4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E62600-13D8-1EB3-DD11-41280C4146D2}"/>
              </a:ext>
            </a:extLst>
          </p:cNvPr>
          <p:cNvSpPr txBox="1"/>
          <p:nvPr/>
        </p:nvSpPr>
        <p:spPr>
          <a:xfrm>
            <a:off x="117988" y="231339"/>
            <a:ext cx="11700386" cy="6186309"/>
          </a:xfrm>
          <a:prstGeom prst="rect">
            <a:avLst/>
          </a:prstGeom>
          <a:noFill/>
        </p:spPr>
        <p:txBody>
          <a:bodyPr wrap="square">
            <a:spAutoFit/>
          </a:bodyPr>
          <a:lstStyle/>
          <a:p>
            <a:r>
              <a:rPr lang="en-PH" sz="4400" b="1" dirty="0">
                <a:effectLst/>
                <a:latin typeface="Arial Narrow" panose="020B0606020202030204" pitchFamily="34" charset="0"/>
                <a:ea typeface="Times New Roman" panose="02020603050405020304" pitchFamily="18" charset="0"/>
                <a:cs typeface="Arial" panose="020B0604020202020204" pitchFamily="34" charset="0"/>
              </a:rPr>
              <a:t>3.     There are two types of definition of terms. Conceptual and Operational Terms.</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SzPts val="1200"/>
              <a:buFont typeface="Arial" panose="020B0604020202020204" pitchFamily="34" charset="0"/>
              <a:buChar char="■"/>
            </a:pPr>
            <a:r>
              <a:rPr lang="en-PH" sz="4400" b="1" u="none" strike="noStrike" dirty="0">
                <a:effectLst/>
                <a:latin typeface="Arial Narrow" panose="020B0606020202030204" pitchFamily="34" charset="0"/>
                <a:ea typeface="Arial" panose="020B0604020202020204" pitchFamily="34" charset="0"/>
                <a:cs typeface="Arial" panose="020B0604020202020204" pitchFamily="34" charset="0"/>
              </a:rPr>
              <a:t>Theoretical Definition are based on encyclopedias, books, magazines and newspaper article, dictionaries, and other publications but the researcher must acknowledge his/her sources.</a:t>
            </a:r>
            <a:endParaRPr lang="en-PH" sz="5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buSzPts val="1200"/>
              <a:buFont typeface="Arial" panose="020B0604020202020204" pitchFamily="34" charset="0"/>
              <a:buChar char="■"/>
            </a:pPr>
            <a:r>
              <a:rPr lang="en-PH" sz="4400" b="1" u="none" strike="noStrike" dirty="0">
                <a:effectLst/>
                <a:latin typeface="Arial Narrow" panose="020B0606020202030204" pitchFamily="34" charset="0"/>
                <a:ea typeface="Arial" panose="020B0604020202020204" pitchFamily="34" charset="0"/>
                <a:cs typeface="Arial" panose="020B0604020202020204" pitchFamily="34" charset="0"/>
              </a:rPr>
              <a:t>Conceptual Definition are based on how the researcher may develop his own definition from the characteristics of the term define.</a:t>
            </a:r>
            <a:endParaRPr lang="en-PH" sz="54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81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F4DDF4-1DF1-9F78-CFFF-51228A6D963B}"/>
              </a:ext>
            </a:extLst>
          </p:cNvPr>
          <p:cNvSpPr txBox="1"/>
          <p:nvPr/>
        </p:nvSpPr>
        <p:spPr>
          <a:xfrm>
            <a:off x="117987" y="234730"/>
            <a:ext cx="11956026" cy="6832640"/>
          </a:xfrm>
          <a:prstGeom prst="rect">
            <a:avLst/>
          </a:prstGeom>
          <a:noFill/>
        </p:spPr>
        <p:txBody>
          <a:bodyPr wrap="square">
            <a:spAutoFit/>
          </a:bodyPr>
          <a:lstStyle/>
          <a:p>
            <a:r>
              <a:rPr lang="en-PH" sz="5400" b="1" dirty="0">
                <a:effectLst/>
                <a:latin typeface="Arial Narrow" panose="020B0606020202030204" pitchFamily="34" charset="0"/>
                <a:ea typeface="Times New Roman" panose="02020603050405020304" pitchFamily="18" charset="0"/>
                <a:cs typeface="Arial" panose="020B0604020202020204" pitchFamily="34" charset="0"/>
              </a:rPr>
              <a:t>4.The term should be arranged alphabetically.</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PH" sz="5400" b="1" dirty="0">
                <a:effectLst/>
                <a:latin typeface="Arial Narrow" panose="020B0606020202030204" pitchFamily="34" charset="0"/>
                <a:ea typeface="Times New Roman" panose="02020603050405020304" pitchFamily="18" charset="0"/>
                <a:cs typeface="Arial" panose="020B0604020202020204" pitchFamily="34" charset="0"/>
              </a:rPr>
              <a:t>5.  When the definition are taken from encyclopedias, books, magazine and newspaper articles, dictionaries and other publications, the researcher must acknowledge his sources.</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PH" sz="5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4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9F0DD-6868-A9EE-9B45-9835511439B1}"/>
              </a:ext>
            </a:extLst>
          </p:cNvPr>
          <p:cNvSpPr txBox="1"/>
          <p:nvPr/>
        </p:nvSpPr>
        <p:spPr>
          <a:xfrm>
            <a:off x="432618" y="1202322"/>
            <a:ext cx="11562735" cy="5241435"/>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PH" sz="4400" b="1" dirty="0">
                <a:effectLst/>
                <a:latin typeface="Arial Narrow" panose="020B0606020202030204" pitchFamily="34" charset="0"/>
                <a:ea typeface="Times New Roman" panose="02020603050405020304" pitchFamily="18" charset="0"/>
                <a:cs typeface="Arial" panose="020B0604020202020204" pitchFamily="34" charset="0"/>
              </a:rPr>
              <a:t>ASSESSMENT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4400" dirty="0">
                <a:effectLst/>
                <a:latin typeface="Arial Narrow" panose="020B0606020202030204" pitchFamily="34" charset="0"/>
                <a:ea typeface="Times New Roman" panose="02020603050405020304" pitchFamily="18" charset="0"/>
                <a:cs typeface="Arial" panose="020B0604020202020204" pitchFamily="34" charset="0"/>
              </a:rPr>
              <a:t>Accomplish Worksheet #3 “WRITING</a:t>
            </a:r>
            <a:r>
              <a:rPr lang="en-US" sz="4400" b="1" dirty="0">
                <a:effectLst/>
                <a:latin typeface="Arial Narrow" panose="020B0606020202030204" pitchFamily="34" charset="0"/>
                <a:ea typeface="Times New Roman" panose="02020603050405020304" pitchFamily="18" charset="0"/>
                <a:cs typeface="Arial" panose="020B0604020202020204" pitchFamily="34" charset="0"/>
              </a:rPr>
              <a:t> SCOPE AND DELIMITATION AND SIGNIFICANCE OF THE STUDY” </a:t>
            </a:r>
            <a:r>
              <a:rPr lang="en-US" sz="4400" dirty="0">
                <a:effectLst/>
                <a:latin typeface="Arial Narrow" panose="020B0606020202030204" pitchFamily="34" charset="0"/>
                <a:ea typeface="Times New Roman" panose="02020603050405020304" pitchFamily="18" charset="0"/>
                <a:cs typeface="Arial" panose="020B0604020202020204" pitchFamily="34" charset="0"/>
              </a:rPr>
              <a:t>write it in a clean paper. in this task it also indicates the rubrics below.</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US" sz="5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US" sz="5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5FF03-4383-F6AD-7469-7814E79EDA9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5143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49A2B-2E17-7E3E-FDDA-0CFDB61B8E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8039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448351" y="263529"/>
            <a:ext cx="11468346" cy="1450757"/>
          </a:xfrm>
        </p:spPr>
        <p:txBody>
          <a:bodyPr>
            <a:normAutofit/>
          </a:bodyPr>
          <a:lstStyle/>
          <a:p>
            <a:r>
              <a:rPr lang="en-US" sz="5400" b="1" u="sng" dirty="0">
                <a:effectLst/>
                <a:latin typeface="Arial Narrow" panose="020B0606020202030204" pitchFamily="34" charset="0"/>
                <a:ea typeface="Calibri" panose="020F0502020204030204" pitchFamily="34" charset="0"/>
                <a:cs typeface="Arial" panose="020B0604020202020204" pitchFamily="34" charset="0"/>
              </a:rPr>
              <a:t>WRITING SCOPE AND DELIMITATION</a:t>
            </a:r>
            <a:endParaRPr lang="en-US" sz="11500" dirty="0"/>
          </a:p>
        </p:txBody>
      </p:sp>
      <p:sp>
        <p:nvSpPr>
          <p:cNvPr id="5" name="Content Placeholder 4">
            <a:extLst>
              <a:ext uri="{FF2B5EF4-FFF2-40B4-BE49-F238E27FC236}">
                <a16:creationId xmlns:a16="http://schemas.microsoft.com/office/drawing/2014/main" id="{B0AB6160-20A1-B87A-A903-0C72B41F5BE7}"/>
              </a:ext>
            </a:extLst>
          </p:cNvPr>
          <p:cNvSpPr>
            <a:spLocks noGrp="1"/>
          </p:cNvSpPr>
          <p:nvPr>
            <p:ph idx="1"/>
          </p:nvPr>
        </p:nvSpPr>
        <p:spPr>
          <a:xfrm>
            <a:off x="176981" y="2108201"/>
            <a:ext cx="11739716" cy="3760891"/>
          </a:xfrm>
        </p:spPr>
        <p:txBody>
          <a:bodyPr>
            <a:normAutofit fontScale="25000" lnSpcReduction="20000"/>
          </a:bodyPr>
          <a:lstStyle/>
          <a:p>
            <a:r>
              <a:rPr lang="en-PH" sz="14400" b="1" dirty="0">
                <a:effectLst/>
                <a:latin typeface="Arial Narrow" panose="020B0606020202030204" pitchFamily="34" charset="0"/>
                <a:ea typeface="Times New Roman" panose="02020603050405020304" pitchFamily="18" charset="0"/>
                <a:cs typeface="Arial" panose="020B0604020202020204" pitchFamily="34" charset="0"/>
              </a:rPr>
              <a:t>Writing scope and delimitation does not require you extraordinary skills in writing. You just need to have a clear picture on how you are going to do your research. Most probably, if you happened to read other researches, you would notice they have different ways of formulating it. Some begin with the methods of research and end with the instrument, others start with research locale and end with the declaration of the protocols followed.</a:t>
            </a:r>
            <a:endParaRPr lang="en-PH" sz="14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H" sz="4000"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72E56-C3C6-CE12-F8E4-CE58A97D40BF}"/>
              </a:ext>
            </a:extLst>
          </p:cNvPr>
          <p:cNvSpPr txBox="1"/>
          <p:nvPr/>
        </p:nvSpPr>
        <p:spPr>
          <a:xfrm>
            <a:off x="-294968" y="262532"/>
            <a:ext cx="12486968" cy="6001643"/>
          </a:xfrm>
          <a:prstGeom prst="rect">
            <a:avLst/>
          </a:prstGeom>
          <a:noFill/>
        </p:spPr>
        <p:txBody>
          <a:bodyPr wrap="square">
            <a:spAutoFit/>
          </a:bodyPr>
          <a:lstStyle/>
          <a:p>
            <a:pPr marL="457200"/>
            <a:r>
              <a:rPr lang="en-PH" sz="4800" b="1" dirty="0">
                <a:effectLst/>
                <a:latin typeface="Arial Narrow" panose="020B0606020202030204" pitchFamily="34" charset="0"/>
                <a:ea typeface="Times New Roman" panose="02020603050405020304" pitchFamily="18" charset="0"/>
                <a:cs typeface="Arial" panose="020B0604020202020204" pitchFamily="34" charset="0"/>
              </a:rPr>
              <a:t>However, one thing is common among them, their content are the same. Therefore, this implies that there is no prescribed way of making it. As long as the necessary elements are declared and briefly discussed, that is already a good scope and delimitation. It is because this part of research intends to inform the readers about the parameter of your research.    </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43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21512-BE26-B04A-D6CB-E52D8F82F23E}"/>
              </a:ext>
            </a:extLst>
          </p:cNvPr>
          <p:cNvSpPr txBox="1"/>
          <p:nvPr/>
        </p:nvSpPr>
        <p:spPr>
          <a:xfrm>
            <a:off x="-167149" y="747252"/>
            <a:ext cx="12526297" cy="4154984"/>
          </a:xfrm>
          <a:prstGeom prst="rect">
            <a:avLst/>
          </a:prstGeom>
          <a:noFill/>
        </p:spPr>
        <p:txBody>
          <a:bodyPr wrap="square">
            <a:spAutoFit/>
          </a:bodyPr>
          <a:lstStyle/>
          <a:p>
            <a:pPr marL="457200"/>
            <a:r>
              <a:rPr lang="en-PH" sz="4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4400" b="1" dirty="0">
                <a:effectLst/>
                <a:latin typeface="Arial Narrow" panose="020B0606020202030204" pitchFamily="34" charset="0"/>
                <a:ea typeface="Times New Roman" panose="02020603050405020304" pitchFamily="18" charset="0"/>
                <a:cs typeface="Arial" panose="020B0604020202020204" pitchFamily="34" charset="0"/>
              </a:rPr>
              <a:t>Commonly, scope and delimitation is written in three (3) paragraphs.</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4400" b="1" dirty="0">
                <a:effectLst/>
                <a:latin typeface="Arial Narrow" panose="020B0606020202030204" pitchFamily="34" charset="0"/>
                <a:ea typeface="Times New Roman" panose="02020603050405020304" pitchFamily="18" charset="0"/>
                <a:cs typeface="Arial" panose="020B0604020202020204" pitchFamily="34" charset="0"/>
              </a:rPr>
              <a:t>The first paragraph contains methods, research design, research locale, time duration, population, sampling and class size.</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49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0FC10-7A29-20A6-1A7B-60B6F3D7A312}"/>
              </a:ext>
            </a:extLst>
          </p:cNvPr>
          <p:cNvSpPr txBox="1"/>
          <p:nvPr/>
        </p:nvSpPr>
        <p:spPr>
          <a:xfrm>
            <a:off x="-196645" y="74870"/>
            <a:ext cx="12388645" cy="7017306"/>
          </a:xfrm>
          <a:prstGeom prst="rect">
            <a:avLst/>
          </a:prstGeom>
          <a:noFill/>
        </p:spPr>
        <p:txBody>
          <a:bodyPr wrap="square">
            <a:spAutoFit/>
          </a:bodyPr>
          <a:lstStyle/>
          <a:p>
            <a:pPr marL="457200"/>
            <a:r>
              <a:rPr lang="en-PH" sz="4400" b="1" dirty="0">
                <a:effectLst/>
                <a:latin typeface="Arial Narrow" panose="020B0606020202030204" pitchFamily="34" charset="0"/>
                <a:ea typeface="Times New Roman" panose="02020603050405020304" pitchFamily="18" charset="0"/>
                <a:cs typeface="Arial" panose="020B0604020202020204" pitchFamily="34" charset="0"/>
              </a:rPr>
              <a:t>The second paragraph includes the instrument used, validation and protocols followed in the conduct of the study.</a:t>
            </a:r>
          </a:p>
          <a:p>
            <a:pPr marL="457200"/>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4400" b="1" dirty="0">
                <a:effectLst/>
                <a:latin typeface="Arial Narrow" panose="020B0606020202030204" pitchFamily="34" charset="0"/>
                <a:ea typeface="Times New Roman" panose="02020603050405020304" pitchFamily="18" charset="0"/>
                <a:cs typeface="Arial" panose="020B0604020202020204" pitchFamily="34" charset="0"/>
              </a:rPr>
              <a:t>The last paragraph is the declaration of data gathering and analysis. It is important that you need to provide proper justifications of the elements you will be using. It is done through the wisdom of the experts – citation.</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US" sz="44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89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BC34D5-6F36-2E03-148F-134E030A68D7}"/>
              </a:ext>
            </a:extLst>
          </p:cNvPr>
          <p:cNvSpPr txBox="1"/>
          <p:nvPr/>
        </p:nvSpPr>
        <p:spPr>
          <a:xfrm>
            <a:off x="639097" y="129965"/>
            <a:ext cx="12152670" cy="1107996"/>
          </a:xfrm>
          <a:prstGeom prst="rect">
            <a:avLst/>
          </a:prstGeom>
          <a:noFill/>
        </p:spPr>
        <p:txBody>
          <a:bodyPr wrap="square">
            <a:spAutoFit/>
          </a:bodyPr>
          <a:lstStyle/>
          <a:p>
            <a:pPr marL="457200"/>
            <a:r>
              <a:rPr lang="en-PH" sz="6600" b="1" u="sng" dirty="0">
                <a:effectLst/>
                <a:latin typeface="Arial Narrow" panose="020B0606020202030204" pitchFamily="34" charset="0"/>
                <a:ea typeface="Times New Roman" panose="02020603050405020304" pitchFamily="18" charset="0"/>
                <a:cs typeface="Arial" panose="020B0604020202020204" pitchFamily="34" charset="0"/>
              </a:rPr>
              <a:t>SIGNIFICANCE OF THE STUDY</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DDDA69-7037-8EFC-76BC-C9CECB880D90}"/>
              </a:ext>
            </a:extLst>
          </p:cNvPr>
          <p:cNvSpPr txBox="1"/>
          <p:nvPr/>
        </p:nvSpPr>
        <p:spPr>
          <a:xfrm>
            <a:off x="-270387" y="1099968"/>
            <a:ext cx="12324736" cy="5262979"/>
          </a:xfrm>
          <a:prstGeom prst="rect">
            <a:avLst/>
          </a:prstGeom>
          <a:noFill/>
        </p:spPr>
        <p:txBody>
          <a:bodyPr wrap="square">
            <a:spAutoFit/>
          </a:bodyPr>
          <a:lstStyle/>
          <a:p>
            <a:pPr marL="457200"/>
            <a:r>
              <a:rPr lang="en-PH" sz="4800" b="1" dirty="0">
                <a:effectLst/>
                <a:latin typeface="Arial Narrow" panose="020B0606020202030204" pitchFamily="34" charset="0"/>
                <a:ea typeface="Times New Roman" panose="02020603050405020304" pitchFamily="18" charset="0"/>
                <a:cs typeface="Arial" panose="020B0604020202020204" pitchFamily="34" charset="0"/>
              </a:rPr>
              <a:t>Writing a research paper has its purpose-- may it be for you (as a researcher) or even for others. That is why, you need to identify the key reason/s why you are taking a step forward and make your query into a formal writing. In this stage, your ‘WHYs’ and ‘HOWs’ will be answered and explained.</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F6450D-60D6-2ABB-68B6-4C379CB9BCE3}"/>
              </a:ext>
            </a:extLst>
          </p:cNvPr>
          <p:cNvSpPr txBox="1"/>
          <p:nvPr/>
        </p:nvSpPr>
        <p:spPr>
          <a:xfrm>
            <a:off x="-206478" y="387807"/>
            <a:ext cx="12398478" cy="5909310"/>
          </a:xfrm>
          <a:prstGeom prst="rect">
            <a:avLst/>
          </a:prstGeom>
          <a:noFill/>
        </p:spPr>
        <p:txBody>
          <a:bodyPr wrap="square">
            <a:spAutoFit/>
          </a:bodyPr>
          <a:lstStyle/>
          <a:p>
            <a:pPr marL="457200"/>
            <a:r>
              <a:rPr lang="en-PH" sz="5400" b="1" dirty="0">
                <a:effectLst/>
                <a:latin typeface="Arial Narrow" panose="020B0606020202030204" pitchFamily="34" charset="0"/>
                <a:ea typeface="Times New Roman" panose="02020603050405020304" pitchFamily="18" charset="0"/>
                <a:cs typeface="Arial" panose="020B0604020202020204" pitchFamily="34" charset="0"/>
              </a:rPr>
              <a:t>Significance of the Study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US" sz="5400" b="1" dirty="0">
                <a:effectLst/>
                <a:latin typeface="Arial Narrow" panose="020B0606020202030204" pitchFamily="34" charset="0"/>
                <a:ea typeface="Times New Roman" panose="02020603050405020304" pitchFamily="18" charset="0"/>
                <a:cs typeface="Arial" panose="020B0604020202020204" pitchFamily="34" charset="0"/>
              </a:rPr>
              <a:t>Cristobal and Cristobal (2017) states that research is a very noble undertaking if it makes significant contributions to the community and to the academic field or discipline where the researcher is affiliated with.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6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45673-72DF-7845-05F8-CF097F214F19}"/>
              </a:ext>
            </a:extLst>
          </p:cNvPr>
          <p:cNvSpPr txBox="1"/>
          <p:nvPr/>
        </p:nvSpPr>
        <p:spPr>
          <a:xfrm>
            <a:off x="-334296" y="-159409"/>
            <a:ext cx="12447638" cy="6740307"/>
          </a:xfrm>
          <a:prstGeom prst="rect">
            <a:avLst/>
          </a:prstGeom>
          <a:noFill/>
        </p:spPr>
        <p:txBody>
          <a:bodyPr wrap="square">
            <a:spAutoFit/>
          </a:bodyPr>
          <a:lstStyle/>
          <a:p>
            <a:pPr marL="457200"/>
            <a:r>
              <a:rPr lang="en-US" sz="5400" b="1" dirty="0">
                <a:effectLst/>
                <a:latin typeface="Arial Narrow" panose="020B0606020202030204" pitchFamily="34" charset="0"/>
                <a:ea typeface="Times New Roman" panose="02020603050405020304" pitchFamily="18" charset="0"/>
                <a:cs typeface="Arial" panose="020B0604020202020204" pitchFamily="34" charset="0"/>
              </a:rPr>
              <a:t>This is basically the reason why the researcher needs to determine the relevance of their study. It </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should apparently identify the purpose that the research will serve and how it will contribute to the society, the country, the government, the institution or agency concerned, and the research community.   </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72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D52DA-1723-1CD8-0C88-BF7CADF5E705}"/>
              </a:ext>
            </a:extLst>
          </p:cNvPr>
          <p:cNvSpPr txBox="1"/>
          <p:nvPr/>
        </p:nvSpPr>
        <p:spPr>
          <a:xfrm>
            <a:off x="-245808" y="672943"/>
            <a:ext cx="12526297" cy="5170646"/>
          </a:xfrm>
          <a:prstGeom prst="rect">
            <a:avLst/>
          </a:prstGeom>
          <a:noFill/>
        </p:spPr>
        <p:txBody>
          <a:bodyPr wrap="square">
            <a:spAutoFit/>
          </a:bodyPr>
          <a:lstStyle/>
          <a:p>
            <a:pPr marL="457200"/>
            <a:r>
              <a:rPr lang="en-PH" sz="6600" b="1" dirty="0">
                <a:effectLst/>
                <a:latin typeface="Arial Narrow" panose="020B0606020202030204" pitchFamily="34" charset="0"/>
                <a:ea typeface="Times New Roman" panose="02020603050405020304" pitchFamily="18" charset="0"/>
                <a:cs typeface="Arial" panose="020B0604020202020204" pitchFamily="34" charset="0"/>
              </a:rPr>
              <a:t>Under this section of the research paper, the researcher must be able to present the valuable contribution of the study to a particular body of knowledge or area of specialization.</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901784"/>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{6E12D5AE-F6E3-4C71-8B69-971D27BC0F57}tf11437505_win32</Template>
  <TotalTime>110</TotalTime>
  <Words>851</Words>
  <Application>Microsoft Office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Narrow</vt:lpstr>
      <vt:lpstr>Calibri</vt:lpstr>
      <vt:lpstr>Georgia Pro Cond Light</vt:lpstr>
      <vt:lpstr>Speak Pro</vt:lpstr>
      <vt:lpstr>Symbol</vt:lpstr>
      <vt:lpstr>RetrospectVTI</vt:lpstr>
      <vt:lpstr>         SCOPE AND DELIMITATION/LIMITATION, SIGNIFICANCE OF THE STUDY AND THE DEFINITION OF TERMS  </vt:lpstr>
      <vt:lpstr>WRITING SCOPE AND DELIMITATION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JENNILYN GONZAGA</dc:creator>
  <cp:lastModifiedBy>JENNILYN GONZAGA</cp:lastModifiedBy>
  <cp:revision>1</cp:revision>
  <dcterms:created xsi:type="dcterms:W3CDTF">2025-02-25T05:47:04Z</dcterms:created>
  <dcterms:modified xsi:type="dcterms:W3CDTF">2025-02-25T07:37:34Z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