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90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9" r:id="rId20"/>
    <p:sldId id="280" r:id="rId21"/>
    <p:sldId id="281" r:id="rId22"/>
    <p:sldId id="276" r:id="rId23"/>
    <p:sldId id="282" r:id="rId24"/>
    <p:sldId id="283" r:id="rId25"/>
    <p:sldId id="284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507"/>
  </p:normalViewPr>
  <p:slideViewPr>
    <p:cSldViewPr>
      <p:cViewPr varScale="1">
        <p:scale>
          <a:sx n="148" d="100"/>
          <a:sy n="148" d="100"/>
        </p:scale>
        <p:origin x="2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24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60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66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762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83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387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8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30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72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74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C00574-BBA5-4833-8996-37B17F361B72}" type="datetimeFigureOut">
              <a:rPr lang="he-IL" smtClean="0"/>
              <a:t>ט"ו.סיון.תש"ף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8E9E51-93E1-40AD-9F2F-650252FFC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081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7604" y="1844824"/>
            <a:ext cx="71287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b="1" dirty="0"/>
              <a:t>הצעת פרויקט</a:t>
            </a:r>
            <a:endParaRPr lang="en-US" sz="4000" dirty="0"/>
          </a:p>
          <a:p>
            <a:pPr algn="ctr"/>
            <a:r>
              <a:rPr lang="he-IL" sz="2400" dirty="0"/>
              <a:t> </a:t>
            </a:r>
            <a:endParaRPr lang="en-US" sz="2400" dirty="0"/>
          </a:p>
          <a:p>
            <a:pPr algn="ctr" rtl="1"/>
            <a:r>
              <a:rPr lang="he-IL" sz="2000" b="1" dirty="0"/>
              <a:t>תמרינגה – מערכת המלצה למוסיקה</a:t>
            </a:r>
            <a:endParaRPr lang="en-IL" sz="2000" dirty="0"/>
          </a:p>
          <a:p>
            <a:pPr algn="ctr" rtl="1"/>
            <a:r>
              <a:rPr lang="he-IL" sz="2000" b="1" dirty="0"/>
              <a:t>לאנשים מבוגרים עם דמנציה.</a:t>
            </a:r>
          </a:p>
          <a:p>
            <a:pPr algn="ctr" rtl="1"/>
            <a:endParaRPr lang="he-IL" sz="2000" b="1" dirty="0"/>
          </a:p>
          <a:p>
            <a:pPr algn="ctr" rtl="1"/>
            <a:endParaRPr lang="he-IL" sz="2000" b="1" dirty="0"/>
          </a:p>
          <a:p>
            <a:pPr algn="ctr" rtl="1"/>
            <a:endParaRPr lang="he-IL" sz="2000" b="1" dirty="0"/>
          </a:p>
          <a:p>
            <a:pPr algn="ctr" rtl="1"/>
            <a:endParaRPr lang="he-IL" sz="2000" b="1" dirty="0"/>
          </a:p>
          <a:p>
            <a:pPr algn="ctr" rtl="1"/>
            <a:endParaRPr lang="en-IL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FF12FF-EDA5-FE4A-BBD2-8A61985F9B86}"/>
              </a:ext>
            </a:extLst>
          </p:cNvPr>
          <p:cNvSpPr/>
          <p:nvPr/>
        </p:nvSpPr>
        <p:spPr>
          <a:xfrm>
            <a:off x="3491880" y="4077072"/>
            <a:ext cx="2286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מנחה: ד״ר מרים אללוף</a:t>
            </a:r>
          </a:p>
          <a:p>
            <a:pPr algn="r" rtl="1"/>
            <a:r>
              <a:rPr lang="he-IL" dirty="0"/>
              <a:t>מגיש: שגיא מרסיאנו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919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A6C48D-D40F-F245-AA2F-3218EB6C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מבנה </a:t>
            </a:r>
            <a:r>
              <a:rPr lang="he-IL" dirty="0" err="1"/>
              <a:t>ג׳נרי</a:t>
            </a:r>
            <a:r>
              <a:rPr lang="he-IL" dirty="0"/>
              <a:t> להמלצה</a:t>
            </a:r>
            <a:endParaRPr lang="en-IL" dirty="0"/>
          </a:p>
        </p:txBody>
      </p:sp>
      <p:pic>
        <p:nvPicPr>
          <p:cNvPr id="7" name="Picture 4" descr="C:\Users\avic\Pictures\download.png">
            <a:extLst>
              <a:ext uri="{FF2B5EF4-FFF2-40B4-BE49-F238E27FC236}">
                <a16:creationId xmlns:a16="http://schemas.microsoft.com/office/drawing/2014/main" id="{2144884E-3F05-C740-BC50-1BE8CCCD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05" y="5085184"/>
            <a:ext cx="5595787" cy="151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ED19AA-5A7B-E548-AD62-86461FFA8273}"/>
              </a:ext>
            </a:extLst>
          </p:cNvPr>
          <p:cNvSpPr txBox="1"/>
          <p:nvPr/>
        </p:nvSpPr>
        <p:spPr>
          <a:xfrm>
            <a:off x="347503" y="1628800"/>
            <a:ext cx="8448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על המערכת לבנות מערך נתונים חדש לכל סוג של אלגוריתם המלצות ולנתח את הנתונים ברציפות לקבלת עדכונים נוספים.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המערכת מחשבת את השנים בהן האדם היה בן 15-2.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שלב 1: האוכלוסייה מקובצת יחד לקבוצה אחת לפי ארץ מוצא, שפה ושנת לידה.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לדוגמא, כל המשתתפים שנולדו במדינות דוברות ערבית בשנת 1940 ושפתם ערבית (בנוסף לעברית) יהיו תחת אותה קבוצה.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שלב 2: בפעם הראשונה שאדם נכנס למערכת, מסנן הממליצים מציג באופן אקראי 10 שירי וידיאו ברירת מחדל מרשימת ההשמעה (המכילים 10 שירים) באמצעות מזהה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YouTube 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המוחזק בבסיס הנתונים הפנימי.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הדמיון בין כל זוג משתמשים חושב באמצעות </a:t>
            </a:r>
            <a:r>
              <a:rPr lang="he-IL" sz="1600" dirty="0" err="1">
                <a:latin typeface="Arial" panose="020B0604020202020204" pitchFamily="34" charset="0"/>
                <a:cs typeface="Arial" panose="020B0604020202020204" pitchFamily="34" charset="0"/>
              </a:rPr>
              <a:t>נוסחאת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הדמיון </a:t>
            </a:r>
            <a:r>
              <a:rPr lang="he-IL" sz="1600" dirty="0" err="1">
                <a:latin typeface="Arial" panose="020B0604020202020204" pitchFamily="34" charset="0"/>
                <a:cs typeface="Arial" panose="020B0604020202020204" pitchFamily="34" charset="0"/>
              </a:rPr>
              <a:t>קוסיין</a:t>
            </a:r>
            <a:endParaRPr lang="en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A6C48D-D40F-F245-AA2F-3218EB6C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מבנה </a:t>
            </a:r>
            <a:r>
              <a:rPr lang="he-IL" dirty="0" err="1"/>
              <a:t>ג׳נרי</a:t>
            </a:r>
            <a:r>
              <a:rPr lang="he-IL" dirty="0"/>
              <a:t> להמלצה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D19AA-5A7B-E548-AD62-86461FFA8273}"/>
              </a:ext>
            </a:extLst>
          </p:cNvPr>
          <p:cNvSpPr txBox="1"/>
          <p:nvPr/>
        </p:nvSpPr>
        <p:spPr>
          <a:xfrm>
            <a:off x="251520" y="2708920"/>
            <a:ext cx="844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המערכת תהיה מסוגלת מספר שונה של המלצות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המערכת לא תתמקד בחישוב מתמטי לנוסחת המלצה אלה תתמקד במחקר ובשיפור מצבו של הקשיש </a:t>
            </a:r>
            <a:endParaRPr lang="en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C94B-086B-6D47-A640-354E4400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329208"/>
            <a:ext cx="7680960" cy="137160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מבנה </a:t>
            </a:r>
            <a:r>
              <a:rPr lang="he-IL" dirty="0" err="1"/>
              <a:t>הדאטה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: </a:t>
            </a:r>
            <a:endParaRPr lang="en-IL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D5E47-E8EB-D94F-97A6-41517AB83E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916622"/>
            <a:ext cx="6552728" cy="31685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4CFFA5-BC59-974A-A64F-70DCCCA37A8C}"/>
              </a:ext>
            </a:extLst>
          </p:cNvPr>
          <p:cNvSpPr txBox="1">
            <a:spLocks/>
          </p:cNvSpPr>
          <p:nvPr/>
        </p:nvSpPr>
        <p:spPr>
          <a:xfrm>
            <a:off x="6769925" y="1356544"/>
            <a:ext cx="194421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/>
            <a:r>
              <a:rPr lang="he-IL" sz="2800" dirty="0"/>
              <a:t>שיר (</a:t>
            </a:r>
            <a:r>
              <a:rPr lang="he-IL" sz="2800" dirty="0" err="1"/>
              <a:t>record</a:t>
            </a:r>
            <a:r>
              <a:rPr lang="he-IL" sz="2800" dirty="0"/>
              <a:t>)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9962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C94B-086B-6D47-A640-354E4400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329208"/>
            <a:ext cx="7680960" cy="137160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מבנה </a:t>
            </a:r>
            <a:r>
              <a:rPr lang="he-IL" dirty="0" err="1"/>
              <a:t>הדאטה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: 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4CFFA5-BC59-974A-A64F-70DCCCA37A8C}"/>
              </a:ext>
            </a:extLst>
          </p:cNvPr>
          <p:cNvSpPr txBox="1">
            <a:spLocks/>
          </p:cNvSpPr>
          <p:nvPr/>
        </p:nvSpPr>
        <p:spPr>
          <a:xfrm>
            <a:off x="6769925" y="1356544"/>
            <a:ext cx="194421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/>
            <a:r>
              <a:rPr lang="he-IL" sz="2800" dirty="0"/>
              <a:t>משתמש: פרטי </a:t>
            </a:r>
            <a:endParaRPr lang="en-IL" sz="2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FB551-DFAC-8942-A67D-EA4CD2A294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5731510" cy="1185545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976DFA-5E47-2447-91CF-26134501C62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5024"/>
            <a:ext cx="5731510" cy="23888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AD5D25-0F2E-864F-8738-BD868CDABDBA}"/>
              </a:ext>
            </a:extLst>
          </p:cNvPr>
          <p:cNvSpPr txBox="1">
            <a:spLocks/>
          </p:cNvSpPr>
          <p:nvPr/>
        </p:nvSpPr>
        <p:spPr>
          <a:xfrm>
            <a:off x="6769925" y="3248980"/>
            <a:ext cx="194421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/>
            <a:r>
              <a:rPr lang="he-IL" sz="2800" dirty="0"/>
              <a:t>משתמש: ציבורי 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26849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C94B-086B-6D47-A640-354E4400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329208"/>
            <a:ext cx="7680960" cy="137160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מבנה </a:t>
            </a:r>
            <a:r>
              <a:rPr lang="he-IL" dirty="0" err="1"/>
              <a:t>הדאטה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: 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4CFFA5-BC59-974A-A64F-70DCCCA37A8C}"/>
              </a:ext>
            </a:extLst>
          </p:cNvPr>
          <p:cNvSpPr txBox="1">
            <a:spLocks/>
          </p:cNvSpPr>
          <p:nvPr/>
        </p:nvSpPr>
        <p:spPr>
          <a:xfrm>
            <a:off x="6769925" y="1356544"/>
            <a:ext cx="194421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/>
            <a:r>
              <a:rPr lang="he-IL" sz="2800" dirty="0" err="1"/>
              <a:t>פלייליסט</a:t>
            </a:r>
            <a:endParaRPr lang="en-IL" sz="2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5595F-DA40-0B4D-851C-D91BD4A8DB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4179"/>
            <a:ext cx="5731510" cy="28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C94B-086B-6D47-A640-354E4400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329208"/>
            <a:ext cx="7680960" cy="1371600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מבנה </a:t>
            </a:r>
            <a:r>
              <a:rPr lang="he-IL" dirty="0" err="1"/>
              <a:t>הדאטה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: </a:t>
            </a:r>
            <a:endParaRPr lang="en-IL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D0B043-110C-6F4F-89A4-B5BD8F48A1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2" y="3717032"/>
            <a:ext cx="5731510" cy="21526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4FE7F-224A-DE42-B008-3B739019D3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2" y="1798269"/>
            <a:ext cx="5731510" cy="9074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1C84C1-55CB-914C-AFBB-9A3AE344BFE8}"/>
              </a:ext>
            </a:extLst>
          </p:cNvPr>
          <p:cNvSpPr txBox="1">
            <a:spLocks/>
          </p:cNvSpPr>
          <p:nvPr/>
        </p:nvSpPr>
        <p:spPr>
          <a:xfrm>
            <a:off x="6811845" y="1366221"/>
            <a:ext cx="194421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2800" dirty="0"/>
              <a:t>חוקר</a:t>
            </a:r>
            <a:endParaRPr lang="en-IL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5B7687-F676-E540-A863-0097FA416CEB}"/>
              </a:ext>
            </a:extLst>
          </p:cNvPr>
          <p:cNvSpPr txBox="1">
            <a:spLocks/>
          </p:cNvSpPr>
          <p:nvPr/>
        </p:nvSpPr>
        <p:spPr>
          <a:xfrm>
            <a:off x="6756480" y="3120808"/>
            <a:ext cx="194421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2800" dirty="0"/>
              <a:t>מחקר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241088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5DBEAF-3D79-9146-833C-4084067F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מסכי המערכת</a:t>
            </a:r>
            <a:endParaRPr lang="en-IL" dirty="0"/>
          </a:p>
        </p:txBody>
      </p:sp>
      <p:pic>
        <p:nvPicPr>
          <p:cNvPr id="15" name="Picture 14" descr="A picture containing electronics, sitting, computer, stereo&#10;&#10;Description automatically generated">
            <a:extLst>
              <a:ext uri="{FF2B5EF4-FFF2-40B4-BE49-F238E27FC236}">
                <a16:creationId xmlns:a16="http://schemas.microsoft.com/office/drawing/2014/main" id="{B7904EB2-103A-9F43-882A-243844892E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19" y="2326974"/>
            <a:ext cx="5809962" cy="388843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C74FC01-8D3C-4B4D-805D-8500F81BD190}"/>
              </a:ext>
            </a:extLst>
          </p:cNvPr>
          <p:cNvSpPr txBox="1">
            <a:spLocks/>
          </p:cNvSpPr>
          <p:nvPr/>
        </p:nvSpPr>
        <p:spPr>
          <a:xfrm>
            <a:off x="6252845" y="1716520"/>
            <a:ext cx="2159635" cy="77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2800" dirty="0"/>
              <a:t>הדף הראשי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762308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5DBEAF-3D79-9146-833C-4084067F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מסכי המערכת</a:t>
            </a:r>
            <a:endParaRPr lang="en-I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74FC01-8D3C-4B4D-805D-8500F81BD190}"/>
              </a:ext>
            </a:extLst>
          </p:cNvPr>
          <p:cNvSpPr txBox="1">
            <a:spLocks/>
          </p:cNvSpPr>
          <p:nvPr/>
        </p:nvSpPr>
        <p:spPr>
          <a:xfrm>
            <a:off x="5508104" y="1716520"/>
            <a:ext cx="2904376" cy="77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2800" dirty="0"/>
              <a:t>התחברות משתמש</a:t>
            </a:r>
            <a:endParaRPr lang="en-IL" sz="28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F5DEFC4-D694-884E-86EA-E92E232BA5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36" y="2492896"/>
            <a:ext cx="4757127" cy="33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6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5DBEAF-3D79-9146-833C-4084067F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מסכי המערכת</a:t>
            </a:r>
            <a:endParaRPr lang="en-I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74FC01-8D3C-4B4D-805D-8500F81BD190}"/>
              </a:ext>
            </a:extLst>
          </p:cNvPr>
          <p:cNvSpPr txBox="1">
            <a:spLocks/>
          </p:cNvSpPr>
          <p:nvPr/>
        </p:nvSpPr>
        <p:spPr>
          <a:xfrm>
            <a:off x="467546" y="1716520"/>
            <a:ext cx="7944936" cy="77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2800" dirty="0"/>
              <a:t>הצגת </a:t>
            </a:r>
            <a:r>
              <a:rPr lang="he-IL" sz="2800" dirty="0" err="1"/>
              <a:t>הפלייליסט</a:t>
            </a:r>
            <a:r>
              <a:rPr lang="he-IL" sz="2800" dirty="0"/>
              <a:t> ושמיעת השיר וקביעת הדירוג</a:t>
            </a:r>
            <a:endParaRPr lang="en-IL" sz="2800" dirty="0"/>
          </a:p>
        </p:txBody>
      </p:sp>
      <p:pic>
        <p:nvPicPr>
          <p:cNvPr id="6" name="Picture 5" descr="A picture containing man, phone&#10;&#10;Description automatically generated">
            <a:extLst>
              <a:ext uri="{FF2B5EF4-FFF2-40B4-BE49-F238E27FC236}">
                <a16:creationId xmlns:a16="http://schemas.microsoft.com/office/drawing/2014/main" id="{6EF871D9-5298-444E-8125-C2EA494E74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03850"/>
            <a:ext cx="6397441" cy="37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0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5DBEAF-3D79-9146-833C-4084067F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מסכי המערכת</a:t>
            </a:r>
            <a:endParaRPr lang="en-I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74FC01-8D3C-4B4D-805D-8500F81BD190}"/>
              </a:ext>
            </a:extLst>
          </p:cNvPr>
          <p:cNvSpPr txBox="1">
            <a:spLocks/>
          </p:cNvSpPr>
          <p:nvPr/>
        </p:nvSpPr>
        <p:spPr>
          <a:xfrm>
            <a:off x="3419873" y="1716520"/>
            <a:ext cx="4992608" cy="77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2800" dirty="0"/>
              <a:t>הוספת משתמש – קשיש למערכת</a:t>
            </a:r>
            <a:endParaRPr lang="en-IL" sz="28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62B4B7-ABAB-1443-8ACD-4FF8ACF0E5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31842"/>
            <a:ext cx="3348372" cy="386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88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כותרת 2">
            <a:extLst>
              <a:ext uri="{FF2B5EF4-FFF2-40B4-BE49-F238E27FC236}">
                <a16:creationId xmlns:a16="http://schemas.microsoft.com/office/drawing/2014/main" id="{45D7A32A-E2CC-0A48-A8CB-AD01FDAC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rtlCol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rtl="1" fontAlgn="auto">
              <a:spcAft>
                <a:spcPts val="0"/>
              </a:spcAft>
              <a:defRPr/>
            </a:pPr>
            <a:r>
              <a:rPr lang="he-IL" dirty="0"/>
              <a:t>רקע</a:t>
            </a:r>
          </a:p>
        </p:txBody>
      </p:sp>
      <p:sp>
        <p:nvSpPr>
          <p:cNvPr id="33" name="מציין מיקום תוכן 1">
            <a:extLst>
              <a:ext uri="{FF2B5EF4-FFF2-40B4-BE49-F238E27FC236}">
                <a16:creationId xmlns:a16="http://schemas.microsoft.com/office/drawing/2014/main" id="{D6B8F7EE-623B-D24B-BE07-DA071DD3C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algn="r" rtl="1"/>
            <a:r>
              <a:rPr lang="he-IL" altLang="he-IL" dirty="0"/>
              <a:t>תמרינגה הינה פלטפורמה היוצרת גירוי ושמע מותאמים אישית לחולי אלצהיימר ובכך משפרת את מצבם.</a:t>
            </a:r>
          </a:p>
          <a:p>
            <a:pPr algn="r" rtl="1"/>
            <a:endParaRPr lang="he-IL" altLang="he-IL" dirty="0"/>
          </a:p>
          <a:p>
            <a:pPr algn="r" rtl="1"/>
            <a:r>
              <a:rPr lang="he-IL" altLang="he-IL" dirty="0"/>
              <a:t>מחלת האלצהיימר היא</a:t>
            </a:r>
            <a:r>
              <a:rPr lang="en-US" altLang="he-IL" dirty="0"/>
              <a:t> </a:t>
            </a:r>
            <a:r>
              <a:rPr lang="he-IL" altLang="he-IL" dirty="0"/>
              <a:t>מחלה</a:t>
            </a:r>
            <a:r>
              <a:rPr lang="en-US" altLang="he-IL" dirty="0"/>
              <a:t> </a:t>
            </a:r>
            <a:r>
              <a:rPr lang="he-IL" altLang="he-IL" dirty="0"/>
              <a:t>קשה ומתקדמת של מערכת העצבים המרכזית, המתבטאת בניוון איטי ומתמשך עד מוות של תאי העצב במוח ונפוצה בייחוד בקרב קשישים.</a:t>
            </a:r>
          </a:p>
          <a:p>
            <a:pPr algn="r" rtl="1"/>
            <a:endParaRPr lang="he-IL" altLang="he-IL" dirty="0"/>
          </a:p>
          <a:p>
            <a:pPr algn="r" rtl="1"/>
            <a:r>
              <a:rPr lang="he-IL" altLang="he-IL" dirty="0"/>
              <a:t>מחקרים רבים מוכיחים כי הטיפול בחולי אלצהיימר באמצעות מוזיקה מביא לשיפור במצבו הנפשי של החולה ואף בשלבים מאוחרים יותר של המחלה.</a:t>
            </a:r>
          </a:p>
          <a:p>
            <a:pPr algn="r" rtl="1"/>
            <a:endParaRPr lang="he-IL" altLang="he-IL" dirty="0"/>
          </a:p>
          <a:p>
            <a:pPr algn="r" rtl="1">
              <a:buFont typeface="Wingdings 3" pitchFamily="2" charset="2"/>
              <a:buNone/>
            </a:pP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03968814"/>
      </p:ext>
    </p:extLst>
  </p:cSld>
  <p:clrMapOvr>
    <a:masterClrMapping/>
  </p:clrMapOvr>
  <p:transition spd="slow"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5DBEAF-3D79-9146-833C-4084067F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מסכי המערכת</a:t>
            </a:r>
            <a:endParaRPr lang="en-I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74FC01-8D3C-4B4D-805D-8500F81BD190}"/>
              </a:ext>
            </a:extLst>
          </p:cNvPr>
          <p:cNvSpPr txBox="1">
            <a:spLocks/>
          </p:cNvSpPr>
          <p:nvPr/>
        </p:nvSpPr>
        <p:spPr>
          <a:xfrm>
            <a:off x="3923928" y="1602977"/>
            <a:ext cx="4128512" cy="77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2800" dirty="0"/>
              <a:t>מסך ראשי של אזור החוקים </a:t>
            </a:r>
            <a:endParaRPr lang="en-IL" sz="2800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EF9CB862-4DC9-3B42-B555-788B24F8AE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16520"/>
            <a:ext cx="3600400" cy="3024336"/>
          </a:xfrm>
          <a:prstGeom prst="rect">
            <a:avLst/>
          </a:prstGeom>
        </p:spPr>
      </p:pic>
      <p:pic>
        <p:nvPicPr>
          <p:cNvPr id="7" name="Picture 6" descr="A close up of a speaker&#10;&#10;Description automatically generated">
            <a:extLst>
              <a:ext uri="{FF2B5EF4-FFF2-40B4-BE49-F238E27FC236}">
                <a16:creationId xmlns:a16="http://schemas.microsoft.com/office/drawing/2014/main" id="{079777BB-B6B3-8C46-ABAB-8D3EB7BA58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21088"/>
            <a:ext cx="3969975" cy="23566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285AD6-7A43-2C46-B26F-41E238C5EA1D}"/>
              </a:ext>
            </a:extLst>
          </p:cNvPr>
          <p:cNvSpPr txBox="1">
            <a:spLocks/>
          </p:cNvSpPr>
          <p:nvPr/>
        </p:nvSpPr>
        <p:spPr>
          <a:xfrm>
            <a:off x="2862725" y="5589240"/>
            <a:ext cx="1968272" cy="77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2800" dirty="0"/>
              <a:t>הוספת חוקר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769339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5DBEAF-3D79-9146-833C-4084067F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מסכי המערכת</a:t>
            </a:r>
            <a:endParaRPr lang="en-I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74FC01-8D3C-4B4D-805D-8500F81BD190}"/>
              </a:ext>
            </a:extLst>
          </p:cNvPr>
          <p:cNvSpPr txBox="1">
            <a:spLocks/>
          </p:cNvSpPr>
          <p:nvPr/>
        </p:nvSpPr>
        <p:spPr>
          <a:xfrm>
            <a:off x="467546" y="1716520"/>
            <a:ext cx="7944936" cy="77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2800" dirty="0"/>
              <a:t>הוספת מחקר חדש</a:t>
            </a:r>
            <a:endParaRPr lang="en-IL" sz="2800" dirty="0"/>
          </a:p>
        </p:txBody>
      </p:sp>
      <p:pic>
        <p:nvPicPr>
          <p:cNvPr id="7" name="Picture 6" descr="A picture containing man, sitting, holding, table&#10;&#10;Description automatically generated">
            <a:extLst>
              <a:ext uri="{FF2B5EF4-FFF2-40B4-BE49-F238E27FC236}">
                <a16:creationId xmlns:a16="http://schemas.microsoft.com/office/drawing/2014/main" id="{624A3542-11E0-954F-93F9-3F29F751BF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44" y="2564904"/>
            <a:ext cx="5413712" cy="3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20C62-3D8B-1B49-B1EC-CA73DF05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הכנה לפיילוט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AFF9E-7E1E-7841-B42D-5C1DCDF3DFAF}"/>
              </a:ext>
            </a:extLst>
          </p:cNvPr>
          <p:cNvSpPr txBox="1"/>
          <p:nvPr/>
        </p:nvSpPr>
        <p:spPr>
          <a:xfrm>
            <a:off x="467544" y="1859339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פיילוט המחקר יתבצע בבית האבות נווה הורים במחלקת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תשושי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נפש ויכלול 30 משתתפים.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לאה כהן סבן – האחראית מטעם בית האבות, תכין רשימה של המשתתפים עם כל המידע הנדרש עליהם ותכניס אותם למערכת.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הפיילוט יתבצע למשך ארבעה שבועות, פעמיים בכל שבוע למשך כ30 דקות.</a:t>
            </a:r>
            <a:b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בסה״כ 8 מפגשים.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שם המחקר יהיה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NEVE_PILOT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יהיה קיים מדריך אחד אשר יהיה לו גישה לרשימת המשתתפים ותאריכי המפגשים שלהם עם המערכת. המשתתפים בשלב זה ישתמשו במערכת אחד אחר השני ולא בו-זמנית.    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4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20C62-3D8B-1B49-B1EC-CA73DF05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תיאור מפגש במהלך הפיילוט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71A0F-284F-9645-A8B9-512930C92949}"/>
              </a:ext>
            </a:extLst>
          </p:cNvPr>
          <p:cNvSpPr txBox="1"/>
          <p:nvPr/>
        </p:nvSpPr>
        <p:spPr>
          <a:xfrm>
            <a:off x="467544" y="1859339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המדריך יכניס את המשתמש למערכת בעזרת מספר הזיהוי שלו במערכת. </a:t>
            </a:r>
            <a:br>
              <a:rPr lang="en-US" dirty="0"/>
            </a:br>
            <a:endParaRPr lang="en-IL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המערכת תתחיל מהצגה של 10 שירים אקראיים מתוך </a:t>
            </a:r>
            <a:r>
              <a:rPr lang="he-IL" dirty="0" err="1"/>
              <a:t>הפלייליסט</a:t>
            </a:r>
            <a:r>
              <a:rPr lang="he-IL" dirty="0"/>
              <a:t>.</a:t>
            </a:r>
            <a:br>
              <a:rPr lang="en-US" dirty="0"/>
            </a:br>
            <a:endParaRPr lang="en-IL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לאחר שמיעת כל שיר, יבחר המדריך את תגובת המשתמש בהתאם לסולם דירוג אשר יקבע (כרגע הינו מספרים 1-5 כך ש1 נמוך ביותר ו טוב ביותר).</a:t>
            </a:r>
            <a:br>
              <a:rPr lang="en-US" dirty="0"/>
            </a:br>
            <a:endParaRPr lang="en-IL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הדירוג נכנס למערכת ומבצע similarity עם שאר המשתמשים בקבוצת המחקר, ובפעם השנייה שהמשתמש מתחבר יוצגו לו המלצות לפי דירוג ה similarity . 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924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20C62-3D8B-1B49-B1EC-CA73DF05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שיפור מערכת ההמלצה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71207-DBD3-9F43-8836-8BB1A2C85B7A}"/>
              </a:ext>
            </a:extLst>
          </p:cNvPr>
          <p:cNvSpPr txBox="1"/>
          <p:nvPr/>
        </p:nvSpPr>
        <p:spPr>
          <a:xfrm>
            <a:off x="1427704" y="2564904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זיהוי מצב רוח הקשיש לפי פרצופים.</a:t>
            </a:r>
            <a:br>
              <a:rPr lang="en-US" dirty="0"/>
            </a:br>
            <a:endParaRPr lang="en-IL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מחוון שביעות רצון מהשירים.</a:t>
            </a:r>
            <a:br>
              <a:rPr lang="en-US" dirty="0"/>
            </a:br>
            <a:endParaRPr lang="en-IL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חישוב ציון שביעות רצון מההמלצה לפי כל הפרמטרים הנוספים כדוגמת: מצב רוח הקשיש, בריאותו, ותגובותיו בעבר. </a:t>
            </a:r>
            <a:br>
              <a:rPr lang="en-US" dirty="0"/>
            </a:br>
            <a:endParaRPr lang="en-IL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בניית </a:t>
            </a:r>
            <a:r>
              <a:rPr lang="he-IL" dirty="0" err="1"/>
              <a:t>פלייליסט</a:t>
            </a:r>
            <a:r>
              <a:rPr lang="he-IL" dirty="0"/>
              <a:t> משופר אשר יכלול גם את </a:t>
            </a:r>
            <a:r>
              <a:rPr lang="he-IL" dirty="0" err="1"/>
              <a:t>בג׳אנר</a:t>
            </a:r>
            <a:r>
              <a:rPr lang="he-IL" dirty="0"/>
              <a:t> האהוב על המטופל, </a:t>
            </a:r>
            <a:r>
              <a:rPr lang="he-IL" dirty="0" err="1"/>
              <a:t>פלייליסטים</a:t>
            </a:r>
            <a:r>
              <a:rPr lang="he-IL" dirty="0"/>
              <a:t> ושירים שמשפחתו הוסיפה ושירים שהוא נזכר בהם גם לבד.  </a:t>
            </a:r>
            <a:endParaRPr lang="en-IL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0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20C62-3D8B-1B49-B1EC-CA73DF05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מטרות להמשך התהליך עם המערכת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7D269-C527-9445-99ED-BF73E4E5D18F}"/>
              </a:ext>
            </a:extLst>
          </p:cNvPr>
          <p:cNvSpPr txBox="1"/>
          <p:nvPr/>
        </p:nvSpPr>
        <p:spPr>
          <a:xfrm>
            <a:off x="1139672" y="2281592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יצירת דף סטטיסטיקות אשר יראה את מצבו של כל קשיש והתקדמותו לחוקרים. </a:t>
            </a:r>
            <a:br>
              <a:rPr lang="en-US" dirty="0"/>
            </a:br>
            <a:endParaRPr lang="en-IL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שיפור מערכת ההמלצה לפי הנתונים הנ״ל. </a:t>
            </a:r>
            <a:br>
              <a:rPr lang="en-US" dirty="0"/>
            </a:br>
            <a:endParaRPr lang="en-IL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הוספת מצב רוח הקשיש כאשר הוא נכנס למערכת בעזרת פרצופים. </a:t>
            </a:r>
            <a:br>
              <a:rPr lang="en-US" dirty="0"/>
            </a:br>
            <a:endParaRPr lang="en-IL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תיקון ושיפור המערכת בהתאם לדרישות בית האבות, הקשישים והמדריכים. </a:t>
            </a:r>
            <a:endParaRPr lang="en-IL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6002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7604" y="3075057"/>
            <a:ext cx="7128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b="1" dirty="0"/>
              <a:t>תודה!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3245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7604" y="1844824"/>
            <a:ext cx="71287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b="1" dirty="0"/>
              <a:t>הצעת פרויקט</a:t>
            </a:r>
            <a:endParaRPr lang="en-US" sz="4000" dirty="0"/>
          </a:p>
          <a:p>
            <a:pPr algn="ctr"/>
            <a:r>
              <a:rPr lang="he-IL" sz="2400" dirty="0"/>
              <a:t> </a:t>
            </a:r>
            <a:endParaRPr lang="en-US" sz="2400" dirty="0"/>
          </a:p>
          <a:p>
            <a:pPr algn="ctr" rtl="1"/>
            <a:r>
              <a:rPr lang="he-IL" sz="2000" b="1" dirty="0"/>
              <a:t>תמרינגה – מערכת המלצה למוסיקה</a:t>
            </a:r>
            <a:endParaRPr lang="en-IL" sz="2000" dirty="0"/>
          </a:p>
          <a:p>
            <a:pPr algn="ctr" rtl="1"/>
            <a:r>
              <a:rPr lang="he-IL" sz="2000" b="1" dirty="0"/>
              <a:t>לאנשים מבוגרים עם דמנציה.</a:t>
            </a:r>
          </a:p>
          <a:p>
            <a:pPr algn="ctr" rtl="1"/>
            <a:endParaRPr lang="he-IL" sz="2000" b="1" dirty="0"/>
          </a:p>
          <a:p>
            <a:pPr algn="ctr" rtl="1"/>
            <a:endParaRPr lang="he-IL" sz="2000" b="1" dirty="0"/>
          </a:p>
          <a:p>
            <a:pPr algn="ctr" rtl="1"/>
            <a:endParaRPr lang="he-IL" sz="2000" b="1" dirty="0"/>
          </a:p>
          <a:p>
            <a:pPr algn="ctr" rtl="1"/>
            <a:endParaRPr lang="he-IL" sz="2000" b="1" dirty="0"/>
          </a:p>
          <a:p>
            <a:pPr algn="ctr" rtl="1"/>
            <a:endParaRPr lang="en-IL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FF12FF-EDA5-FE4A-BBD2-8A61985F9B86}"/>
              </a:ext>
            </a:extLst>
          </p:cNvPr>
          <p:cNvSpPr/>
          <p:nvPr/>
        </p:nvSpPr>
        <p:spPr>
          <a:xfrm>
            <a:off x="3491880" y="4077072"/>
            <a:ext cx="2286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מנחה: ד״ר מרים אללוף</a:t>
            </a:r>
          </a:p>
          <a:p>
            <a:pPr algn="r" rtl="1"/>
            <a:r>
              <a:rPr lang="he-IL" dirty="0"/>
              <a:t>מגיש: שגיא מרסיאנו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7776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4C0D0471-C176-3145-AF2F-2771B0CE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6" y="368772"/>
            <a:ext cx="7886700" cy="1325563"/>
          </a:xfrm>
        </p:spPr>
        <p:txBody>
          <a:bodyPr rtlCol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rtl="1" fontAlgn="auto">
              <a:spcAft>
                <a:spcPts val="0"/>
              </a:spcAft>
              <a:defRPr/>
            </a:pPr>
            <a:r>
              <a:rPr lang="he-IL" dirty="0"/>
              <a:t>מטרת הפרויקט</a:t>
            </a: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D2D09334-3B2E-A149-A1CE-F4E44D7E8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6244" y="1484784"/>
            <a:ext cx="8291512" cy="4525962"/>
          </a:xfrm>
        </p:spPr>
        <p:txBody>
          <a:bodyPr/>
          <a:lstStyle/>
          <a:p>
            <a:pPr algn="r" rtl="1"/>
            <a:r>
              <a:rPr lang="he-IL" altLang="he-IL" dirty="0"/>
              <a:t>מטרת הפרויקט היא לבנות מערכת המלצת שירים, שתתאים עבור המשתמש את התכנים המתאימים לו על פי מאפיינים שונים כדוגמת: השרים הטובים ביותר שהמשתמש היה בהם בין הגילאים 10 -25,  הארץ שבה הוא היה בזמנים אלה, השפה שדיבר ועוד.. </a:t>
            </a:r>
          </a:p>
          <a:p>
            <a:pPr algn="r" rtl="1"/>
            <a:endParaRPr lang="he-IL" altLang="he-IL" dirty="0"/>
          </a:p>
          <a:p>
            <a:pPr algn="r" rtl="1"/>
            <a:r>
              <a:rPr lang="he-IL" altLang="he-IL" dirty="0"/>
              <a:t>המערכת תציג תכני מדיה הנשלפים מתוך ה</a:t>
            </a:r>
            <a:r>
              <a:rPr lang="en-US" altLang="he-IL" dirty="0"/>
              <a:t> Database</a:t>
            </a:r>
            <a:r>
              <a:rPr lang="he-IL" altLang="he-IL" dirty="0"/>
              <a:t>ותאפשר למשתמש להאזין להם ולקבוע אם אהב או לא. </a:t>
            </a:r>
          </a:p>
          <a:p>
            <a:pPr algn="r" rtl="1"/>
            <a:endParaRPr lang="he-IL" altLang="he-IL" dirty="0"/>
          </a:p>
          <a:p>
            <a:pPr algn="r" rtl="1"/>
            <a:r>
              <a:rPr lang="he-IL" altLang="he-IL" dirty="0"/>
              <a:t>על פי מידע זה המערכת תתאים למשתמש שירים נוספים וזאת על ידי זיהוי בין משתמשים דומים תוך שימוש באלגוריתם התאמה.</a:t>
            </a:r>
          </a:p>
          <a:p>
            <a:pPr algn="r" rtl="1"/>
            <a:endParaRPr lang="he-IL" altLang="he-IL" dirty="0"/>
          </a:p>
          <a:p>
            <a:pPr algn="r" rtl="1"/>
            <a:endParaRPr lang="en-US" altLang="he-IL" dirty="0"/>
          </a:p>
          <a:p>
            <a:pPr algn="r" rtl="1">
              <a:buFont typeface="Wingdings 3" pitchFamily="2" charset="2"/>
              <a:buNone/>
            </a:pP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07526428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A7BA60B-5072-7C4D-9A6C-CA062EEB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rtlCol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he-IL" dirty="0"/>
              <a:t>אתגרים</a:t>
            </a: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A29FB7-C7F0-1D45-8C74-EE508F2E3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229600" cy="4525962"/>
          </a:xfrm>
        </p:spPr>
        <p:txBody>
          <a:bodyPr/>
          <a:lstStyle/>
          <a:p>
            <a:pPr algn="r" rtl="1"/>
            <a:endParaRPr lang="he-IL" altLang="he-IL" dirty="0"/>
          </a:p>
          <a:p>
            <a:pPr algn="r" rtl="1"/>
            <a:r>
              <a:rPr lang="he-IL" altLang="he-IL" dirty="0"/>
              <a:t>גישה למאגרי מידע חיצוניים כדי לקבל את כל המטא-דאטה הנדרש כדי לאחסן במסד הנתונים של המערכת .</a:t>
            </a:r>
          </a:p>
          <a:p>
            <a:pPr algn="r" rtl="1"/>
            <a:endParaRPr lang="he-IL" altLang="he-IL" dirty="0"/>
          </a:p>
          <a:p>
            <a:pPr algn="r" rtl="1"/>
            <a:r>
              <a:rPr lang="he-IL" altLang="he-IL" dirty="0"/>
              <a:t>שיבוץ סרטון השיר (</a:t>
            </a:r>
            <a:r>
              <a:rPr lang="en-US" altLang="he-IL" dirty="0"/>
              <a:t>audio/video</a:t>
            </a:r>
            <a:r>
              <a:rPr lang="he-IL" altLang="he-IL" dirty="0"/>
              <a:t>) בתוך פורטל ה</a:t>
            </a:r>
            <a:r>
              <a:rPr lang="en-US" altLang="he-IL" dirty="0"/>
              <a:t>web</a:t>
            </a:r>
            <a:r>
              <a:rPr lang="he-IL" altLang="he-IL" dirty="0"/>
              <a:t>.</a:t>
            </a:r>
          </a:p>
          <a:p>
            <a:pPr algn="r" rtl="1"/>
            <a:endParaRPr lang="he-IL" altLang="he-IL" dirty="0"/>
          </a:p>
          <a:p>
            <a:pPr algn="r" rtl="1"/>
            <a:r>
              <a:rPr lang="he-IL" altLang="he-IL" dirty="0"/>
              <a:t>הפרויקט מספק אתגרים בתחום מערכות המלצה, המבוססות על קשר בין תכנים דומים ושליפת תכנים רלוונטיים על פי פרמטרים שונים.</a:t>
            </a:r>
            <a:endParaRPr lang="en-US" altLang="he-IL" dirty="0"/>
          </a:p>
          <a:p>
            <a:pPr algn="r" rtl="1"/>
            <a:endParaRPr lang="he-IL" altLang="he-IL" dirty="0"/>
          </a:p>
          <a:p>
            <a:pPr algn="r" rtl="1"/>
            <a:r>
              <a:rPr lang="he-IL" altLang="he-IL" dirty="0"/>
              <a:t>יש לכמת את שביעות רצון הקשיש ואת מצבו ולאחר מכן להעביר נתונים אלה </a:t>
            </a:r>
            <a:r>
              <a:rPr lang="he-IL" altLang="he-IL"/>
              <a:t>לתוצאות המחקר.</a:t>
            </a:r>
            <a:endParaRPr lang="en-US" altLang="he-IL" dirty="0"/>
          </a:p>
          <a:p>
            <a:pPr algn="r" rtl="1"/>
            <a:endParaRPr lang="he-IL" altLang="he-IL" dirty="0"/>
          </a:p>
          <a:p>
            <a:pPr algn="r" rtl="1">
              <a:buFont typeface="Wingdings 3" pitchFamily="2" charset="2"/>
              <a:buNone/>
            </a:pPr>
            <a:endParaRPr lang="en-US" altLang="he-IL" dirty="0"/>
          </a:p>
          <a:p>
            <a:pPr algn="r" rtl="1">
              <a:buFont typeface="Wingdings 3" pitchFamily="2" charset="2"/>
              <a:buNone/>
            </a:pP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09654068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C94B-086B-6D47-A640-354E4400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42594"/>
            <a:ext cx="7800920" cy="1371600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מוזיקה מחיה את נשמתנו: פרופיל משתמש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AE4B-3A75-D34D-8CA5-16F8C722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המשתתפים הינם הקשישים בבית האבות הם מגיעים מתרבויות שונות, מדברים שפות שונות ונמצאים בשלבים שונים של דמנציה.</a:t>
            </a:r>
          </a:p>
          <a:p>
            <a:pPr algn="r" rtl="1"/>
            <a:r>
              <a:rPr lang="he-IL" dirty="0"/>
              <a:t>נחלק את הקשישים למספר קבוצות לפי קריטריונים של שפה, מדינה וגילאים.</a:t>
            </a:r>
          </a:p>
          <a:p>
            <a:pPr algn="r" rtl="1"/>
            <a:r>
              <a:rPr lang="he-IL" dirty="0"/>
              <a:t>לדוגמא: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בני 85 שהגיעו מארצות דוברות ערבית (עירק, סוריה, מצרים, מרוקו, תוניס ואלג'יריה), ומדברים ערבית, יעדיפו שירים בערבית למשל, ולכן נתאים להם תוכן כדוגמת אום </a:t>
            </a:r>
            <a:r>
              <a:rPr lang="he-IL" dirty="0" err="1"/>
              <a:t>כולתום</a:t>
            </a:r>
            <a:r>
              <a:rPr lang="he-IL" dirty="0"/>
              <a:t> ופריד אל-</a:t>
            </a:r>
            <a:r>
              <a:rPr lang="he-IL" dirty="0" err="1"/>
              <a:t>אטרש</a:t>
            </a:r>
            <a:r>
              <a:rPr lang="he-IL" dirty="0"/>
              <a:t>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בני 70-85 שהגיעו ממדינות צפון אפריקה ודיברו צרפתית בנוסף לערבית, הושפעו מהתרבות הצרפתית ושירים מאת פרפורמרים צרפתיים כמו עורך </a:t>
            </a:r>
            <a:r>
              <a:rPr lang="he-IL" dirty="0" err="1"/>
              <a:t>פיאף</a:t>
            </a:r>
            <a:r>
              <a:rPr lang="he-IL" dirty="0"/>
              <a:t>, ז'אק ברל </a:t>
            </a:r>
            <a:r>
              <a:rPr lang="he-IL" dirty="0" err="1"/>
              <a:t>וננה</a:t>
            </a:r>
            <a:r>
              <a:rPr lang="he-IL" dirty="0"/>
              <a:t> </a:t>
            </a:r>
            <a:r>
              <a:rPr lang="he-IL" dirty="0" err="1"/>
              <a:t>מוסקורי</a:t>
            </a:r>
            <a:r>
              <a:rPr lang="he-IL" dirty="0"/>
              <a:t>, והם ככל הנראה היו מעוררים תגובות חיוביות.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9488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C94B-086B-6D47-A640-354E4400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השגת הנתונים ל - </a:t>
            </a:r>
            <a:r>
              <a:rPr lang="en-US" dirty="0" err="1"/>
              <a:t>MetaMusic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AE4B-3A75-D34D-8CA5-16F8C722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32856"/>
            <a:ext cx="7680960" cy="3931920"/>
          </a:xfrm>
        </p:spPr>
        <p:txBody>
          <a:bodyPr/>
          <a:lstStyle/>
          <a:p>
            <a:pPr algn="r" rtl="1"/>
            <a:r>
              <a:rPr lang="he-IL" dirty="0"/>
              <a:t>קבענו פרמטרים לכריית המוזיקה: </a:t>
            </a:r>
            <a:br>
              <a:rPr lang="en-US" dirty="0"/>
            </a:br>
            <a:r>
              <a:rPr lang="he-IL" dirty="0"/>
              <a:t>מבצעים: אדם או להקה, </a:t>
            </a:r>
            <a:br>
              <a:rPr lang="en-US" dirty="0"/>
            </a:br>
            <a:r>
              <a:rPr lang="he-IL" dirty="0"/>
              <a:t>שם השירים, שפה, תאריך היצירה או ההקלטה,</a:t>
            </a:r>
            <a:br>
              <a:rPr lang="en-US" dirty="0"/>
            </a:br>
            <a:r>
              <a:rPr lang="he-IL" dirty="0"/>
              <a:t>שנת ההוצאה, ארץ המוצא,</a:t>
            </a:r>
            <a:br>
              <a:rPr lang="en-US" dirty="0"/>
            </a:br>
            <a:r>
              <a:rPr lang="he-IL" dirty="0"/>
              <a:t>ותגיות המאפיינות את השיר ודירוג הפופולריות לשיר בתקופה רלוונטית.</a:t>
            </a:r>
          </a:p>
          <a:p>
            <a:pPr algn="r" rtl="1"/>
            <a:r>
              <a:rPr lang="he-IL" dirty="0"/>
              <a:t>השתמשנו במאגרים חיצוניים שונים המאפשרים שאילתות עם הנתונים הנ״ל. </a:t>
            </a:r>
          </a:p>
          <a:p>
            <a:pPr algn="r" rtl="1"/>
            <a:r>
              <a:rPr lang="he-IL" dirty="0"/>
              <a:t>גילינו כי אין מאגר בודד העונה על כל הדרישות שלנו, מבחינת נתונים ספציפיים, עם יכולת של שאילתות טווח ומידע פופולרי.</a:t>
            </a:r>
          </a:p>
          <a:p>
            <a:pPr algn="r" rtl="1"/>
            <a:r>
              <a:rPr lang="he-IL" dirty="0"/>
              <a:t>מצאנו מידע סותר ומעורפל על נתונים של שירים מאמצע שנות החמישים, למשל.</a:t>
            </a:r>
          </a:p>
        </p:txBody>
      </p:sp>
    </p:spTree>
    <p:extLst>
      <p:ext uri="{BB962C8B-B14F-4D97-AF65-F5344CB8AC3E}">
        <p14:creationId xmlns:p14="http://schemas.microsoft.com/office/powerpoint/2010/main" val="30106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C94B-086B-6D47-A640-354E4400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בסיס נתונים מקומי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AE4B-3A75-D34D-8CA5-16F8C722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1181864"/>
          </a:xfrm>
        </p:spPr>
        <p:txBody>
          <a:bodyPr/>
          <a:lstStyle/>
          <a:p>
            <a:pPr algn="r" rtl="1"/>
            <a:r>
              <a:rPr lang="he-IL" dirty="0"/>
              <a:t>בעקבות הנתונים שמצאנו הגענו למסקנה שיש לבנות בסיס נתונים מקומי.</a:t>
            </a:r>
            <a:endParaRPr lang="en-IL" dirty="0"/>
          </a:p>
          <a:p>
            <a:pPr marL="182880" indent="-182880" algn="r" defTabSz="914400" rtl="1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he-IL" dirty="0"/>
              <a:t>השתמשנו בשילוב של 2 מאגרים : 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IL" dirty="0"/>
          </a:p>
        </p:txBody>
      </p:sp>
      <p:pic>
        <p:nvPicPr>
          <p:cNvPr id="8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D57530B-5B48-A84D-AC78-02328793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0" y="2702695"/>
            <a:ext cx="2085317" cy="1181864"/>
          </a:xfrm>
          <a:prstGeom prst="rect">
            <a:avLst/>
          </a:prstGeom>
        </p:spPr>
      </p:pic>
      <p:pic>
        <p:nvPicPr>
          <p:cNvPr id="12" name="Picture 4" descr="C:\Users\lilic\Downloads\MusicBrainz.png">
            <a:extLst>
              <a:ext uri="{FF2B5EF4-FFF2-40B4-BE49-F238E27FC236}">
                <a16:creationId xmlns:a16="http://schemas.microsoft.com/office/drawing/2014/main" id="{83DD0987-F3FA-3946-BA87-7F37CE6F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152" y="2978361"/>
            <a:ext cx="2856424" cy="791097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6199A2-FEB8-A64D-8282-4942102995CB}"/>
              </a:ext>
            </a:extLst>
          </p:cNvPr>
          <p:cNvSpPr txBox="1"/>
          <p:nvPr/>
        </p:nvSpPr>
        <p:spPr>
          <a:xfrm>
            <a:off x="179512" y="3674357"/>
            <a:ext cx="45365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דירוג הפופולריות של כל שיר הוא פרמטר קשה למדי.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אנו איננו מסוגלים למצוא את דירוג הפופולריות היום של שיר משנות השלושים.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אך אין דרך להעריך את הפופולריות שלה בשנות השלושים.</a:t>
            </a:r>
          </a:p>
          <a:p>
            <a:pPr algn="r" rtl="1"/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לפיכך, הנחנו שלשיר שהיה אז פופולרי יהיה היום מספר רב של תצפיות שלו ב-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DA5F3-4430-2144-824E-B047FE46C363}"/>
              </a:ext>
            </a:extLst>
          </p:cNvPr>
          <p:cNvSpPr txBox="1"/>
          <p:nvPr/>
        </p:nvSpPr>
        <p:spPr>
          <a:xfrm>
            <a:off x="4716016" y="3867929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הורדנו ושמרנו את כל המידע על השירים משנת 1880 עד 2020 (121,349 שירים מ -48 מדינות).</a:t>
            </a:r>
          </a:p>
          <a:p>
            <a:pPr algn="r" rtl="1"/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הנתונים נשמרו בקבצי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שהכילו 100 שירים בכל קובץ ונשמרו בשרת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שלנו. </a:t>
            </a:r>
            <a:endParaRPr lang="en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C94B-086B-6D47-A640-354E4400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תרשימי זרימה</a:t>
            </a:r>
            <a:endParaRPr lang="en-IL" dirty="0"/>
          </a:p>
        </p:txBody>
      </p:sp>
      <p:pic>
        <p:nvPicPr>
          <p:cNvPr id="4" name="תמונה 3" descr="C:\Users\אבי\Downloads\דיאגרמות\Architecture new.jpeg">
            <a:extLst>
              <a:ext uri="{FF2B5EF4-FFF2-40B4-BE49-F238E27FC236}">
                <a16:creationId xmlns:a16="http://schemas.microsoft.com/office/drawing/2014/main" id="{554D3620-0989-D146-B351-8F835DE87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772816"/>
            <a:ext cx="676875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81097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C94B-086B-6D47-A640-354E4400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מבנה המערכת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FD77E-1D1C-D94E-A9AA-0206323484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4" y="2636912"/>
            <a:ext cx="73448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413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1092</Words>
  <Application>Microsoft Macintosh PowerPoint</Application>
  <PresentationFormat>On-screen Show (4:3)</PresentationFormat>
  <Paragraphs>114</Paragraphs>
  <Slides>27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Garamond</vt:lpstr>
      <vt:lpstr>Wingdings 3</vt:lpstr>
      <vt:lpstr>Savon</vt:lpstr>
      <vt:lpstr>PowerPoint Presentation</vt:lpstr>
      <vt:lpstr>רקע</vt:lpstr>
      <vt:lpstr>מטרת הפרויקט</vt:lpstr>
      <vt:lpstr>אתגרים</vt:lpstr>
      <vt:lpstr>מוזיקה מחיה את נשמתנו: פרופיל משתמש</vt:lpstr>
      <vt:lpstr>השגת הנתונים ל - MetaMusic</vt:lpstr>
      <vt:lpstr>בסיס נתונים מקומי </vt:lpstr>
      <vt:lpstr>תרשימי זרימה</vt:lpstr>
      <vt:lpstr>מבנה המערכת</vt:lpstr>
      <vt:lpstr>מבנה ג׳נרי להמלצה</vt:lpstr>
      <vt:lpstr>מבנה ג׳נרי להמלצה</vt:lpstr>
      <vt:lpstr>מבנה הדאטה בייס: </vt:lpstr>
      <vt:lpstr>מבנה הדאטה בייס: </vt:lpstr>
      <vt:lpstr>מבנה הדאטה בייס: </vt:lpstr>
      <vt:lpstr>מבנה הדאטה בייס: </vt:lpstr>
      <vt:lpstr>מסכי המערכת</vt:lpstr>
      <vt:lpstr>מסכי המערכת</vt:lpstr>
      <vt:lpstr>מסכי המערכת</vt:lpstr>
      <vt:lpstr>מסכי המערכת</vt:lpstr>
      <vt:lpstr>מסכי המערכת</vt:lpstr>
      <vt:lpstr>מסכי המערכת</vt:lpstr>
      <vt:lpstr>הכנה לפיילוט</vt:lpstr>
      <vt:lpstr>תיאור מפגש במהלך הפיילוט</vt:lpstr>
      <vt:lpstr>שיפור מערכת ההמלצה</vt:lpstr>
      <vt:lpstr>מטרות להמשך התהליך עם המערכת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 Marciano</dc:creator>
  <cp:lastModifiedBy>Sagi Marciano</cp:lastModifiedBy>
  <cp:revision>18</cp:revision>
  <dcterms:created xsi:type="dcterms:W3CDTF">2020-06-04T11:32:47Z</dcterms:created>
  <dcterms:modified xsi:type="dcterms:W3CDTF">2020-06-07T16:28:10Z</dcterms:modified>
</cp:coreProperties>
</file>