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5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71925" y="1083174"/>
            <a:ext cx="7747634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71925" y="3562849"/>
            <a:ext cx="7747634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971925" y="6356348"/>
            <a:ext cx="1579108" cy="365125"/>
          </a:xfrm>
        </p:spPr>
        <p:txBody>
          <a:bodyPr/>
          <a:lstStyle/>
          <a:p>
            <a:fld id="{276D79ED-3FA7-4EF8-964B-EB8BCFAB02F8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07986" y="6383333"/>
            <a:ext cx="327551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29838" y="6356350"/>
            <a:ext cx="1589722" cy="365125"/>
          </a:xfrm>
        </p:spPr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79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56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5896" y="1709738"/>
            <a:ext cx="8251553" cy="285273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5896" y="4589463"/>
            <a:ext cx="825155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46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95897" y="1825625"/>
            <a:ext cx="420624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21880" y="1825625"/>
            <a:ext cx="429768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49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5897" y="352062"/>
            <a:ext cx="8623663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5894" y="1668100"/>
            <a:ext cx="43891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5895" y="2492012"/>
            <a:ext cx="438912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02583" y="1668100"/>
            <a:ext cx="411697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02583" y="2492012"/>
            <a:ext cx="411697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1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36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54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5897" y="465138"/>
            <a:ext cx="3099980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8548" y="465138"/>
            <a:ext cx="5371011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95897" y="2065338"/>
            <a:ext cx="309998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2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5897" y="457200"/>
            <a:ext cx="2677886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09852" y="457200"/>
            <a:ext cx="5809707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95897" y="2057400"/>
            <a:ext cx="267788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54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95897" y="417376"/>
            <a:ext cx="862366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5897" y="1841862"/>
            <a:ext cx="8623663" cy="4387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95897" y="6356349"/>
            <a:ext cx="21836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276D79ED-3FA7-4EF8-964B-EB8BCFAB02F8}" type="datetimeFigureOut">
              <a:rPr lang="en-US" smtClean="0"/>
              <a:pPr/>
              <a:t>9/2/2019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9853" y="6356349"/>
            <a:ext cx="3275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15647" y="6356350"/>
            <a:ext cx="19039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10475" y="4914981"/>
            <a:ext cx="896556" cy="324395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 rot="16200000">
            <a:off x="-2113768" y="2546065"/>
            <a:ext cx="388867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Find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m</a:t>
            </a:r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ore PowerPoint templates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on </a:t>
            </a:r>
            <a:r>
              <a:rPr lang="bs-Latn-BA" sz="1200" b="1" baseline="0" dirty="0">
                <a:solidFill>
                  <a:schemeClr val="bg1">
                    <a:lumMod val="65000"/>
                  </a:schemeClr>
                </a:solidFill>
              </a:rPr>
              <a:t>prezentr.com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!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3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E05A5A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r="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71925" y="1033159"/>
            <a:ext cx="7747634" cy="1780389"/>
          </a:xfrm>
        </p:spPr>
        <p:txBody>
          <a:bodyPr>
            <a:normAutofit/>
          </a:bodyPr>
          <a:lstStyle/>
          <a:p>
            <a:pPr fontAlgn="base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House Sales in King County, USA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71925" y="3181848"/>
            <a:ext cx="7747634" cy="325705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3600" dirty="0"/>
              <a:t>Predict house price using Machine learning regression models</a:t>
            </a:r>
          </a:p>
          <a:p>
            <a:pPr>
              <a:lnSpc>
                <a:spcPct val="150000"/>
              </a:lnSpc>
            </a:pPr>
            <a:r>
              <a:rPr lang="en-US" sz="3600" b="1" dirty="0"/>
              <a:t>Liran Ben-Zion</a:t>
            </a:r>
          </a:p>
          <a:p>
            <a:pPr>
              <a:lnSpc>
                <a:spcPct val="150000"/>
              </a:lnSpc>
            </a:pPr>
            <a:r>
              <a:rPr lang="en-US" sz="3600" b="1" dirty="0"/>
              <a:t>15.08.2019</a:t>
            </a:r>
          </a:p>
          <a:p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72092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219" y="280310"/>
            <a:ext cx="11963399" cy="1984737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u="sng" dirty="0">
                <a:solidFill>
                  <a:schemeClr val="accent5">
                    <a:lumMod val="75000"/>
                  </a:schemeClr>
                </a:solidFill>
              </a:rPr>
              <a:t>Motivation:</a:t>
            </a:r>
            <a:br>
              <a:rPr lang="en-US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Predict house price using Machine learning regression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343" y="3076595"/>
            <a:ext cx="11401153" cy="34738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u="sng" dirty="0"/>
              <a:t>Stages: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Overview of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Data preprocessing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Data visualization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Data modeling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Evaluating and summary</a:t>
            </a:r>
          </a:p>
        </p:txBody>
      </p:sp>
      <p:pic>
        <p:nvPicPr>
          <p:cNvPr id="2052" name="Picture 4" descr="×ª××¦××ª ×ª××× × ×¢×××¨ âªdataikuâ¬â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2828" y="3696073"/>
            <a:ext cx="2502535" cy="1396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×ª××¦××ª ×ª××× × ×¢×××¨ âªrstudioâ¬â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2828" y="5417379"/>
            <a:ext cx="3228065" cy="1133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7355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774" y="63352"/>
            <a:ext cx="11963399" cy="774743"/>
          </a:xfrm>
        </p:spPr>
        <p:txBody>
          <a:bodyPr>
            <a:normAutofit/>
          </a:bodyPr>
          <a:lstStyle/>
          <a:p>
            <a:r>
              <a:rPr lang="en-US" sz="4800" u="sng" dirty="0">
                <a:solidFill>
                  <a:schemeClr val="accent5">
                    <a:lumMod val="75000"/>
                  </a:schemeClr>
                </a:solidFill>
              </a:rPr>
              <a:t>Results- </a:t>
            </a:r>
            <a:r>
              <a:rPr lang="en-US" sz="4800" u="sng" dirty="0" err="1">
                <a:solidFill>
                  <a:schemeClr val="accent5">
                    <a:lumMod val="75000"/>
                  </a:schemeClr>
                </a:solidFill>
              </a:rPr>
              <a:t>Rstudio</a:t>
            </a:r>
            <a:r>
              <a:rPr lang="en-US" sz="4800" u="sng" dirty="0">
                <a:solidFill>
                  <a:schemeClr val="accent5">
                    <a:lumMod val="75000"/>
                  </a:schemeClr>
                </a:solidFill>
              </a:rPr>
              <a:t> vs </a:t>
            </a:r>
            <a:r>
              <a:rPr lang="en-US" sz="4800" u="sng" dirty="0" err="1">
                <a:solidFill>
                  <a:schemeClr val="accent5">
                    <a:lumMod val="75000"/>
                  </a:schemeClr>
                </a:solidFill>
              </a:rPr>
              <a:t>dataiku</a:t>
            </a:r>
            <a:r>
              <a:rPr lang="en-US" sz="4800" u="sng" dirty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014" y="2876818"/>
            <a:ext cx="6214110" cy="3008522"/>
          </a:xfrm>
          <a:prstGeom prst="rect">
            <a:avLst/>
          </a:prstGeom>
        </p:spPr>
      </p:pic>
      <p:pic>
        <p:nvPicPr>
          <p:cNvPr id="9" name="Picture 4" descr="×ª××¦××ª ×ª××× × ×¢×××¨ âªdataikuâ¬â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534" y="1515655"/>
            <a:ext cx="1386535" cy="77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×ª××¦××ª ×ª××× × ×¢×××¨ âªrstudioâ¬â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9271" y="1515655"/>
            <a:ext cx="2013029" cy="706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5"/>
          <a:srcRect b="51460"/>
          <a:stretch/>
        </p:blipFill>
        <p:spPr>
          <a:xfrm>
            <a:off x="7391369" y="2793688"/>
            <a:ext cx="4594243" cy="2844325"/>
          </a:xfrm>
          <a:prstGeom prst="rect">
            <a:avLst/>
          </a:prstGeom>
        </p:spPr>
      </p:pic>
      <p:sp>
        <p:nvSpPr>
          <p:cNvPr id="12" name="Subtitle 2"/>
          <p:cNvSpPr txBox="1">
            <a:spLocks/>
          </p:cNvSpPr>
          <p:nvPr/>
        </p:nvSpPr>
        <p:spPr>
          <a:xfrm>
            <a:off x="-155598" y="638206"/>
            <a:ext cx="12077701" cy="6833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u="sng" dirty="0"/>
              <a:t>Find the best model for prediction:</a:t>
            </a:r>
            <a:endParaRPr lang="en-US" b="1" u="sng" dirty="0"/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7483455" y="5669868"/>
            <a:ext cx="4410073" cy="10135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2000" u="sng" dirty="0"/>
              <a:t>RMSE</a:t>
            </a:r>
            <a:r>
              <a:rPr lang="he-IL" sz="2000" u="sng" dirty="0"/>
              <a:t> </a:t>
            </a:r>
            <a:r>
              <a:rPr lang="en-US" sz="2000" u="sng" dirty="0"/>
              <a:t>(</a:t>
            </a:r>
            <a:r>
              <a:rPr lang="en-US" sz="2000" u="sng" dirty="0" err="1"/>
              <a:t>XGBoostlinear</a:t>
            </a:r>
            <a:r>
              <a:rPr lang="en-US" sz="2000" u="sng" dirty="0"/>
              <a:t>=145,865)</a:t>
            </a:r>
            <a:endParaRPr lang="en-US" sz="2000" b="1" u="sng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000" u="sng" dirty="0"/>
              <a:t>ROC curve=0.507704</a:t>
            </a:r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507954" y="2234984"/>
            <a:ext cx="5375298" cy="6825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2000" u="sng" dirty="0"/>
              <a:t>Based on all data-80% for train</a:t>
            </a:r>
            <a:endParaRPr lang="en-US" sz="2000" b="1" u="sng" dirty="0"/>
          </a:p>
        </p:txBody>
      </p:sp>
      <p:sp>
        <p:nvSpPr>
          <p:cNvPr id="17" name="Subtitle 2"/>
          <p:cNvSpPr txBox="1">
            <a:spLocks/>
          </p:cNvSpPr>
          <p:nvPr/>
        </p:nvSpPr>
        <p:spPr>
          <a:xfrm>
            <a:off x="7978674" y="2189008"/>
            <a:ext cx="3794225" cy="8853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2000" u="sng" dirty="0"/>
              <a:t>Based on 300 records</a:t>
            </a:r>
            <a:endParaRPr lang="en-US" sz="2000" b="1" u="sng" dirty="0"/>
          </a:p>
        </p:txBody>
      </p:sp>
    </p:spTree>
    <p:extLst>
      <p:ext uri="{BB962C8B-B14F-4D97-AF65-F5344CB8AC3E}">
        <p14:creationId xmlns:p14="http://schemas.microsoft.com/office/powerpoint/2010/main" val="2993553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343" y="20081"/>
            <a:ext cx="12079657" cy="931364"/>
          </a:xfrm>
        </p:spPr>
        <p:txBody>
          <a:bodyPr>
            <a:normAutofit/>
          </a:bodyPr>
          <a:lstStyle/>
          <a:p>
            <a:r>
              <a:rPr lang="en-US" u="sng" dirty="0">
                <a:solidFill>
                  <a:schemeClr val="accent5">
                    <a:lumMod val="75000"/>
                  </a:schemeClr>
                </a:solidFill>
              </a:rPr>
              <a:t>Results- </a:t>
            </a:r>
            <a:r>
              <a:rPr lang="en-US" u="sng" dirty="0" err="1">
                <a:solidFill>
                  <a:schemeClr val="accent5">
                    <a:lumMod val="75000"/>
                  </a:schemeClr>
                </a:solidFill>
              </a:rPr>
              <a:t>Rstudio</a:t>
            </a:r>
            <a:r>
              <a:rPr lang="en-US" u="sng" dirty="0">
                <a:solidFill>
                  <a:schemeClr val="accent5">
                    <a:lumMod val="75000"/>
                  </a:schemeClr>
                </a:solidFill>
              </a:rPr>
              <a:t> vs </a:t>
            </a:r>
            <a:r>
              <a:rPr lang="en-US" u="sng" dirty="0" err="1">
                <a:solidFill>
                  <a:schemeClr val="accent5">
                    <a:lumMod val="75000"/>
                  </a:schemeClr>
                </a:solidFill>
              </a:rPr>
              <a:t>dataiku</a:t>
            </a:r>
            <a:r>
              <a:rPr lang="en-US" u="sng" dirty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61636" y="797502"/>
            <a:ext cx="11401153" cy="54550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u="sng" dirty="0"/>
              <a:t>Feature Importance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301" y="4322345"/>
            <a:ext cx="5949870" cy="1800217"/>
          </a:xfrm>
          <a:prstGeom prst="rect">
            <a:avLst/>
          </a:prstGeom>
        </p:spPr>
      </p:pic>
      <p:pic>
        <p:nvPicPr>
          <p:cNvPr id="10" name="Picture 4" descr="×ª××¦××ª ×ª××× × ×¢×××¨ âªdataikuâ¬â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260" y="1629163"/>
            <a:ext cx="1305086" cy="728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×ª××¦××ª ×ª××× × ×¢×××¨ âªrstudioâ¬â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5983" y="1615302"/>
            <a:ext cx="1714499" cy="601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×ª××¦××ª ×ª××× × ×¢×××¨ âªrandom forestâ¬â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0116" y="2489387"/>
            <a:ext cx="2434414" cy="1330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×ª××¦××ª ×ª××× × ×¢×××¨ âªxgboost linearâ¬â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11" r="15386"/>
          <a:stretch/>
        </p:blipFill>
        <p:spPr bwMode="auto">
          <a:xfrm>
            <a:off x="8335983" y="2489386"/>
            <a:ext cx="1654133" cy="1216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91331" y="3977954"/>
            <a:ext cx="3814441" cy="2802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34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343" y="20081"/>
            <a:ext cx="12079657" cy="931364"/>
          </a:xfrm>
        </p:spPr>
        <p:txBody>
          <a:bodyPr>
            <a:normAutofit/>
          </a:bodyPr>
          <a:lstStyle/>
          <a:p>
            <a:r>
              <a:rPr lang="en-US" u="sng" dirty="0">
                <a:solidFill>
                  <a:schemeClr val="accent5">
                    <a:lumMod val="75000"/>
                  </a:schemeClr>
                </a:solidFill>
              </a:rPr>
              <a:t>Insights from using </a:t>
            </a:r>
            <a:r>
              <a:rPr lang="en-US" u="sng" dirty="0" err="1">
                <a:solidFill>
                  <a:schemeClr val="accent5">
                    <a:lumMod val="75000"/>
                  </a:schemeClr>
                </a:solidFill>
              </a:rPr>
              <a:t>dataiku</a:t>
            </a:r>
            <a:endParaRPr lang="en-US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99711" y="1026102"/>
            <a:ext cx="11763689" cy="3190875"/>
          </a:xfrm>
        </p:spPr>
        <p:txBody>
          <a:bodyPr>
            <a:normAutofit fontScale="92500"/>
          </a:bodyPr>
          <a:lstStyle/>
          <a:p>
            <a:pPr marL="514350" indent="-514350" algn="just">
              <a:lnSpc>
                <a:spcPct val="150000"/>
              </a:lnSpc>
              <a:buAutoNum type="arabicPeriod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software enables visual processing and analysis in a visual and clear way, without the need for prior programming knowledge</a:t>
            </a:r>
          </a:p>
          <a:p>
            <a:pPr marL="514350" indent="-514350" algn="just">
              <a:lnSpc>
                <a:spcPct val="150000"/>
              </a:lnSpc>
              <a:buAutoNum type="arabicPeriod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software allows you to conveniently create graphs and perform data transformations</a:t>
            </a:r>
            <a:endParaRPr lang="he-IL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 algn="just">
              <a:lnSpc>
                <a:spcPct val="150000"/>
              </a:lnSpc>
              <a:buAutoNum type="arabicPeriod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software helps prevent coding problems</a:t>
            </a:r>
            <a:endParaRPr lang="he-IL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 algn="just">
              <a:lnSpc>
                <a:spcPct val="150000"/>
              </a:lnSpc>
              <a:buAutoNum type="arabicPeriod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software enables monitoring and control of the work process</a:t>
            </a:r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and keeping the work on cloud.</a:t>
            </a:r>
            <a:endParaRPr lang="he-IL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endParaRPr lang="en-US" b="1" u="sng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-1957" y="4151601"/>
            <a:ext cx="12079657" cy="766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E05A5A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u="sng" dirty="0">
                <a:solidFill>
                  <a:schemeClr val="accent5">
                    <a:lumMod val="75000"/>
                  </a:schemeClr>
                </a:solidFill>
              </a:rPr>
              <a:t>bugs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99711" y="4927967"/>
            <a:ext cx="11763689" cy="23681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just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No graph can be made except for the suggested graphs</a:t>
            </a:r>
            <a:endParaRPr lang="en-US" sz="2400" b="1" u="sng" dirty="0"/>
          </a:p>
          <a:p>
            <a:pPr marL="514350" indent="-514350" algn="just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 the forecasting process, it is not possible to know which types of ML models exist in the software</a:t>
            </a:r>
          </a:p>
        </p:txBody>
      </p:sp>
    </p:spTree>
    <p:extLst>
      <p:ext uri="{BB962C8B-B14F-4D97-AF65-F5344CB8AC3E}">
        <p14:creationId xmlns:p14="http://schemas.microsoft.com/office/powerpoint/2010/main" val="1010136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343" y="20081"/>
            <a:ext cx="12079657" cy="819504"/>
          </a:xfrm>
        </p:spPr>
        <p:txBody>
          <a:bodyPr>
            <a:normAutofit/>
          </a:bodyPr>
          <a:lstStyle/>
          <a:p>
            <a:r>
              <a:rPr lang="en-US" sz="4000" u="sng" dirty="0">
                <a:solidFill>
                  <a:schemeClr val="accent5">
                    <a:lumMod val="75000"/>
                  </a:schemeClr>
                </a:solidFill>
              </a:rPr>
              <a:t>Evaluating and summary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99711" y="839585"/>
            <a:ext cx="11763689" cy="5902037"/>
          </a:xfrm>
        </p:spPr>
        <p:txBody>
          <a:bodyPr>
            <a:normAutofit/>
          </a:bodyPr>
          <a:lstStyle/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2300" dirty="0"/>
              <a:t>Using the software streamlines the workflow, shortens the processing time and allows for more accurate and better forecasting, compared to doing a similar process by programming</a:t>
            </a:r>
            <a:r>
              <a:rPr lang="he-IL" sz="2300" dirty="0"/>
              <a:t>.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2300" dirty="0"/>
              <a:t>Using the software allows you to draw conclusions quickly, using existing visualizations.</a:t>
            </a:r>
            <a:endParaRPr lang="he-IL" sz="2300" dirty="0"/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2300" dirty="0"/>
              <a:t>The prediction results show that using the RF model is better than using the model I chose (</a:t>
            </a:r>
            <a:r>
              <a:rPr lang="en-US" sz="2300" dirty="0" err="1"/>
              <a:t>XGBoostlinear</a:t>
            </a:r>
            <a:r>
              <a:rPr lang="en-US" sz="2300" dirty="0"/>
              <a:t>). This can be explained by the fact that I relied on a relatively small initial sample (300 records) whereas the software used all existing data</a:t>
            </a:r>
            <a:r>
              <a:rPr lang="he-IL" sz="2300" dirty="0"/>
              <a:t>.</a:t>
            </a:r>
            <a:endParaRPr lang="en-US" sz="2300" dirty="0"/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2300" dirty="0"/>
              <a:t>The variables selected by the forecasting models were quite similar, indicating that these variables had the greatest effect on the house price.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3708527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×ª××¦××ª ×ª××× × ×¢×××¨ âªthank you for listen robotâ¬â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60"/>
          <a:stretch/>
        </p:blipFill>
        <p:spPr bwMode="auto">
          <a:xfrm>
            <a:off x="2936963" y="997835"/>
            <a:ext cx="6317069" cy="4488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9381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8095501B-602B-4CE4-8AA0-C5385B74771B}" vid="{DC64E541-33C3-44F4-A251-0B49B22D8A0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Machine-Learning-PowePoint-Template</Template>
  <TotalTime>136</TotalTime>
  <Words>281</Words>
  <Application>Microsoft Office PowerPoint</Application>
  <PresentationFormat>מסך רחב</PresentationFormat>
  <Paragraphs>32</Paragraphs>
  <Slides>7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7</vt:i4>
      </vt:variant>
    </vt:vector>
  </HeadingPairs>
  <TitlesOfParts>
    <vt:vector size="11" baseType="lpstr">
      <vt:lpstr>Arial</vt:lpstr>
      <vt:lpstr>Calibri</vt:lpstr>
      <vt:lpstr>Trebuchet MS</vt:lpstr>
      <vt:lpstr>Office Theme</vt:lpstr>
      <vt:lpstr>House Sales in King County, USA</vt:lpstr>
      <vt:lpstr>Motivation:  Predict house price using Machine learning regression models</vt:lpstr>
      <vt:lpstr>Results- Rstudio vs dataiku </vt:lpstr>
      <vt:lpstr>Results- Rstudio vs dataiku </vt:lpstr>
      <vt:lpstr>Insights from using dataiku</vt:lpstr>
      <vt:lpstr>Evaluating and summary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 Sales in King County, USA</dc:title>
  <dc:creator>לירן בן ציון</dc:creator>
  <cp:lastModifiedBy>לירן בן ציון</cp:lastModifiedBy>
  <cp:revision>16</cp:revision>
  <dcterms:created xsi:type="dcterms:W3CDTF">2019-08-15T12:32:13Z</dcterms:created>
  <dcterms:modified xsi:type="dcterms:W3CDTF">2019-09-02T07:45:55Z</dcterms:modified>
</cp:coreProperties>
</file>