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415CAB-33B2-45AF-B2CC-801E559F0B88}" v="428" dt="2022-03-10T01:14:18.844"/>
    <p1510:client id="{9BC5F06E-14C3-4633-96AD-44D081122177}" v="939" dt="2022-03-10T00:07:59.748"/>
    <p1510:client id="{C02DDB43-818B-4FE5-B442-F6400FE49DA2}" v="114" dt="2022-03-09T21:58:28.1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Wednesday, March 9,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90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Wednesday, March 9,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386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Wednesday, March 9,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34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Wednesday, March 9,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8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Wednesday, March 9,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70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Wednesday, March 9,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24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Wednesday, March 9,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37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Wednesday, March 9,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70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Wednesday, March 9,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18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Wednesday, March 9,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26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Wednesday, March 9,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2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Wednesday, March 9,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897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85" r:id="rId6"/>
    <p:sldLayoutId id="2147483681" r:id="rId7"/>
    <p:sldLayoutId id="2147483682" r:id="rId8"/>
    <p:sldLayoutId id="2147483683" r:id="rId9"/>
    <p:sldLayoutId id="2147483684" r:id="rId10"/>
    <p:sldLayoutId id="214748368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F6D1C383-8851-4821-B62A-01B40041D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4A6DE01-4E37-4075-BC03-89FC2D32A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20000" y="1140661"/>
            <a:ext cx="5015638" cy="2585323"/>
          </a:xfrm>
        </p:spPr>
        <p:txBody>
          <a:bodyPr>
            <a:normAutofit/>
          </a:bodyPr>
          <a:lstStyle/>
          <a:p>
            <a:r>
              <a:rPr lang="de-DE" dirty="0" err="1"/>
              <a:t>Projeto</a:t>
            </a:r>
            <a:r>
              <a:rPr lang="de-DE" dirty="0"/>
              <a:t> </a:t>
            </a:r>
            <a:r>
              <a:rPr lang="pt-BR" dirty="0"/>
              <a:t>Processador</a:t>
            </a:r>
            <a:r>
              <a:rPr lang="de-DE" dirty="0"/>
              <a:t> 8bis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4E4089E-2454-4227-830F-322AB9D87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65602" y="136477"/>
            <a:ext cx="2088038" cy="719230"/>
            <a:chOff x="4532666" y="505937"/>
            <a:chExt cx="2981730" cy="1027064"/>
          </a:xfrm>
        </p:grpSpPr>
        <p:sp>
          <p:nvSpPr>
            <p:cNvPr id="33" name="Freeform 78">
              <a:extLst>
                <a:ext uri="{FF2B5EF4-FFF2-40B4-BE49-F238E27FC236}">
                  <a16:creationId xmlns:a16="http://schemas.microsoft.com/office/drawing/2014/main" id="{B6795882-4013-42EB-AED8-51FFEEC195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4" name="Freeform 79">
              <a:extLst>
                <a:ext uri="{FF2B5EF4-FFF2-40B4-BE49-F238E27FC236}">
                  <a16:creationId xmlns:a16="http://schemas.microsoft.com/office/drawing/2014/main" id="{EAC7DF46-0151-4635-B8AA-C38145ED1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5" name="Freeform 85">
              <a:extLst>
                <a:ext uri="{FF2B5EF4-FFF2-40B4-BE49-F238E27FC236}">
                  <a16:creationId xmlns:a16="http://schemas.microsoft.com/office/drawing/2014/main" id="{AFCE9351-12EE-4297-9B83-C79712116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76B9236-A7DE-4153-A6C7-09D97EF9E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17357" y="5646022"/>
            <a:ext cx="2117174" cy="588806"/>
            <a:chOff x="4549904" y="5078157"/>
            <a:chExt cx="3023338" cy="840818"/>
          </a:xfrm>
        </p:grpSpPr>
        <p:sp>
          <p:nvSpPr>
            <p:cNvPr id="38" name="Freeform 80">
              <a:extLst>
                <a:ext uri="{FF2B5EF4-FFF2-40B4-BE49-F238E27FC236}">
                  <a16:creationId xmlns:a16="http://schemas.microsoft.com/office/drawing/2014/main" id="{66CF5538-BF6C-4A04-A378-87B2401E74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9" name="Freeform 84">
              <a:extLst>
                <a:ext uri="{FF2B5EF4-FFF2-40B4-BE49-F238E27FC236}">
                  <a16:creationId xmlns:a16="http://schemas.microsoft.com/office/drawing/2014/main" id="{6939BDDA-EB16-4A77-8CA5-9D25AF176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0" name="Freeform 87">
              <a:extLst>
                <a:ext uri="{FF2B5EF4-FFF2-40B4-BE49-F238E27FC236}">
                  <a16:creationId xmlns:a16="http://schemas.microsoft.com/office/drawing/2014/main" id="{F8420009-5C83-4606-A57B-C54FCADDC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4" name="Picture 3" descr="Design de um teto em espiral e curva">
            <a:extLst>
              <a:ext uri="{FF2B5EF4-FFF2-40B4-BE49-F238E27FC236}">
                <a16:creationId xmlns:a16="http://schemas.microsoft.com/office/drawing/2014/main" id="{B1F20A53-40AC-47EA-A1A3-CEBAC14863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867" r="-2" b="23802"/>
          <a:stretch/>
        </p:blipFill>
        <p:spPr>
          <a:xfrm>
            <a:off x="5294337" y="4070127"/>
            <a:ext cx="6610686" cy="2456395"/>
          </a:xfrm>
          <a:custGeom>
            <a:avLst/>
            <a:gdLst/>
            <a:ahLst/>
            <a:cxnLst/>
            <a:rect l="l" t="t" r="r" b="b"/>
            <a:pathLst>
              <a:path w="5014800" h="2524669">
                <a:moveTo>
                  <a:pt x="0" y="0"/>
                </a:moveTo>
                <a:lnTo>
                  <a:pt x="5014800" y="0"/>
                </a:lnTo>
                <a:lnTo>
                  <a:pt x="5014800" y="2524669"/>
                </a:lnTo>
                <a:lnTo>
                  <a:pt x="0" y="2524669"/>
                </a:lnTo>
                <a:close/>
              </a:path>
            </a:pathLst>
          </a:cu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493FE227-1270-4F2C-A195-6EAF496C6627}"/>
              </a:ext>
            </a:extLst>
          </p:cNvPr>
          <p:cNvSpPr/>
          <p:nvPr/>
        </p:nvSpPr>
        <p:spPr>
          <a:xfrm>
            <a:off x="8111706" y="1145877"/>
            <a:ext cx="1782792" cy="1782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6" descr="Logotipo&#10;&#10;Descrição gerada automaticamente">
            <a:extLst>
              <a:ext uri="{FF2B5EF4-FFF2-40B4-BE49-F238E27FC236}">
                <a16:creationId xmlns:a16="http://schemas.microsoft.com/office/drawing/2014/main" id="{6BD3A2F1-C85D-4E89-A6CB-F3D0F53AB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128" y="705622"/>
            <a:ext cx="2360611" cy="2524669"/>
          </a:xfrm>
          <a:custGeom>
            <a:avLst/>
            <a:gdLst/>
            <a:ahLst/>
            <a:cxnLst/>
            <a:rect l="l" t="t" r="r" b="b"/>
            <a:pathLst>
              <a:path w="5014800" h="2524669">
                <a:moveTo>
                  <a:pt x="0" y="0"/>
                </a:moveTo>
                <a:lnTo>
                  <a:pt x="5014800" y="0"/>
                </a:lnTo>
                <a:lnTo>
                  <a:pt x="5014800" y="2524669"/>
                </a:lnTo>
                <a:lnTo>
                  <a:pt x="0" y="2524669"/>
                </a:lnTo>
                <a:close/>
              </a:path>
            </a:pathLst>
          </a:cu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EF45676-F4E4-499C-A782-D260B0FEEDD9}"/>
              </a:ext>
            </a:extLst>
          </p:cNvPr>
          <p:cNvSpPr txBox="1"/>
          <p:nvPr/>
        </p:nvSpPr>
        <p:spPr>
          <a:xfrm>
            <a:off x="999766" y="4148407"/>
            <a:ext cx="429595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ea typeface="+mn-lt"/>
                <a:cs typeface="+mn-lt"/>
              </a:rPr>
              <a:t>ALUNOS: </a:t>
            </a:r>
            <a:endParaRPr lang="pt-BR"/>
          </a:p>
          <a:p>
            <a:r>
              <a:rPr lang="pt-BR" b="1" dirty="0">
                <a:ea typeface="+mn-lt"/>
                <a:cs typeface="+mn-lt"/>
              </a:rPr>
              <a:t>Guilherme </a:t>
            </a:r>
            <a:r>
              <a:rPr lang="pt-BR" b="1" dirty="0" err="1">
                <a:ea typeface="+mn-lt"/>
                <a:cs typeface="+mn-lt"/>
              </a:rPr>
              <a:t>Lirioberto</a:t>
            </a:r>
            <a:r>
              <a:rPr lang="pt-BR" b="1" dirty="0">
                <a:ea typeface="+mn-lt"/>
                <a:cs typeface="+mn-lt"/>
              </a:rPr>
              <a:t> da Silva Alves </a:t>
            </a:r>
            <a:endParaRPr lang="pt-BR"/>
          </a:p>
          <a:p>
            <a:r>
              <a:rPr lang="pt-BR" b="1" dirty="0" err="1">
                <a:ea typeface="+mn-lt"/>
                <a:cs typeface="+mn-lt"/>
              </a:rPr>
              <a:t>Glisbel</a:t>
            </a:r>
            <a:r>
              <a:rPr lang="pt-BR" b="1" dirty="0">
                <a:ea typeface="+mn-lt"/>
                <a:cs typeface="+mn-lt"/>
              </a:rPr>
              <a:t> de </a:t>
            </a:r>
            <a:r>
              <a:rPr lang="pt-BR" b="1" dirty="0" err="1">
                <a:ea typeface="+mn-lt"/>
                <a:cs typeface="+mn-lt"/>
              </a:rPr>
              <a:t>Las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dirty="0" err="1">
                <a:ea typeface="+mn-lt"/>
                <a:cs typeface="+mn-lt"/>
              </a:rPr>
              <a:t>Nieves</a:t>
            </a:r>
            <a:r>
              <a:rPr lang="pt-BR" b="1" dirty="0">
                <a:ea typeface="+mn-lt"/>
                <a:cs typeface="+mn-lt"/>
              </a:rPr>
              <a:t> Aponte Lopez 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A505F5-F8D9-4804-82CF-2673BAC51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057" y="456883"/>
            <a:ext cx="10728325" cy="6160356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 algn="just">
              <a:buNone/>
            </a:pPr>
            <a:r>
              <a:rPr lang="pt-BR" sz="1600" dirty="0">
                <a:solidFill>
                  <a:srgbClr val="FFFFFF"/>
                </a:solidFill>
              </a:rPr>
              <a:t> </a:t>
            </a:r>
            <a:r>
              <a:rPr lang="pt-BR" sz="1600" b="1" dirty="0" err="1">
                <a:solidFill>
                  <a:srgbClr val="FFFFFF"/>
                </a:solidFill>
              </a:rPr>
              <a:t>BDRegister</a:t>
            </a:r>
            <a:r>
              <a:rPr lang="pt-BR" sz="1600" b="1" dirty="0">
                <a:solidFill>
                  <a:srgbClr val="FFFFFF"/>
                </a:solidFill>
              </a:rPr>
              <a:t> </a:t>
            </a:r>
          </a:p>
          <a:p>
            <a:pPr algn="just">
              <a:buNone/>
            </a:pPr>
            <a:endParaRPr lang="pt-BR" sz="1600" dirty="0">
              <a:solidFill>
                <a:srgbClr val="FFFFFF"/>
              </a:solidFill>
              <a:ea typeface="+mn-lt"/>
              <a:cs typeface="+mn-lt"/>
            </a:endParaRPr>
          </a:p>
          <a:p>
            <a:pPr algn="just">
              <a:buNone/>
            </a:pPr>
            <a:r>
              <a:rPr lang="pt-BR" sz="1600" dirty="0">
                <a:solidFill>
                  <a:srgbClr val="FFFFFF"/>
                </a:solidFill>
                <a:ea typeface="+mn-lt"/>
                <a:cs typeface="+mn-lt"/>
              </a:rPr>
              <a:t>O banco de registradores dividido é composto por quatro registradores $S0, $S1, $S2 e $S3, de 2 bits cada, organizados em uma estrutura com três portas de acesso e duas saídas.</a:t>
            </a:r>
            <a:endParaRPr lang="pt-BR" sz="1600" dirty="0">
              <a:solidFill>
                <a:srgbClr val="FFFFFF"/>
              </a:solidFill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9AF6AFD2-F583-4390-BFFA-FAA402301E7F}"/>
              </a:ext>
            </a:extLst>
          </p:cNvPr>
          <p:cNvSpPr>
            <a:spLocks noGrp="1"/>
          </p:cNvSpPr>
          <p:nvPr/>
        </p:nvSpPr>
        <p:spPr>
          <a:xfrm>
            <a:off x="360567" y="2081525"/>
            <a:ext cx="10728325" cy="145896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500" b="1" dirty="0" err="1">
                <a:solidFill>
                  <a:srgbClr val="FFFFFF"/>
                </a:solidFill>
              </a:rPr>
              <a:t>Clock</a:t>
            </a:r>
            <a:r>
              <a:rPr lang="pt-BR" sz="1500" dirty="0">
                <a:solidFill>
                  <a:srgbClr val="FFFFFF"/>
                </a:solidFill>
              </a:rPr>
              <a:t> </a:t>
            </a:r>
          </a:p>
          <a:p>
            <a:r>
              <a:rPr lang="en-US" sz="1500" dirty="0">
                <a:solidFill>
                  <a:srgbClr val="FFFFFF"/>
                </a:solidFill>
              </a:rPr>
              <a:t>Ele é </a:t>
            </a:r>
            <a:r>
              <a:rPr lang="en-US" sz="1500" err="1">
                <a:solidFill>
                  <a:srgbClr val="FFFFFF"/>
                </a:solidFill>
              </a:rPr>
              <a:t>responsável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err="1">
                <a:solidFill>
                  <a:srgbClr val="FFFFFF"/>
                </a:solidFill>
              </a:rPr>
              <a:t>pelo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pt-BR" sz="1500" dirty="0">
                <a:solidFill>
                  <a:srgbClr val="FFFFFF"/>
                </a:solidFill>
              </a:rPr>
              <a:t>controle</a:t>
            </a:r>
            <a:r>
              <a:rPr lang="en-US" sz="1500" dirty="0">
                <a:solidFill>
                  <a:srgbClr val="FFFFFF"/>
                </a:solidFill>
              </a:rPr>
              <a:t> de </a:t>
            </a:r>
            <a:r>
              <a:rPr lang="en-US" sz="1500" err="1">
                <a:solidFill>
                  <a:srgbClr val="FFFFFF"/>
                </a:solidFill>
              </a:rPr>
              <a:t>ciclos</a:t>
            </a:r>
            <a:r>
              <a:rPr lang="en-US" sz="1500" dirty="0">
                <a:solidFill>
                  <a:srgbClr val="FFFFFF"/>
                </a:solidFill>
              </a:rPr>
              <a:t> da </a:t>
            </a:r>
            <a:r>
              <a:rPr lang="en-US" sz="1500" err="1">
                <a:solidFill>
                  <a:srgbClr val="FFFFFF"/>
                </a:solidFill>
              </a:rPr>
              <a:t>unidade</a:t>
            </a:r>
            <a:r>
              <a:rPr lang="en-US" sz="1500" dirty="0">
                <a:solidFill>
                  <a:srgbClr val="FFFFFF"/>
                </a:solidFill>
              </a:rPr>
              <a:t>, </a:t>
            </a:r>
            <a:r>
              <a:rPr lang="en-US" sz="1500" err="1">
                <a:solidFill>
                  <a:srgbClr val="FFFFFF"/>
                </a:solidFill>
              </a:rPr>
              <a:t>simulando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err="1">
                <a:solidFill>
                  <a:srgbClr val="FFFFFF"/>
                </a:solidFill>
              </a:rPr>
              <a:t>os</a:t>
            </a:r>
            <a:r>
              <a:rPr lang="en-US" sz="1500" dirty="0">
                <a:solidFill>
                  <a:srgbClr val="FFFFFF"/>
                </a:solidFill>
              </a:rPr>
              <a:t> clocks. Ou </a:t>
            </a:r>
            <a:r>
              <a:rPr lang="en-US" sz="1500" err="1">
                <a:solidFill>
                  <a:srgbClr val="FFFFFF"/>
                </a:solidFill>
              </a:rPr>
              <a:t>seja</a:t>
            </a:r>
            <a:r>
              <a:rPr lang="en-US" sz="1500" dirty="0">
                <a:solidFill>
                  <a:srgbClr val="FFFFFF"/>
                </a:solidFill>
              </a:rPr>
              <a:t>, o clock é a </a:t>
            </a:r>
            <a:r>
              <a:rPr lang="en-US" sz="1500" dirty="0" err="1">
                <a:solidFill>
                  <a:srgbClr val="FFFFFF"/>
                </a:solidFill>
              </a:rPr>
              <a:t>frequência</a:t>
            </a:r>
            <a:r>
              <a:rPr lang="en-US" sz="1500" dirty="0">
                <a:solidFill>
                  <a:srgbClr val="FFFFFF"/>
                </a:solidFill>
              </a:rPr>
              <a:t> com que um </a:t>
            </a:r>
            <a:r>
              <a:rPr lang="en-US" sz="1500" dirty="0" err="1">
                <a:solidFill>
                  <a:srgbClr val="FFFFFF"/>
                </a:solidFill>
              </a:rPr>
              <a:t>processador</a:t>
            </a:r>
            <a:r>
              <a:rPr lang="en-US" sz="1500" dirty="0">
                <a:solidFill>
                  <a:srgbClr val="FFFFFF"/>
                </a:solidFill>
              </a:rPr>
              <a:t> é </a:t>
            </a:r>
            <a:r>
              <a:rPr lang="en-US" sz="1500" dirty="0" err="1">
                <a:solidFill>
                  <a:srgbClr val="FFFFFF"/>
                </a:solidFill>
              </a:rPr>
              <a:t>capaz</a:t>
            </a:r>
            <a:r>
              <a:rPr lang="en-US" sz="1500" dirty="0">
                <a:solidFill>
                  <a:srgbClr val="FFFFFF"/>
                </a:solidFill>
              </a:rPr>
              <a:t> de </a:t>
            </a:r>
            <a:r>
              <a:rPr lang="en-US" sz="1500" dirty="0" err="1">
                <a:solidFill>
                  <a:srgbClr val="FFFFFF"/>
                </a:solidFill>
              </a:rPr>
              <a:t>executar</a:t>
            </a:r>
            <a:r>
              <a:rPr lang="en-US" sz="1500" dirty="0">
                <a:solidFill>
                  <a:srgbClr val="FFFFFF"/>
                </a:solidFill>
              </a:rPr>
              <a:t> as </a:t>
            </a:r>
            <a:r>
              <a:rPr lang="en-US" sz="1500" dirty="0" err="1">
                <a:solidFill>
                  <a:srgbClr val="FFFFFF"/>
                </a:solidFill>
              </a:rPr>
              <a:t>tarefas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incumbidas</a:t>
            </a:r>
            <a:r>
              <a:rPr lang="en-US" sz="1500" dirty="0">
                <a:solidFill>
                  <a:srgbClr val="FFFFFF"/>
                </a:solidFill>
              </a:rPr>
              <a:t> a </a:t>
            </a:r>
            <a:r>
              <a:rPr lang="en-US" sz="1500" dirty="0" err="1">
                <a:solidFill>
                  <a:srgbClr val="FFFFFF"/>
                </a:solidFill>
              </a:rPr>
              <a:t>ele</a:t>
            </a:r>
            <a:r>
              <a:rPr lang="en-US" sz="1500" dirty="0">
                <a:solidFill>
                  <a:srgbClr val="FFFFFF"/>
                </a:solidFill>
              </a:rPr>
              <a:t>. Desse modo, </a:t>
            </a:r>
            <a:r>
              <a:rPr lang="en-US" sz="1500" dirty="0" err="1">
                <a:solidFill>
                  <a:srgbClr val="FFFFFF"/>
                </a:solidFill>
              </a:rPr>
              <a:t>quanto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maior</a:t>
            </a:r>
            <a:r>
              <a:rPr lang="en-US" sz="1500" dirty="0">
                <a:solidFill>
                  <a:srgbClr val="FFFFFF"/>
                </a:solidFill>
              </a:rPr>
              <a:t> a </a:t>
            </a:r>
            <a:r>
              <a:rPr lang="en-US" sz="1500" dirty="0" err="1">
                <a:solidFill>
                  <a:srgbClr val="FFFFFF"/>
                </a:solidFill>
              </a:rPr>
              <a:t>frequência</a:t>
            </a:r>
            <a:r>
              <a:rPr lang="en-US" sz="1500" dirty="0">
                <a:solidFill>
                  <a:srgbClr val="FFFFFF"/>
                </a:solidFill>
              </a:rPr>
              <a:t>, </a:t>
            </a:r>
            <a:r>
              <a:rPr lang="en-US" sz="1500" dirty="0" err="1">
                <a:solidFill>
                  <a:srgbClr val="FFFFFF"/>
                </a:solidFill>
              </a:rPr>
              <a:t>portanto</a:t>
            </a:r>
            <a:r>
              <a:rPr lang="en-US" sz="1500" dirty="0">
                <a:solidFill>
                  <a:srgbClr val="FFFFFF"/>
                </a:solidFill>
              </a:rPr>
              <a:t> o clock, </a:t>
            </a:r>
            <a:r>
              <a:rPr lang="en-US" sz="1500" dirty="0" err="1">
                <a:solidFill>
                  <a:srgbClr val="FFFFFF"/>
                </a:solidFill>
              </a:rPr>
              <a:t>menor</a:t>
            </a:r>
            <a:r>
              <a:rPr lang="en-US" sz="1500" dirty="0">
                <a:solidFill>
                  <a:srgbClr val="FFFFFF"/>
                </a:solidFill>
              </a:rPr>
              <a:t> é o tempo de </a:t>
            </a:r>
            <a:r>
              <a:rPr lang="en-US" sz="1500" err="1">
                <a:solidFill>
                  <a:srgbClr val="FFFFFF"/>
                </a:solidFill>
              </a:rPr>
              <a:t>execução</a:t>
            </a:r>
            <a:r>
              <a:rPr lang="en-US" sz="1500" dirty="0">
                <a:solidFill>
                  <a:srgbClr val="FFFFFF"/>
                </a:solidFill>
              </a:rPr>
              <a:t>, </a:t>
            </a:r>
            <a:r>
              <a:rPr lang="en-US" sz="1500" err="1">
                <a:solidFill>
                  <a:srgbClr val="FFFFFF"/>
                </a:solidFill>
              </a:rPr>
              <a:t>mais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err="1">
                <a:solidFill>
                  <a:srgbClr val="FFFFFF"/>
                </a:solidFill>
              </a:rPr>
              <a:t>ágil</a:t>
            </a:r>
            <a:r>
              <a:rPr lang="en-US" sz="1500" dirty="0">
                <a:solidFill>
                  <a:srgbClr val="FFFFFF"/>
                </a:solidFill>
              </a:rPr>
              <a:t> o </a:t>
            </a:r>
            <a:r>
              <a:rPr lang="en-US" sz="1500" err="1">
                <a:solidFill>
                  <a:srgbClr val="FFFFFF"/>
                </a:solidFill>
              </a:rPr>
              <a:t>processador</a:t>
            </a:r>
            <a:r>
              <a:rPr lang="en-US" sz="1500" dirty="0">
                <a:solidFill>
                  <a:srgbClr val="FFFFFF"/>
                </a:solidFill>
              </a:rPr>
              <a:t> é.</a:t>
            </a:r>
            <a:r>
              <a:rPr lang="pt-BR" sz="1500" dirty="0">
                <a:solidFill>
                  <a:srgbClr val="FFFFFF"/>
                </a:solidFill>
              </a:rPr>
              <a:t>         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6884E051-0726-4266-A066-E061C7EA1EDA}"/>
              </a:ext>
            </a:extLst>
          </p:cNvPr>
          <p:cNvSpPr txBox="1">
            <a:spLocks/>
          </p:cNvSpPr>
          <p:nvPr/>
        </p:nvSpPr>
        <p:spPr>
          <a:xfrm>
            <a:off x="297307" y="3527888"/>
            <a:ext cx="11130891" cy="470824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500" dirty="0">
                <a:solidFill>
                  <a:srgbClr val="FFFFFF"/>
                </a:solidFill>
              </a:rPr>
              <a:t> </a:t>
            </a:r>
            <a:r>
              <a:rPr lang="pt-BR" sz="1500" b="1" dirty="0">
                <a:solidFill>
                  <a:srgbClr val="FFFFFF"/>
                </a:solidFill>
              </a:rPr>
              <a:t>Controle</a:t>
            </a:r>
            <a:r>
              <a:rPr lang="pt-BR" sz="1500" dirty="0">
                <a:solidFill>
                  <a:srgbClr val="FFFFFF"/>
                </a:solidFill>
              </a:rPr>
              <a:t> </a:t>
            </a:r>
            <a:endParaRPr lang="pt-BR" sz="1500" dirty="0"/>
          </a:p>
          <a:p>
            <a:endParaRPr lang="pt-BR" sz="1500" dirty="0">
              <a:solidFill>
                <a:srgbClr val="FFFFFF"/>
              </a:solidFill>
            </a:endParaRPr>
          </a:p>
          <a:p>
            <a:pPr algn="just"/>
            <a:r>
              <a:rPr lang="pt-BR" sz="1500" dirty="0">
                <a:solidFill>
                  <a:srgbClr val="FFFFFF"/>
                </a:solidFill>
              </a:rPr>
              <a:t>O componente Controle tem como função controlar todos os componentes do processador de acordo com o recebimento de um </a:t>
            </a:r>
            <a:r>
              <a:rPr lang="pt-BR" sz="1500" dirty="0" err="1">
                <a:solidFill>
                  <a:srgbClr val="FFFFFF"/>
                </a:solidFill>
              </a:rPr>
              <a:t>opcode</a:t>
            </a:r>
            <a:r>
              <a:rPr lang="pt-BR" sz="1500" dirty="0">
                <a:solidFill>
                  <a:srgbClr val="FFFFFF"/>
                </a:solidFill>
              </a:rPr>
              <a:t> de 4 bits. Sua entrada especifica é se a instrução é do tipo </a:t>
            </a:r>
            <a:r>
              <a:rPr lang="pt-BR" sz="1500" dirty="0" err="1">
                <a:solidFill>
                  <a:srgbClr val="FFFFFF"/>
                </a:solidFill>
              </a:rPr>
              <a:t>add</a:t>
            </a:r>
            <a:r>
              <a:rPr lang="pt-BR" sz="1500" dirty="0">
                <a:solidFill>
                  <a:srgbClr val="FFFFFF"/>
                </a:solidFill>
              </a:rPr>
              <a:t>, sub, </a:t>
            </a:r>
            <a:r>
              <a:rPr lang="pt-BR" sz="1500" dirty="0" err="1">
                <a:solidFill>
                  <a:srgbClr val="FFFFFF"/>
                </a:solidFill>
              </a:rPr>
              <a:t>mult</a:t>
            </a:r>
            <a:r>
              <a:rPr lang="pt-BR" sz="1500" dirty="0">
                <a:solidFill>
                  <a:srgbClr val="FFFFFF"/>
                </a:solidFill>
              </a:rPr>
              <a:t>, </a:t>
            </a:r>
            <a:r>
              <a:rPr lang="pt-BR" sz="1500" dirty="0" err="1">
                <a:solidFill>
                  <a:srgbClr val="FFFFFF"/>
                </a:solidFill>
              </a:rPr>
              <a:t>lw</a:t>
            </a:r>
            <a:r>
              <a:rPr lang="pt-BR" sz="1500" dirty="0">
                <a:solidFill>
                  <a:srgbClr val="FFFFFF"/>
                </a:solidFill>
              </a:rPr>
              <a:t>, </a:t>
            </a:r>
            <a:r>
              <a:rPr lang="pt-BR" sz="1500" dirty="0" err="1">
                <a:solidFill>
                  <a:srgbClr val="FFFFFF"/>
                </a:solidFill>
              </a:rPr>
              <a:t>sw</a:t>
            </a:r>
            <a:r>
              <a:rPr lang="pt-BR" sz="1500" dirty="0">
                <a:solidFill>
                  <a:srgbClr val="FFFFFF"/>
                </a:solidFill>
              </a:rPr>
              <a:t>, li, </a:t>
            </a:r>
            <a:r>
              <a:rPr lang="pt-BR" sz="1500" dirty="0" err="1">
                <a:solidFill>
                  <a:srgbClr val="FFFFFF"/>
                </a:solidFill>
              </a:rPr>
              <a:t>beq</a:t>
            </a:r>
            <a:r>
              <a:rPr lang="pt-BR" sz="1500" dirty="0">
                <a:solidFill>
                  <a:srgbClr val="FFFFFF"/>
                </a:solidFill>
              </a:rPr>
              <a:t>, </a:t>
            </a:r>
            <a:r>
              <a:rPr lang="pt-BR" sz="1500" dirty="0" err="1">
                <a:solidFill>
                  <a:srgbClr val="FFFFFF"/>
                </a:solidFill>
              </a:rPr>
              <a:t>bne</a:t>
            </a:r>
            <a:r>
              <a:rPr lang="pt-BR" sz="1500" dirty="0">
                <a:solidFill>
                  <a:srgbClr val="FFFFFF"/>
                </a:solidFill>
              </a:rPr>
              <a:t> ou J. Para cada instrução, cada flag terá valores específico.</a:t>
            </a:r>
          </a:p>
          <a:p>
            <a:pPr algn="just"/>
            <a:endParaRPr lang="pt-BR" dirty="0">
              <a:solidFill>
                <a:srgbClr val="FFFFFF"/>
              </a:solidFill>
            </a:endParaRPr>
          </a:p>
          <a:p>
            <a:pPr algn="just"/>
            <a:r>
              <a:rPr lang="pt-BR" sz="1600" b="1" dirty="0">
                <a:solidFill>
                  <a:srgbClr val="FFFFFF"/>
                </a:solidFill>
              </a:rPr>
              <a:t>Memória de dados </a:t>
            </a:r>
            <a:endParaRPr lang="pt-BR" sz="1600" b="1"/>
          </a:p>
          <a:p>
            <a:pPr algn="just"/>
            <a:endParaRPr lang="en-US" dirty="0"/>
          </a:p>
          <a:p>
            <a:pPr algn="just"/>
            <a:r>
              <a:rPr lang="pt-BR" dirty="0"/>
              <a:t> </a:t>
            </a:r>
            <a:r>
              <a:rPr lang="pt-BR" sz="1600" dirty="0"/>
              <a:t>Conhecido como memória RAM é responsável  por armazenar informações temporariamente que só serão usados durante a execução de instruções</a:t>
            </a:r>
          </a:p>
        </p:txBody>
      </p:sp>
    </p:spTree>
    <p:extLst>
      <p:ext uri="{BB962C8B-B14F-4D97-AF65-F5344CB8AC3E}">
        <p14:creationId xmlns:p14="http://schemas.microsoft.com/office/powerpoint/2010/main" val="4139513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6F68EE89-D3CA-4C8B-B8A7-810AB2590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02" y="327487"/>
            <a:ext cx="11504702" cy="6304129"/>
          </a:xfrm>
        </p:spPr>
        <p:txBody>
          <a:bodyPr vert="horz" lIns="0" tIns="0" rIns="0" bIns="0" rtlCol="0" anchor="t">
            <a:noAutofit/>
          </a:bodyPr>
          <a:lstStyle/>
          <a:p>
            <a:pPr algn="just">
              <a:buNone/>
            </a:pPr>
            <a:r>
              <a:rPr lang="pt-BR" sz="1600" b="1" dirty="0">
                <a:solidFill>
                  <a:srgbClr val="FFFFFF"/>
                </a:solidFill>
              </a:rPr>
              <a:t>Memória de Instruções</a:t>
            </a:r>
            <a:r>
              <a:rPr lang="pt-BR" sz="1600" dirty="0">
                <a:solidFill>
                  <a:srgbClr val="FFFFFF"/>
                </a:solidFill>
              </a:rPr>
              <a:t> 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FFFFFF"/>
                </a:solidFill>
              </a:rPr>
              <a:t>     A </a:t>
            </a:r>
            <a:r>
              <a:rPr lang="pt-BR" sz="1600" dirty="0">
                <a:solidFill>
                  <a:srgbClr val="FFFFFF"/>
                </a:solidFill>
              </a:rPr>
              <a:t>memória</a:t>
            </a:r>
            <a:r>
              <a:rPr lang="en-US" sz="1600" dirty="0">
                <a:solidFill>
                  <a:srgbClr val="FFFFFF"/>
                </a:solidFill>
              </a:rPr>
              <a:t> de </a:t>
            </a:r>
            <a:r>
              <a:rPr lang="pt-BR" sz="1600" dirty="0">
                <a:solidFill>
                  <a:srgbClr val="FFFFFF"/>
                </a:solidFill>
              </a:rPr>
              <a:t>instruções fornece</a:t>
            </a:r>
            <a:r>
              <a:rPr lang="en-US" sz="1600" dirty="0">
                <a:solidFill>
                  <a:srgbClr val="FFFFFF"/>
                </a:solidFill>
              </a:rPr>
              <a:t> dados </a:t>
            </a:r>
            <a:r>
              <a:rPr lang="en-US" sz="1600" dirty="0" err="1">
                <a:solidFill>
                  <a:srgbClr val="FFFFFF"/>
                </a:solidFill>
              </a:rPr>
              <a:t>somente</a:t>
            </a:r>
            <a:r>
              <a:rPr lang="en-US" sz="1600" dirty="0">
                <a:solidFill>
                  <a:srgbClr val="FFFFFF"/>
                </a:solidFill>
              </a:rPr>
              <a:t>  para </a:t>
            </a:r>
            <a:r>
              <a:rPr lang="en-US" sz="1600" dirty="0" err="1">
                <a:solidFill>
                  <a:srgbClr val="FFFFFF"/>
                </a:solidFill>
              </a:rPr>
              <a:t>leitura</a:t>
            </a:r>
            <a:r>
              <a:rPr lang="en-US" sz="1600" dirty="0">
                <a:solidFill>
                  <a:srgbClr val="FFFFFF"/>
                </a:solidFill>
              </a:rPr>
              <a:t> e é </a:t>
            </a:r>
            <a:r>
              <a:rPr lang="en-US" sz="1600" dirty="0" err="1">
                <a:solidFill>
                  <a:srgbClr val="FFFFFF"/>
                </a:solidFill>
              </a:rPr>
              <a:t>onde</a:t>
            </a:r>
            <a:r>
              <a:rPr lang="en-US" sz="1600" dirty="0">
                <a:solidFill>
                  <a:srgbClr val="FFFFFF"/>
                </a:solidFill>
              </a:rPr>
              <a:t> o </a:t>
            </a:r>
            <a:r>
              <a:rPr lang="en-US" sz="1600" dirty="0" err="1">
                <a:solidFill>
                  <a:srgbClr val="FFFFFF"/>
                </a:solidFill>
              </a:rPr>
              <a:t>programa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vai</a:t>
            </a:r>
            <a:r>
              <a:rPr lang="en-US" sz="1600" dirty="0">
                <a:solidFill>
                  <a:srgbClr val="FFFFFF"/>
                </a:solidFill>
              </a:rPr>
              <a:t> ser </a:t>
            </a:r>
            <a:r>
              <a:rPr lang="en-US" sz="1600" dirty="0" err="1">
                <a:solidFill>
                  <a:srgbClr val="FFFFFF"/>
                </a:solidFill>
              </a:rPr>
              <a:t>executado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pelo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processador</a:t>
            </a:r>
            <a:r>
              <a:rPr lang="en-US" sz="1600" dirty="0">
                <a:solidFill>
                  <a:srgbClr val="FFFFFF"/>
                </a:solidFill>
              </a:rPr>
              <a:t> e </a:t>
            </a:r>
            <a:r>
              <a:rPr lang="en-US" sz="1600" dirty="0" err="1">
                <a:solidFill>
                  <a:srgbClr val="FFFFFF"/>
                </a:solidFill>
              </a:rPr>
              <a:t>onde</a:t>
            </a:r>
            <a:r>
              <a:rPr lang="en-US" sz="1600" dirty="0">
                <a:solidFill>
                  <a:srgbClr val="FFFFFF"/>
                </a:solidFill>
              </a:rPr>
              <a:t> é </a:t>
            </a:r>
            <a:r>
              <a:rPr lang="en-US" sz="1600" dirty="0" err="1">
                <a:solidFill>
                  <a:srgbClr val="FFFFFF"/>
                </a:solidFill>
              </a:rPr>
              <a:t>armazenado</a:t>
            </a:r>
            <a:r>
              <a:rPr lang="en-US" sz="1600" dirty="0">
                <a:solidFill>
                  <a:srgbClr val="FFFFFF"/>
                </a:solidFill>
              </a:rPr>
              <a:t>. </a:t>
            </a:r>
          </a:p>
          <a:p>
            <a:pPr algn="just">
              <a:buNone/>
            </a:pPr>
            <a:r>
              <a:rPr lang="pt-BR" sz="1600" b="1" dirty="0">
                <a:solidFill>
                  <a:srgbClr val="FFFFFF"/>
                </a:solidFill>
              </a:rPr>
              <a:t>Somador (</a:t>
            </a:r>
            <a:r>
              <a:rPr lang="pt-BR" sz="1600" b="1" dirty="0" err="1">
                <a:solidFill>
                  <a:srgbClr val="FFFFFF"/>
                </a:solidFill>
              </a:rPr>
              <a:t>countPC</a:t>
            </a:r>
            <a:r>
              <a:rPr lang="pt-BR" sz="1600" b="1" dirty="0">
                <a:solidFill>
                  <a:srgbClr val="FFFFFF"/>
                </a:solidFill>
              </a:rPr>
              <a:t>)</a:t>
            </a:r>
            <a:r>
              <a:rPr lang="pt-BR" sz="1600" dirty="0">
                <a:solidFill>
                  <a:srgbClr val="FFFFFF"/>
                </a:solidFill>
              </a:rPr>
              <a:t> </a:t>
            </a:r>
            <a:endParaRPr lang="pt-BR" dirty="0"/>
          </a:p>
          <a:p>
            <a:pPr marL="0" indent="0" algn="just">
              <a:buNone/>
            </a:pPr>
            <a:r>
              <a:rPr lang="en-US" sz="1600" dirty="0">
                <a:solidFill>
                  <a:srgbClr val="FFFFFF"/>
                </a:solidFill>
              </a:rPr>
              <a:t>        </a:t>
            </a:r>
            <a:r>
              <a:rPr lang="en-US" sz="1600" dirty="0" err="1">
                <a:solidFill>
                  <a:srgbClr val="FFFFFF"/>
                </a:solidFill>
              </a:rPr>
              <a:t>Adiciona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uma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unidade</a:t>
            </a:r>
            <a:r>
              <a:rPr lang="en-US" sz="1600" dirty="0">
                <a:solidFill>
                  <a:srgbClr val="FFFFFF"/>
                </a:solidFill>
              </a:rPr>
              <a:t> de bit à </a:t>
            </a:r>
            <a:r>
              <a:rPr lang="en-US" sz="1600" dirty="0" err="1">
                <a:solidFill>
                  <a:srgbClr val="FFFFFF"/>
                </a:solidFill>
              </a:rPr>
              <a:t>instrução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atual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permitindo</a:t>
            </a:r>
            <a:r>
              <a:rPr lang="pt-BR" sz="1600" dirty="0">
                <a:solidFill>
                  <a:srgbClr val="FFFFFF"/>
                </a:solidFill>
              </a:rPr>
              <a:t> que o PC receba a instrução seguinte da memória.</a:t>
            </a:r>
          </a:p>
          <a:p>
            <a:pPr algn="just">
              <a:buNone/>
            </a:pPr>
            <a:r>
              <a:rPr lang="pt-BR" sz="1600" dirty="0">
                <a:solidFill>
                  <a:srgbClr val="FFFFFF"/>
                </a:solidFill>
              </a:rPr>
              <a:t> </a:t>
            </a:r>
            <a:r>
              <a:rPr lang="pt-BR" sz="1600" b="1" dirty="0" err="1">
                <a:solidFill>
                  <a:srgbClr val="FFFFFF"/>
                </a:solidFill>
              </a:rPr>
              <a:t>AndGate</a:t>
            </a:r>
            <a:r>
              <a:rPr lang="pt-BR" sz="1600" b="1" dirty="0">
                <a:solidFill>
                  <a:srgbClr val="FFFFFF"/>
                </a:solidFill>
              </a:rPr>
              <a:t> </a:t>
            </a:r>
          </a:p>
          <a:p>
            <a:pPr algn="just">
              <a:buNone/>
            </a:pPr>
            <a:r>
              <a:rPr lang="en-US" sz="1600" dirty="0">
                <a:solidFill>
                  <a:srgbClr val="FFFFFF"/>
                </a:solidFill>
              </a:rPr>
              <a:t>        </a:t>
            </a:r>
            <a:r>
              <a:rPr lang="pt-BR" sz="1600" dirty="0">
                <a:solidFill>
                  <a:srgbClr val="FFFFFF"/>
                </a:solidFill>
              </a:rPr>
              <a:t>O bloco lógico AND assume 1 quando todas as duas entradas forem 1 e assume 0 nos demais casos</a:t>
            </a:r>
          </a:p>
          <a:p>
            <a:pPr marL="0" indent="0" algn="just">
              <a:buNone/>
            </a:pPr>
            <a:r>
              <a:rPr lang="pt-BR" sz="1600" b="1" dirty="0">
                <a:solidFill>
                  <a:srgbClr val="FFFFFF"/>
                </a:solidFill>
              </a:rPr>
              <a:t>Mux_2x1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rgbClr val="FFFFFF"/>
                </a:solidFill>
              </a:rPr>
              <a:t>       Os multiplexadores são utilizados na decisão de valores baseados em uma flag, que decidem qual valor sairá no output</a:t>
            </a:r>
            <a:endParaRPr lang="pt-BR" dirty="0">
              <a:solidFill>
                <a:srgbClr val="FFFFFF">
                  <a:alpha val="58000"/>
                </a:srgbClr>
              </a:solidFill>
            </a:endParaRPr>
          </a:p>
          <a:p>
            <a:pPr algn="just">
              <a:buNone/>
            </a:pPr>
            <a:r>
              <a:rPr lang="pt-BR" sz="1600" b="1" dirty="0">
                <a:solidFill>
                  <a:srgbClr val="FFFFFF"/>
                </a:solidFill>
              </a:rPr>
              <a:t>PC</a:t>
            </a:r>
            <a:r>
              <a:rPr lang="pt-BR" sz="1600" dirty="0">
                <a:solidFill>
                  <a:srgbClr val="FFFFFF"/>
                </a:solidFill>
              </a:rPr>
              <a:t> 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rgbClr val="FFFFFF"/>
                </a:solidFill>
              </a:rPr>
              <a:t>          É um registrador para armazenar o endereço de 8 bits da próxima instrução a ser executada. Ele recebe a entrada de um bit chamado </a:t>
            </a:r>
            <a:r>
              <a:rPr lang="pt-BR" sz="1600" dirty="0" err="1">
                <a:solidFill>
                  <a:srgbClr val="FFFFFF"/>
                </a:solidFill>
              </a:rPr>
              <a:t>clock</a:t>
            </a:r>
            <a:r>
              <a:rPr lang="pt-BR" sz="1600" dirty="0">
                <a:solidFill>
                  <a:srgbClr val="FFFFFF"/>
                </a:solidFill>
              </a:rPr>
              <a:t> que indica se a unidade está ligada e o computador de entrada é uma instrução de 8 bits. </a:t>
            </a:r>
          </a:p>
          <a:p>
            <a:pPr algn="just">
              <a:buNone/>
            </a:pPr>
            <a:r>
              <a:rPr lang="pt-BR" sz="1600" b="1" dirty="0">
                <a:solidFill>
                  <a:srgbClr val="FFFFFF"/>
                </a:solidFill>
              </a:rPr>
              <a:t>ZERO </a:t>
            </a:r>
          </a:p>
          <a:p>
            <a:pPr algn="just">
              <a:buNone/>
            </a:pPr>
            <a:r>
              <a:rPr lang="pt-BR" sz="1600" dirty="0">
                <a:solidFill>
                  <a:srgbClr val="FFFFFF"/>
                </a:solidFill>
              </a:rPr>
              <a:t>        Fornece uma flag que indica se um valor é igual ou diferente do que foi comparado. Sua função é apenas inicializar a flag necessária para realizar a comparação.</a:t>
            </a:r>
          </a:p>
          <a:p>
            <a:pPr marL="0" indent="0" algn="just">
              <a:buNone/>
            </a:pPr>
            <a:endParaRPr lang="pt-BR" sz="1600" dirty="0">
              <a:solidFill>
                <a:srgbClr val="FFFFFF"/>
              </a:solidFill>
            </a:endParaRPr>
          </a:p>
          <a:p>
            <a:pPr marL="0" indent="0" algn="just">
              <a:buNone/>
            </a:pPr>
            <a:endParaRPr lang="pt-BR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92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7EFF05-A8DA-4B3E-9C21-7A04283D4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5D6A032-F742-47E1-82F2-1EC629434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AF7C97-BADA-4A0C-82CB-5BB641BAB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D9C6F9B-2CB0-4FD8-8F6E-C04D4CE09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60324" cy="6434340"/>
          </a:xfrm>
          <a:custGeom>
            <a:avLst/>
            <a:gdLst>
              <a:gd name="connsiteX0" fmla="*/ 0 w 7760324"/>
              <a:gd name="connsiteY0" fmla="*/ 0 h 6434340"/>
              <a:gd name="connsiteX1" fmla="*/ 7193558 w 7760324"/>
              <a:gd name="connsiteY1" fmla="*/ 0 h 6434340"/>
              <a:gd name="connsiteX2" fmla="*/ 7270378 w 7760324"/>
              <a:gd name="connsiteY2" fmla="*/ 141666 h 6434340"/>
              <a:gd name="connsiteX3" fmla="*/ 7477890 w 7760324"/>
              <a:gd name="connsiteY3" fmla="*/ 744772 h 6434340"/>
              <a:gd name="connsiteX4" fmla="*/ 7459137 w 7760324"/>
              <a:gd name="connsiteY4" fmla="*/ 3396664 h 6434340"/>
              <a:gd name="connsiteX5" fmla="*/ 5749038 w 7760324"/>
              <a:gd name="connsiteY5" fmla="*/ 5643529 h 6434340"/>
              <a:gd name="connsiteX6" fmla="*/ 5004621 w 7760324"/>
              <a:gd name="connsiteY6" fmla="*/ 6096153 h 6434340"/>
              <a:gd name="connsiteX7" fmla="*/ 3484742 w 7760324"/>
              <a:gd name="connsiteY7" fmla="*/ 6399972 h 6434340"/>
              <a:gd name="connsiteX8" fmla="*/ 1300034 w 7760324"/>
              <a:gd name="connsiteY8" fmla="*/ 5884178 h 6434340"/>
              <a:gd name="connsiteX9" fmla="*/ 248715 w 7760324"/>
              <a:gd name="connsiteY9" fmla="*/ 5048740 h 6434340"/>
              <a:gd name="connsiteX10" fmla="*/ 0 w 7760324"/>
              <a:gd name="connsiteY10" fmla="*/ 4799696 h 6434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60324" h="6434340">
                <a:moveTo>
                  <a:pt x="0" y="0"/>
                </a:moveTo>
                <a:lnTo>
                  <a:pt x="7193558" y="0"/>
                </a:lnTo>
                <a:lnTo>
                  <a:pt x="7270378" y="141666"/>
                </a:lnTo>
                <a:cubicBezTo>
                  <a:pt x="7374759" y="354823"/>
                  <a:pt x="7479140" y="567979"/>
                  <a:pt x="7477890" y="744772"/>
                </a:cubicBezTo>
                <a:cubicBezTo>
                  <a:pt x="7860620" y="1526346"/>
                  <a:pt x="7854369" y="2410310"/>
                  <a:pt x="7459137" y="3396664"/>
                </a:cubicBezTo>
                <a:cubicBezTo>
                  <a:pt x="7063906" y="4383018"/>
                  <a:pt x="6458662" y="5119852"/>
                  <a:pt x="5749038" y="5643529"/>
                </a:cubicBezTo>
                <a:cubicBezTo>
                  <a:pt x="5571320" y="5818646"/>
                  <a:pt x="5358807" y="5922711"/>
                  <a:pt x="5004621" y="6096153"/>
                </a:cubicBezTo>
                <a:cubicBezTo>
                  <a:pt x="4508758" y="6338972"/>
                  <a:pt x="3978103" y="6510739"/>
                  <a:pt x="3484742" y="6399972"/>
                </a:cubicBezTo>
                <a:cubicBezTo>
                  <a:pt x="2955337" y="6394946"/>
                  <a:pt x="2250713" y="6211452"/>
                  <a:pt x="1300034" y="5884178"/>
                </a:cubicBezTo>
                <a:cubicBezTo>
                  <a:pt x="904856" y="5615219"/>
                  <a:pt x="554416" y="5336740"/>
                  <a:pt x="248715" y="5048740"/>
                </a:cubicBezTo>
                <a:lnTo>
                  <a:pt x="0" y="4799696"/>
                </a:ln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41EFCE7-CD85-445F-8A2C-AF057EBE9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23" y="1065057"/>
            <a:ext cx="6956581" cy="3596267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algn="ctr"/>
            <a:r>
              <a:rPr lang="en-US" sz="5600" spc="-100"/>
              <a:t>DataPath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8CE1DD1-65E2-46E3-8E5D-3D9551ADC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35063" y="1460855"/>
            <a:ext cx="4904299" cy="5511445"/>
            <a:chOff x="6435063" y="1460855"/>
            <a:chExt cx="4904299" cy="5511445"/>
          </a:xfrm>
        </p:grpSpPr>
        <p:sp>
          <p:nvSpPr>
            <p:cNvPr id="18" name="Freeform 79">
              <a:extLst>
                <a:ext uri="{FF2B5EF4-FFF2-40B4-BE49-F238E27FC236}">
                  <a16:creationId xmlns:a16="http://schemas.microsoft.com/office/drawing/2014/main" id="{BA46EBEE-EDAC-420B-8980-1CC96D332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671651" y="5894855"/>
              <a:ext cx="667711" cy="1077445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9" name="Freeform 80">
              <a:extLst>
                <a:ext uri="{FF2B5EF4-FFF2-40B4-BE49-F238E27FC236}">
                  <a16:creationId xmlns:a16="http://schemas.microsoft.com/office/drawing/2014/main" id="{77940BD3-2762-48F7-9EED-0890C00B1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435063" y="3856192"/>
              <a:ext cx="895341" cy="460318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0" name="Freeform 82">
              <a:extLst>
                <a:ext uri="{FF2B5EF4-FFF2-40B4-BE49-F238E27FC236}">
                  <a16:creationId xmlns:a16="http://schemas.microsoft.com/office/drawing/2014/main" id="{9A8D39D2-38DC-4485-99D4-ED78E3436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755114" y="1460855"/>
              <a:ext cx="500784" cy="910515"/>
            </a:xfrm>
            <a:custGeom>
              <a:avLst/>
              <a:gdLst>
                <a:gd name="T0" fmla="*/ 3 w 37"/>
                <a:gd name="T1" fmla="*/ 28 h 67"/>
                <a:gd name="T2" fmla="*/ 4 w 37"/>
                <a:gd name="T3" fmla="*/ 19 h 67"/>
                <a:gd name="T4" fmla="*/ 5 w 37"/>
                <a:gd name="T5" fmla="*/ 12 h 67"/>
                <a:gd name="T6" fmla="*/ 13 w 37"/>
                <a:gd name="T7" fmla="*/ 1 h 67"/>
                <a:gd name="T8" fmla="*/ 25 w 37"/>
                <a:gd name="T9" fmla="*/ 1 h 67"/>
                <a:gd name="T10" fmla="*/ 35 w 37"/>
                <a:gd name="T11" fmla="*/ 7 h 67"/>
                <a:gd name="T12" fmla="*/ 33 w 37"/>
                <a:gd name="T13" fmla="*/ 47 h 67"/>
                <a:gd name="T14" fmla="*/ 24 w 37"/>
                <a:gd name="T15" fmla="*/ 65 h 67"/>
                <a:gd name="T16" fmla="*/ 13 w 37"/>
                <a:gd name="T17" fmla="*/ 66 h 67"/>
                <a:gd name="T18" fmla="*/ 2 w 37"/>
                <a:gd name="T19" fmla="*/ 60 h 67"/>
                <a:gd name="T20" fmla="*/ 1 w 37"/>
                <a:gd name="T21" fmla="*/ 48 h 67"/>
                <a:gd name="T22" fmla="*/ 3 w 37"/>
                <a:gd name="T23" fmla="*/ 2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67">
                  <a:moveTo>
                    <a:pt x="3" y="28"/>
                  </a:moveTo>
                  <a:cubicBezTo>
                    <a:pt x="3" y="25"/>
                    <a:pt x="4" y="20"/>
                    <a:pt x="4" y="19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7" y="6"/>
                    <a:pt x="10" y="3"/>
                    <a:pt x="13" y="1"/>
                  </a:cubicBezTo>
                  <a:cubicBezTo>
                    <a:pt x="16" y="0"/>
                    <a:pt x="20" y="0"/>
                    <a:pt x="25" y="1"/>
                  </a:cubicBezTo>
                  <a:cubicBezTo>
                    <a:pt x="30" y="2"/>
                    <a:pt x="34" y="4"/>
                    <a:pt x="35" y="7"/>
                  </a:cubicBezTo>
                  <a:cubicBezTo>
                    <a:pt x="37" y="11"/>
                    <a:pt x="33" y="43"/>
                    <a:pt x="33" y="47"/>
                  </a:cubicBezTo>
                  <a:cubicBezTo>
                    <a:pt x="32" y="57"/>
                    <a:pt x="30" y="63"/>
                    <a:pt x="24" y="65"/>
                  </a:cubicBezTo>
                  <a:cubicBezTo>
                    <a:pt x="21" y="67"/>
                    <a:pt x="17" y="67"/>
                    <a:pt x="13" y="66"/>
                  </a:cubicBezTo>
                  <a:cubicBezTo>
                    <a:pt x="8" y="66"/>
                    <a:pt x="4" y="64"/>
                    <a:pt x="2" y="60"/>
                  </a:cubicBezTo>
                  <a:cubicBezTo>
                    <a:pt x="1" y="57"/>
                    <a:pt x="0" y="53"/>
                    <a:pt x="1" y="48"/>
                  </a:cubicBezTo>
                  <a:cubicBezTo>
                    <a:pt x="1" y="48"/>
                    <a:pt x="3" y="30"/>
                    <a:pt x="3" y="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1" name="Freeform 83">
              <a:extLst>
                <a:ext uri="{FF2B5EF4-FFF2-40B4-BE49-F238E27FC236}">
                  <a16:creationId xmlns:a16="http://schemas.microsoft.com/office/drawing/2014/main" id="{6D44268A-9D5E-4A1A-B4F8-95251A18A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963820" y="1482445"/>
              <a:ext cx="515958" cy="910515"/>
            </a:xfrm>
            <a:custGeom>
              <a:avLst/>
              <a:gdLst>
                <a:gd name="T0" fmla="*/ 36 w 38"/>
                <a:gd name="T1" fmla="*/ 58 h 67"/>
                <a:gd name="T2" fmla="*/ 33 w 38"/>
                <a:gd name="T3" fmla="*/ 63 h 67"/>
                <a:gd name="T4" fmla="*/ 27 w 38"/>
                <a:gd name="T5" fmla="*/ 65 h 67"/>
                <a:gd name="T6" fmla="*/ 24 w 38"/>
                <a:gd name="T7" fmla="*/ 66 h 67"/>
                <a:gd name="T8" fmla="*/ 16 w 38"/>
                <a:gd name="T9" fmla="*/ 65 h 67"/>
                <a:gd name="T10" fmla="*/ 9 w 38"/>
                <a:gd name="T11" fmla="*/ 59 h 67"/>
                <a:gd name="T12" fmla="*/ 6 w 38"/>
                <a:gd name="T13" fmla="*/ 48 h 67"/>
                <a:gd name="T14" fmla="*/ 5 w 38"/>
                <a:gd name="T15" fmla="*/ 37 h 67"/>
                <a:gd name="T16" fmla="*/ 2 w 38"/>
                <a:gd name="T17" fmla="*/ 22 h 67"/>
                <a:gd name="T18" fmla="*/ 1 w 38"/>
                <a:gd name="T19" fmla="*/ 9 h 67"/>
                <a:gd name="T20" fmla="*/ 13 w 38"/>
                <a:gd name="T21" fmla="*/ 1 h 67"/>
                <a:gd name="T22" fmla="*/ 23 w 38"/>
                <a:gd name="T23" fmla="*/ 2 h 67"/>
                <a:gd name="T24" fmla="*/ 28 w 38"/>
                <a:gd name="T25" fmla="*/ 6 h 67"/>
                <a:gd name="T26" fmla="*/ 32 w 38"/>
                <a:gd name="T27" fmla="*/ 14 h 67"/>
                <a:gd name="T28" fmla="*/ 37 w 38"/>
                <a:gd name="T29" fmla="*/ 46 h 67"/>
                <a:gd name="T30" fmla="*/ 36 w 38"/>
                <a:gd name="T31" fmla="*/ 5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" h="67">
                  <a:moveTo>
                    <a:pt x="36" y="58"/>
                  </a:moveTo>
                  <a:cubicBezTo>
                    <a:pt x="35" y="60"/>
                    <a:pt x="34" y="62"/>
                    <a:pt x="33" y="63"/>
                  </a:cubicBezTo>
                  <a:cubicBezTo>
                    <a:pt x="31" y="64"/>
                    <a:pt x="29" y="64"/>
                    <a:pt x="27" y="65"/>
                  </a:cubicBezTo>
                  <a:cubicBezTo>
                    <a:pt x="26" y="65"/>
                    <a:pt x="25" y="66"/>
                    <a:pt x="24" y="66"/>
                  </a:cubicBezTo>
                  <a:cubicBezTo>
                    <a:pt x="21" y="67"/>
                    <a:pt x="18" y="67"/>
                    <a:pt x="16" y="65"/>
                  </a:cubicBezTo>
                  <a:cubicBezTo>
                    <a:pt x="13" y="64"/>
                    <a:pt x="11" y="62"/>
                    <a:pt x="9" y="59"/>
                  </a:cubicBezTo>
                  <a:cubicBezTo>
                    <a:pt x="7" y="56"/>
                    <a:pt x="6" y="52"/>
                    <a:pt x="6" y="48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0" y="16"/>
                    <a:pt x="0" y="12"/>
                    <a:pt x="1" y="9"/>
                  </a:cubicBezTo>
                  <a:cubicBezTo>
                    <a:pt x="3" y="5"/>
                    <a:pt x="7" y="1"/>
                    <a:pt x="13" y="1"/>
                  </a:cubicBezTo>
                  <a:cubicBezTo>
                    <a:pt x="18" y="0"/>
                    <a:pt x="21" y="2"/>
                    <a:pt x="23" y="2"/>
                  </a:cubicBezTo>
                  <a:cubicBezTo>
                    <a:pt x="25" y="3"/>
                    <a:pt x="26" y="4"/>
                    <a:pt x="28" y="6"/>
                  </a:cubicBezTo>
                  <a:cubicBezTo>
                    <a:pt x="29" y="8"/>
                    <a:pt x="30" y="10"/>
                    <a:pt x="32" y="14"/>
                  </a:cubicBezTo>
                  <a:cubicBezTo>
                    <a:pt x="33" y="18"/>
                    <a:pt x="37" y="46"/>
                    <a:pt x="37" y="46"/>
                  </a:cubicBezTo>
                  <a:cubicBezTo>
                    <a:pt x="38" y="52"/>
                    <a:pt x="37" y="56"/>
                    <a:pt x="36" y="5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2" name="Freeform 84">
              <a:extLst>
                <a:ext uri="{FF2B5EF4-FFF2-40B4-BE49-F238E27FC236}">
                  <a16:creationId xmlns:a16="http://schemas.microsoft.com/office/drawing/2014/main" id="{F0E273A2-7C37-438A-A4F5-7864B2DD2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185417" y="5361771"/>
              <a:ext cx="773940" cy="814407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3" name="Freeform 85">
              <a:extLst>
                <a:ext uri="{FF2B5EF4-FFF2-40B4-BE49-F238E27FC236}">
                  <a16:creationId xmlns:a16="http://schemas.microsoft.com/office/drawing/2014/main" id="{9C5A859B-CCA2-4744-9DFE-B734A9AEE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879512" y="5973150"/>
              <a:ext cx="485608" cy="885225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4" name="Freeform 87">
              <a:extLst>
                <a:ext uri="{FF2B5EF4-FFF2-40B4-BE49-F238E27FC236}">
                  <a16:creationId xmlns:a16="http://schemas.microsoft.com/office/drawing/2014/main" id="{F941723D-F68C-46C9-9763-281E9A4D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232755" y="2056731"/>
              <a:ext cx="748646" cy="804290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3251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Diagrama, Esquemático&#10;&#10;Descrição gerada automaticamente">
            <a:extLst>
              <a:ext uri="{FF2B5EF4-FFF2-40B4-BE49-F238E27FC236}">
                <a16:creationId xmlns:a16="http://schemas.microsoft.com/office/drawing/2014/main" id="{8BE962E7-2098-4260-A2D6-6B953BD829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9669" y="-3190"/>
            <a:ext cx="10462156" cy="6749825"/>
          </a:xfr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5A9C762-A0ED-4D92-9AC0-93EAEA08BF16}"/>
              </a:ext>
            </a:extLst>
          </p:cNvPr>
          <p:cNvSpPr txBox="1"/>
          <p:nvPr/>
        </p:nvSpPr>
        <p:spPr>
          <a:xfrm>
            <a:off x="4724400" y="320040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/>
              <a:t>Clique para adicionar texto</a:t>
            </a:r>
          </a:p>
        </p:txBody>
      </p:sp>
    </p:spTree>
    <p:extLst>
      <p:ext uri="{BB962C8B-B14F-4D97-AF65-F5344CB8AC3E}">
        <p14:creationId xmlns:p14="http://schemas.microsoft.com/office/powerpoint/2010/main" val="1194923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76A10F56-4600-4E72-882F-DF9A3D705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E7C649-57E0-4A93-B134-67101C072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AA35AF4F-B82E-435B-8949-29173A055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5412222" cy="3734405"/>
          </a:xfrm>
          <a:custGeom>
            <a:avLst/>
            <a:gdLst>
              <a:gd name="connsiteX0" fmla="*/ 1441992 w 5412222"/>
              <a:gd name="connsiteY0" fmla="*/ 2504513 h 3734405"/>
              <a:gd name="connsiteX1" fmla="*/ 1566499 w 5412222"/>
              <a:gd name="connsiteY1" fmla="*/ 2518404 h 3734405"/>
              <a:gd name="connsiteX2" fmla="*/ 1750954 w 5412222"/>
              <a:gd name="connsiteY2" fmla="*/ 2629527 h 3734405"/>
              <a:gd name="connsiteX3" fmla="*/ 1714063 w 5412222"/>
              <a:gd name="connsiteY3" fmla="*/ 3370350 h 3734405"/>
              <a:gd name="connsiteX4" fmla="*/ 1548053 w 5412222"/>
              <a:gd name="connsiteY4" fmla="*/ 3703720 h 3734405"/>
              <a:gd name="connsiteX5" fmla="*/ 1345153 w 5412222"/>
              <a:gd name="connsiteY5" fmla="*/ 3722241 h 3734405"/>
              <a:gd name="connsiteX6" fmla="*/ 1142252 w 5412222"/>
              <a:gd name="connsiteY6" fmla="*/ 3611117 h 3734405"/>
              <a:gd name="connsiteX7" fmla="*/ 1123807 w 5412222"/>
              <a:gd name="connsiteY7" fmla="*/ 3388870 h 3734405"/>
              <a:gd name="connsiteX8" fmla="*/ 1160697 w 5412222"/>
              <a:gd name="connsiteY8" fmla="*/ 3018459 h 3734405"/>
              <a:gd name="connsiteX9" fmla="*/ 1179143 w 5412222"/>
              <a:gd name="connsiteY9" fmla="*/ 2851774 h 3734405"/>
              <a:gd name="connsiteX10" fmla="*/ 1197589 w 5412222"/>
              <a:gd name="connsiteY10" fmla="*/ 2722130 h 3734405"/>
              <a:gd name="connsiteX11" fmla="*/ 1345153 w 5412222"/>
              <a:gd name="connsiteY11" fmla="*/ 2518404 h 3734405"/>
              <a:gd name="connsiteX12" fmla="*/ 1441992 w 5412222"/>
              <a:gd name="connsiteY12" fmla="*/ 2504513 h 3734405"/>
              <a:gd name="connsiteX13" fmla="*/ 2975080 w 5412222"/>
              <a:gd name="connsiteY13" fmla="*/ 2484443 h 3734405"/>
              <a:gd name="connsiteX14" fmla="*/ 3097382 w 5412222"/>
              <a:gd name="connsiteY14" fmla="*/ 2507883 h 3734405"/>
              <a:gd name="connsiteX15" fmla="*/ 3189904 w 5412222"/>
              <a:gd name="connsiteY15" fmla="*/ 2581966 h 3734405"/>
              <a:gd name="connsiteX16" fmla="*/ 3263922 w 5412222"/>
              <a:gd name="connsiteY16" fmla="*/ 2730130 h 3734405"/>
              <a:gd name="connsiteX17" fmla="*/ 3356443 w 5412222"/>
              <a:gd name="connsiteY17" fmla="*/ 3322788 h 3734405"/>
              <a:gd name="connsiteX18" fmla="*/ 3337939 w 5412222"/>
              <a:gd name="connsiteY18" fmla="*/ 3545035 h 3734405"/>
              <a:gd name="connsiteX19" fmla="*/ 3282426 w 5412222"/>
              <a:gd name="connsiteY19" fmla="*/ 3637638 h 3734405"/>
              <a:gd name="connsiteX20" fmla="*/ 3171400 w 5412222"/>
              <a:gd name="connsiteY20" fmla="*/ 3674679 h 3734405"/>
              <a:gd name="connsiteX21" fmla="*/ 3115887 w 5412222"/>
              <a:gd name="connsiteY21" fmla="*/ 3693200 h 3734405"/>
              <a:gd name="connsiteX22" fmla="*/ 2967852 w 5412222"/>
              <a:gd name="connsiteY22" fmla="*/ 3674679 h 3734405"/>
              <a:gd name="connsiteX23" fmla="*/ 2838321 w 5412222"/>
              <a:gd name="connsiteY23" fmla="*/ 3563556 h 3734405"/>
              <a:gd name="connsiteX24" fmla="*/ 2782808 w 5412222"/>
              <a:gd name="connsiteY24" fmla="*/ 3359829 h 3734405"/>
              <a:gd name="connsiteX25" fmla="*/ 2764304 w 5412222"/>
              <a:gd name="connsiteY25" fmla="*/ 3156103 h 3734405"/>
              <a:gd name="connsiteX26" fmla="*/ 2708791 w 5412222"/>
              <a:gd name="connsiteY26" fmla="*/ 2878295 h 3734405"/>
              <a:gd name="connsiteX27" fmla="*/ 2690286 w 5412222"/>
              <a:gd name="connsiteY27" fmla="*/ 2637527 h 3734405"/>
              <a:gd name="connsiteX28" fmla="*/ 2912339 w 5412222"/>
              <a:gd name="connsiteY28" fmla="*/ 2489363 h 3734405"/>
              <a:gd name="connsiteX29" fmla="*/ 2975080 w 5412222"/>
              <a:gd name="connsiteY29" fmla="*/ 2484443 h 3734405"/>
              <a:gd name="connsiteX30" fmla="*/ 4122198 w 5412222"/>
              <a:gd name="connsiteY30" fmla="*/ 1964873 h 3734405"/>
              <a:gd name="connsiteX31" fmla="*/ 4289154 w 5412222"/>
              <a:gd name="connsiteY31" fmla="*/ 2020607 h 3734405"/>
              <a:gd name="connsiteX32" fmla="*/ 4437557 w 5412222"/>
              <a:gd name="connsiteY32" fmla="*/ 2169233 h 3734405"/>
              <a:gd name="connsiteX33" fmla="*/ 4567411 w 5412222"/>
              <a:gd name="connsiteY33" fmla="*/ 2336436 h 3734405"/>
              <a:gd name="connsiteX34" fmla="*/ 4752916 w 5412222"/>
              <a:gd name="connsiteY34" fmla="*/ 2540795 h 3734405"/>
              <a:gd name="connsiteX35" fmla="*/ 4882769 w 5412222"/>
              <a:gd name="connsiteY35" fmla="*/ 2763733 h 3734405"/>
              <a:gd name="connsiteX36" fmla="*/ 4771467 w 5412222"/>
              <a:gd name="connsiteY36" fmla="*/ 2986671 h 3734405"/>
              <a:gd name="connsiteX37" fmla="*/ 4567411 w 5412222"/>
              <a:gd name="connsiteY37" fmla="*/ 3060983 h 3734405"/>
              <a:gd name="connsiteX38" fmla="*/ 4474659 w 5412222"/>
              <a:gd name="connsiteY38" fmla="*/ 3042405 h 3734405"/>
              <a:gd name="connsiteX39" fmla="*/ 4344804 w 5412222"/>
              <a:gd name="connsiteY39" fmla="*/ 2949514 h 3734405"/>
              <a:gd name="connsiteX40" fmla="*/ 3955244 w 5412222"/>
              <a:gd name="connsiteY40" fmla="*/ 2466483 h 3734405"/>
              <a:gd name="connsiteX41" fmla="*/ 3862491 w 5412222"/>
              <a:gd name="connsiteY41" fmla="*/ 2280701 h 3734405"/>
              <a:gd name="connsiteX42" fmla="*/ 3881042 w 5412222"/>
              <a:gd name="connsiteY42" fmla="*/ 2169233 h 3734405"/>
              <a:gd name="connsiteX43" fmla="*/ 3936693 w 5412222"/>
              <a:gd name="connsiteY43" fmla="*/ 2076342 h 3734405"/>
              <a:gd name="connsiteX44" fmla="*/ 3992345 w 5412222"/>
              <a:gd name="connsiteY44" fmla="*/ 2039186 h 3734405"/>
              <a:gd name="connsiteX45" fmla="*/ 4122198 w 5412222"/>
              <a:gd name="connsiteY45" fmla="*/ 1964873 h 3734405"/>
              <a:gd name="connsiteX46" fmla="*/ 146310 w 5412222"/>
              <a:gd name="connsiteY46" fmla="*/ 1953889 h 3734405"/>
              <a:gd name="connsiteX47" fmla="*/ 350366 w 5412222"/>
              <a:gd name="connsiteY47" fmla="*/ 2046733 h 3734405"/>
              <a:gd name="connsiteX48" fmla="*/ 443118 w 5412222"/>
              <a:gd name="connsiteY48" fmla="*/ 2232420 h 3734405"/>
              <a:gd name="connsiteX49" fmla="*/ 368916 w 5412222"/>
              <a:gd name="connsiteY49" fmla="*/ 2455245 h 3734405"/>
              <a:gd name="connsiteX50" fmla="*/ 55877 w 5412222"/>
              <a:gd name="connsiteY50" fmla="*/ 2823429 h 3734405"/>
              <a:gd name="connsiteX51" fmla="*/ 0 w 5412222"/>
              <a:gd name="connsiteY51" fmla="*/ 2890207 h 3734405"/>
              <a:gd name="connsiteX52" fmla="*/ 0 w 5412222"/>
              <a:gd name="connsiteY52" fmla="*/ 2010548 h 3734405"/>
              <a:gd name="connsiteX53" fmla="*/ 48920 w 5412222"/>
              <a:gd name="connsiteY53" fmla="*/ 1981743 h 3734405"/>
              <a:gd name="connsiteX54" fmla="*/ 146310 w 5412222"/>
              <a:gd name="connsiteY54" fmla="*/ 1953889 h 3734405"/>
              <a:gd name="connsiteX55" fmla="*/ 4987001 w 5412222"/>
              <a:gd name="connsiteY55" fmla="*/ 730996 h 3734405"/>
              <a:gd name="connsiteX56" fmla="*/ 5079441 w 5412222"/>
              <a:gd name="connsiteY56" fmla="*/ 730996 h 3734405"/>
              <a:gd name="connsiteX57" fmla="*/ 5338271 w 5412222"/>
              <a:gd name="connsiteY57" fmla="*/ 804801 h 3734405"/>
              <a:gd name="connsiteX58" fmla="*/ 5412222 w 5412222"/>
              <a:gd name="connsiteY58" fmla="*/ 970860 h 3734405"/>
              <a:gd name="connsiteX59" fmla="*/ 5412222 w 5412222"/>
              <a:gd name="connsiteY59" fmla="*/ 1100017 h 3734405"/>
              <a:gd name="connsiteX60" fmla="*/ 5338271 w 5412222"/>
              <a:gd name="connsiteY60" fmla="*/ 1266077 h 3734405"/>
              <a:gd name="connsiteX61" fmla="*/ 5171880 w 5412222"/>
              <a:gd name="connsiteY61" fmla="*/ 1339881 h 3734405"/>
              <a:gd name="connsiteX62" fmla="*/ 4913050 w 5412222"/>
              <a:gd name="connsiteY62" fmla="*/ 1339881 h 3734405"/>
              <a:gd name="connsiteX63" fmla="*/ 4580268 w 5412222"/>
              <a:gd name="connsiteY63" fmla="*/ 1339881 h 3734405"/>
              <a:gd name="connsiteX64" fmla="*/ 4413877 w 5412222"/>
              <a:gd name="connsiteY64" fmla="*/ 1321430 h 3734405"/>
              <a:gd name="connsiteX65" fmla="*/ 4247486 w 5412222"/>
              <a:gd name="connsiteY65" fmla="*/ 1247626 h 3734405"/>
              <a:gd name="connsiteX66" fmla="*/ 4192022 w 5412222"/>
              <a:gd name="connsiteY66" fmla="*/ 1118468 h 3734405"/>
              <a:gd name="connsiteX67" fmla="*/ 4192022 w 5412222"/>
              <a:gd name="connsiteY67" fmla="*/ 1026213 h 3734405"/>
              <a:gd name="connsiteX68" fmla="*/ 4247486 w 5412222"/>
              <a:gd name="connsiteY68" fmla="*/ 860154 h 3734405"/>
              <a:gd name="connsiteX69" fmla="*/ 4395389 w 5412222"/>
              <a:gd name="connsiteY69" fmla="*/ 786350 h 3734405"/>
              <a:gd name="connsiteX70" fmla="*/ 4617243 w 5412222"/>
              <a:gd name="connsiteY70" fmla="*/ 767899 h 3734405"/>
              <a:gd name="connsiteX71" fmla="*/ 4987001 w 5412222"/>
              <a:gd name="connsiteY71" fmla="*/ 730996 h 3734405"/>
              <a:gd name="connsiteX72" fmla="*/ 3807960 w 5412222"/>
              <a:gd name="connsiteY72" fmla="*/ 0 h 3734405"/>
              <a:gd name="connsiteX73" fmla="*/ 4404064 w 5412222"/>
              <a:gd name="connsiteY73" fmla="*/ 0 h 3734405"/>
              <a:gd name="connsiteX74" fmla="*/ 4368291 w 5412222"/>
              <a:gd name="connsiteY74" fmla="*/ 41360 h 3734405"/>
              <a:gd name="connsiteX75" fmla="*/ 4329548 w 5412222"/>
              <a:gd name="connsiteY75" fmla="*/ 87787 h 3734405"/>
              <a:gd name="connsiteX76" fmla="*/ 4107495 w 5412222"/>
              <a:gd name="connsiteY76" fmla="*/ 198776 h 3734405"/>
              <a:gd name="connsiteX77" fmla="*/ 3885443 w 5412222"/>
              <a:gd name="connsiteY77" fmla="*/ 106285 h 3734405"/>
              <a:gd name="connsiteX78" fmla="*/ 3818365 w 5412222"/>
              <a:gd name="connsiteY78" fmla="*/ 23043 h 3734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5412222" h="3734405">
                <a:moveTo>
                  <a:pt x="1441992" y="2504513"/>
                </a:moveTo>
                <a:cubicBezTo>
                  <a:pt x="1478883" y="2504513"/>
                  <a:pt x="1520385" y="2509143"/>
                  <a:pt x="1566499" y="2518404"/>
                </a:cubicBezTo>
                <a:cubicBezTo>
                  <a:pt x="1658726" y="2536924"/>
                  <a:pt x="1732509" y="2573965"/>
                  <a:pt x="1750954" y="2629527"/>
                </a:cubicBezTo>
                <a:cubicBezTo>
                  <a:pt x="1787845" y="2703609"/>
                  <a:pt x="1714063" y="3296268"/>
                  <a:pt x="1714063" y="3370350"/>
                </a:cubicBezTo>
                <a:cubicBezTo>
                  <a:pt x="1695617" y="3555556"/>
                  <a:pt x="1658726" y="3666679"/>
                  <a:pt x="1548053" y="3703720"/>
                </a:cubicBezTo>
                <a:cubicBezTo>
                  <a:pt x="1492717" y="3740761"/>
                  <a:pt x="1418935" y="3740761"/>
                  <a:pt x="1345153" y="3722241"/>
                </a:cubicBezTo>
                <a:cubicBezTo>
                  <a:pt x="1252925" y="3722241"/>
                  <a:pt x="1179143" y="3685199"/>
                  <a:pt x="1142252" y="3611117"/>
                </a:cubicBezTo>
                <a:cubicBezTo>
                  <a:pt x="1123807" y="3555556"/>
                  <a:pt x="1105361" y="3481473"/>
                  <a:pt x="1123807" y="3388870"/>
                </a:cubicBezTo>
                <a:cubicBezTo>
                  <a:pt x="1123807" y="3388870"/>
                  <a:pt x="1160697" y="3055500"/>
                  <a:pt x="1160697" y="3018459"/>
                </a:cubicBezTo>
                <a:cubicBezTo>
                  <a:pt x="1160697" y="2962897"/>
                  <a:pt x="1179143" y="2870294"/>
                  <a:pt x="1179143" y="2851774"/>
                </a:cubicBezTo>
                <a:cubicBezTo>
                  <a:pt x="1197589" y="2722130"/>
                  <a:pt x="1197589" y="2722130"/>
                  <a:pt x="1197589" y="2722130"/>
                </a:cubicBezTo>
                <a:cubicBezTo>
                  <a:pt x="1234480" y="2611007"/>
                  <a:pt x="1289816" y="2555445"/>
                  <a:pt x="1345153" y="2518404"/>
                </a:cubicBezTo>
                <a:cubicBezTo>
                  <a:pt x="1372821" y="2509143"/>
                  <a:pt x="1405101" y="2504513"/>
                  <a:pt x="1441992" y="2504513"/>
                </a:cubicBezTo>
                <a:close/>
                <a:moveTo>
                  <a:pt x="2975080" y="2484443"/>
                </a:moveTo>
                <a:cubicBezTo>
                  <a:pt x="3031460" y="2487048"/>
                  <a:pt x="3069626" y="2507883"/>
                  <a:pt x="3097382" y="2507883"/>
                </a:cubicBezTo>
                <a:cubicBezTo>
                  <a:pt x="3134391" y="2526404"/>
                  <a:pt x="3152895" y="2544924"/>
                  <a:pt x="3189904" y="2581966"/>
                </a:cubicBezTo>
                <a:cubicBezTo>
                  <a:pt x="3208409" y="2619007"/>
                  <a:pt x="3226913" y="2656048"/>
                  <a:pt x="3263922" y="2730130"/>
                </a:cubicBezTo>
                <a:cubicBezTo>
                  <a:pt x="3282426" y="2804212"/>
                  <a:pt x="3356443" y="3322788"/>
                  <a:pt x="3356443" y="3322788"/>
                </a:cubicBezTo>
                <a:cubicBezTo>
                  <a:pt x="3374948" y="3433912"/>
                  <a:pt x="3356443" y="3507994"/>
                  <a:pt x="3337939" y="3545035"/>
                </a:cubicBezTo>
                <a:cubicBezTo>
                  <a:pt x="3319435" y="3582076"/>
                  <a:pt x="3300930" y="3619117"/>
                  <a:pt x="3282426" y="3637638"/>
                </a:cubicBezTo>
                <a:cubicBezTo>
                  <a:pt x="3245417" y="3656158"/>
                  <a:pt x="3208409" y="3656158"/>
                  <a:pt x="3171400" y="3674679"/>
                </a:cubicBezTo>
                <a:cubicBezTo>
                  <a:pt x="3152895" y="3674679"/>
                  <a:pt x="3134391" y="3693200"/>
                  <a:pt x="3115887" y="3693200"/>
                </a:cubicBezTo>
                <a:cubicBezTo>
                  <a:pt x="3060374" y="3711720"/>
                  <a:pt x="3004860" y="3711720"/>
                  <a:pt x="2967852" y="3674679"/>
                </a:cubicBezTo>
                <a:cubicBezTo>
                  <a:pt x="2912339" y="3656158"/>
                  <a:pt x="2875330" y="3619117"/>
                  <a:pt x="2838321" y="3563556"/>
                </a:cubicBezTo>
                <a:cubicBezTo>
                  <a:pt x="2801312" y="3507994"/>
                  <a:pt x="2782808" y="3433912"/>
                  <a:pt x="2782808" y="3359829"/>
                </a:cubicBezTo>
                <a:cubicBezTo>
                  <a:pt x="2764304" y="3156103"/>
                  <a:pt x="2764304" y="3156103"/>
                  <a:pt x="2764304" y="3156103"/>
                </a:cubicBezTo>
                <a:cubicBezTo>
                  <a:pt x="2708791" y="2878295"/>
                  <a:pt x="2708791" y="2878295"/>
                  <a:pt x="2708791" y="2878295"/>
                </a:cubicBezTo>
                <a:cubicBezTo>
                  <a:pt x="2671782" y="2767171"/>
                  <a:pt x="2671782" y="2693089"/>
                  <a:pt x="2690286" y="2637527"/>
                </a:cubicBezTo>
                <a:cubicBezTo>
                  <a:pt x="2727295" y="2563445"/>
                  <a:pt x="2801312" y="2489363"/>
                  <a:pt x="2912339" y="2489363"/>
                </a:cubicBezTo>
                <a:cubicBezTo>
                  <a:pt x="2935469" y="2484733"/>
                  <a:pt x="2956286" y="2483575"/>
                  <a:pt x="2975080" y="2484443"/>
                </a:cubicBezTo>
                <a:close/>
                <a:moveTo>
                  <a:pt x="4122198" y="1964873"/>
                </a:moveTo>
                <a:cubicBezTo>
                  <a:pt x="4177850" y="1964873"/>
                  <a:pt x="4233502" y="1983451"/>
                  <a:pt x="4289154" y="2020607"/>
                </a:cubicBezTo>
                <a:cubicBezTo>
                  <a:pt x="4344804" y="2039186"/>
                  <a:pt x="4400456" y="2094920"/>
                  <a:pt x="4437557" y="2169233"/>
                </a:cubicBezTo>
                <a:cubicBezTo>
                  <a:pt x="4567411" y="2336436"/>
                  <a:pt x="4567411" y="2336436"/>
                  <a:pt x="4567411" y="2336436"/>
                </a:cubicBezTo>
                <a:cubicBezTo>
                  <a:pt x="4752916" y="2540795"/>
                  <a:pt x="4752916" y="2540795"/>
                  <a:pt x="4752916" y="2540795"/>
                </a:cubicBezTo>
                <a:cubicBezTo>
                  <a:pt x="4827118" y="2633686"/>
                  <a:pt x="4864220" y="2707999"/>
                  <a:pt x="4882769" y="2763733"/>
                </a:cubicBezTo>
                <a:cubicBezTo>
                  <a:pt x="4882769" y="2838046"/>
                  <a:pt x="4864220" y="2930936"/>
                  <a:pt x="4771467" y="2986671"/>
                </a:cubicBezTo>
                <a:cubicBezTo>
                  <a:pt x="4697264" y="3042405"/>
                  <a:pt x="4623063" y="3060983"/>
                  <a:pt x="4567411" y="3060983"/>
                </a:cubicBezTo>
                <a:cubicBezTo>
                  <a:pt x="4548860" y="3060983"/>
                  <a:pt x="4511759" y="3060983"/>
                  <a:pt x="4474659" y="3042405"/>
                </a:cubicBezTo>
                <a:cubicBezTo>
                  <a:pt x="4437557" y="3023827"/>
                  <a:pt x="4400456" y="2986671"/>
                  <a:pt x="4344804" y="2949514"/>
                </a:cubicBezTo>
                <a:cubicBezTo>
                  <a:pt x="4289154" y="2893780"/>
                  <a:pt x="3955244" y="2466483"/>
                  <a:pt x="3955244" y="2466483"/>
                </a:cubicBezTo>
                <a:cubicBezTo>
                  <a:pt x="3899592" y="2392170"/>
                  <a:pt x="3862491" y="2317858"/>
                  <a:pt x="3862491" y="2280701"/>
                </a:cubicBezTo>
                <a:cubicBezTo>
                  <a:pt x="3862491" y="2224967"/>
                  <a:pt x="3862491" y="2187811"/>
                  <a:pt x="3881042" y="2169233"/>
                </a:cubicBezTo>
                <a:cubicBezTo>
                  <a:pt x="3899592" y="2132076"/>
                  <a:pt x="3918143" y="2113498"/>
                  <a:pt x="3936693" y="2076342"/>
                </a:cubicBezTo>
                <a:cubicBezTo>
                  <a:pt x="3973794" y="2057764"/>
                  <a:pt x="3992345" y="2039186"/>
                  <a:pt x="3992345" y="2039186"/>
                </a:cubicBezTo>
                <a:cubicBezTo>
                  <a:pt x="4029446" y="2002029"/>
                  <a:pt x="4085097" y="1983451"/>
                  <a:pt x="4122198" y="1964873"/>
                </a:cubicBezTo>
                <a:close/>
                <a:moveTo>
                  <a:pt x="146310" y="1953889"/>
                </a:moveTo>
                <a:cubicBezTo>
                  <a:pt x="201962" y="1953889"/>
                  <a:pt x="276164" y="1991027"/>
                  <a:pt x="350366" y="2046733"/>
                </a:cubicBezTo>
                <a:cubicBezTo>
                  <a:pt x="424568" y="2102439"/>
                  <a:pt x="443118" y="2176714"/>
                  <a:pt x="443118" y="2232420"/>
                </a:cubicBezTo>
                <a:cubicBezTo>
                  <a:pt x="443118" y="2288126"/>
                  <a:pt x="424568" y="2362401"/>
                  <a:pt x="368916" y="2455245"/>
                </a:cubicBezTo>
                <a:cubicBezTo>
                  <a:pt x="368916" y="2455245"/>
                  <a:pt x="181092" y="2674589"/>
                  <a:pt x="55877" y="2823429"/>
                </a:cubicBezTo>
                <a:lnTo>
                  <a:pt x="0" y="2890207"/>
                </a:lnTo>
                <a:lnTo>
                  <a:pt x="0" y="2010548"/>
                </a:lnTo>
                <a:lnTo>
                  <a:pt x="48920" y="1981743"/>
                </a:lnTo>
                <a:cubicBezTo>
                  <a:pt x="86021" y="1963174"/>
                  <a:pt x="118485" y="1953889"/>
                  <a:pt x="146310" y="1953889"/>
                </a:cubicBezTo>
                <a:close/>
                <a:moveTo>
                  <a:pt x="4987001" y="730996"/>
                </a:moveTo>
                <a:cubicBezTo>
                  <a:pt x="5079441" y="730996"/>
                  <a:pt x="5079441" y="730996"/>
                  <a:pt x="5079441" y="730996"/>
                </a:cubicBezTo>
                <a:cubicBezTo>
                  <a:pt x="5190368" y="749448"/>
                  <a:pt x="5282808" y="786350"/>
                  <a:pt x="5338271" y="804801"/>
                </a:cubicBezTo>
                <a:cubicBezTo>
                  <a:pt x="5393734" y="841703"/>
                  <a:pt x="5412222" y="897056"/>
                  <a:pt x="5412222" y="970860"/>
                </a:cubicBezTo>
                <a:cubicBezTo>
                  <a:pt x="5412222" y="1007762"/>
                  <a:pt x="5412222" y="1044664"/>
                  <a:pt x="5412222" y="1100017"/>
                </a:cubicBezTo>
                <a:cubicBezTo>
                  <a:pt x="5393734" y="1155371"/>
                  <a:pt x="5375246" y="1210724"/>
                  <a:pt x="5338271" y="1266077"/>
                </a:cubicBezTo>
                <a:cubicBezTo>
                  <a:pt x="5301295" y="1302979"/>
                  <a:pt x="5245832" y="1321430"/>
                  <a:pt x="5171880" y="1339881"/>
                </a:cubicBezTo>
                <a:cubicBezTo>
                  <a:pt x="5060954" y="1339881"/>
                  <a:pt x="5171880" y="1358332"/>
                  <a:pt x="4913050" y="1339881"/>
                </a:cubicBezTo>
                <a:cubicBezTo>
                  <a:pt x="4635731" y="1339881"/>
                  <a:pt x="4580268" y="1339881"/>
                  <a:pt x="4580268" y="1339881"/>
                </a:cubicBezTo>
                <a:cubicBezTo>
                  <a:pt x="4413877" y="1321430"/>
                  <a:pt x="4413877" y="1321430"/>
                  <a:pt x="4413877" y="1321430"/>
                </a:cubicBezTo>
                <a:cubicBezTo>
                  <a:pt x="4321437" y="1302979"/>
                  <a:pt x="4265974" y="1284528"/>
                  <a:pt x="4247486" y="1247626"/>
                </a:cubicBezTo>
                <a:cubicBezTo>
                  <a:pt x="4210510" y="1210724"/>
                  <a:pt x="4192022" y="1173821"/>
                  <a:pt x="4192022" y="1118468"/>
                </a:cubicBezTo>
                <a:cubicBezTo>
                  <a:pt x="4192022" y="1118468"/>
                  <a:pt x="4192022" y="1081566"/>
                  <a:pt x="4192022" y="1026213"/>
                </a:cubicBezTo>
                <a:cubicBezTo>
                  <a:pt x="4192022" y="970860"/>
                  <a:pt x="4210510" y="915507"/>
                  <a:pt x="4247486" y="860154"/>
                </a:cubicBezTo>
                <a:cubicBezTo>
                  <a:pt x="4265974" y="823252"/>
                  <a:pt x="4321437" y="786350"/>
                  <a:pt x="4395389" y="786350"/>
                </a:cubicBezTo>
                <a:cubicBezTo>
                  <a:pt x="4487828" y="767899"/>
                  <a:pt x="4561780" y="767899"/>
                  <a:pt x="4617243" y="767899"/>
                </a:cubicBezTo>
                <a:cubicBezTo>
                  <a:pt x="4783634" y="749448"/>
                  <a:pt x="4876074" y="730996"/>
                  <a:pt x="4987001" y="730996"/>
                </a:cubicBezTo>
                <a:close/>
                <a:moveTo>
                  <a:pt x="3807960" y="0"/>
                </a:moveTo>
                <a:lnTo>
                  <a:pt x="4404064" y="0"/>
                </a:lnTo>
                <a:lnTo>
                  <a:pt x="4368291" y="41360"/>
                </a:lnTo>
                <a:cubicBezTo>
                  <a:pt x="4352100" y="60329"/>
                  <a:pt x="4338800" y="76226"/>
                  <a:pt x="4329548" y="87787"/>
                </a:cubicBezTo>
                <a:cubicBezTo>
                  <a:pt x="4255530" y="161780"/>
                  <a:pt x="4181513" y="198776"/>
                  <a:pt x="4107495" y="198776"/>
                </a:cubicBezTo>
                <a:cubicBezTo>
                  <a:pt x="4033478" y="217275"/>
                  <a:pt x="3959460" y="180278"/>
                  <a:pt x="3885443" y="106285"/>
                </a:cubicBezTo>
                <a:cubicBezTo>
                  <a:pt x="3857687" y="78538"/>
                  <a:pt x="3834556" y="50790"/>
                  <a:pt x="3818365" y="2304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E31BB66-D29A-43CE-A4BB-F57B97F40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1"/>
            <a:ext cx="3095626" cy="1477328"/>
          </a:xfrm>
        </p:spPr>
        <p:txBody>
          <a:bodyPr>
            <a:normAutofit/>
          </a:bodyPr>
          <a:lstStyle/>
          <a:p>
            <a:r>
              <a:rPr lang="pt-BR" dirty="0"/>
              <a:t>O Processador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E80DC6-B94C-48EF-9474-E11A468E9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4416" y="1453110"/>
            <a:ext cx="6285922" cy="2849374"/>
          </a:xfrm>
        </p:spPr>
        <p:txBody>
          <a:bodyPr vert="horz" lIns="0" tIns="0" rIns="0" bIns="0" rtlCol="0" anchor="t">
            <a:noAutofit/>
          </a:bodyPr>
          <a:lstStyle/>
          <a:p>
            <a:pPr algn="just">
              <a:lnSpc>
                <a:spcPct val="110000"/>
              </a:lnSpc>
            </a:pPr>
            <a:r>
              <a:rPr lang="pt-BR" sz="1800" dirty="0">
                <a:solidFill>
                  <a:srgbClr val="FFFFFF"/>
                </a:solidFill>
                <a:ea typeface="+mn-lt"/>
                <a:cs typeface="+mn-lt"/>
              </a:rPr>
              <a:t>É o "cérebro" do computador. É o componente responsável pela execução das instruções dos programas, consiste em um conjunto de registros que armazenam dados, uma unidade aritmética-lógica que realiza operações com eles e uma unidade de controle responsável pela coordenação de todos os componentes. Um relógio interno determina a velocidade de funcionamento desses elementos internos. </a:t>
            </a:r>
            <a:endParaRPr lang="pt-BR" sz="1800" dirty="0">
              <a:solidFill>
                <a:srgbClr val="FFFFFF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E4C9936-A750-48BD-81BD-BE8CE95E1938}"/>
              </a:ext>
            </a:extLst>
          </p:cNvPr>
          <p:cNvSpPr txBox="1"/>
          <p:nvPr/>
        </p:nvSpPr>
        <p:spPr>
          <a:xfrm>
            <a:off x="1676400" y="4293080"/>
            <a:ext cx="978810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dirty="0">
                <a:ea typeface="+mn-lt"/>
                <a:cs typeface="+mn-lt"/>
              </a:rPr>
              <a:t>Nos últimos anos, a tecnologia sofreu uma grande mudança ao permitir que vários núcleos de processamento sejam integrados dentro do mesmo processador. Esta tecnologia é geralmente conhecida como tecnologia </a:t>
            </a:r>
            <a:r>
              <a:rPr lang="pt-BR" dirty="0" err="1">
                <a:ea typeface="+mn-lt"/>
                <a:cs typeface="+mn-lt"/>
              </a:rPr>
              <a:t>multi-core</a:t>
            </a:r>
            <a:r>
              <a:rPr lang="pt-BR" dirty="0">
                <a:ea typeface="+mn-lt"/>
                <a:cs typeface="+mn-lt"/>
              </a:rPr>
              <a:t> e permite que dois programas sejam executado em paralelo simultaneamente, aumentando assim o desempenho do processador.</a:t>
            </a:r>
          </a:p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1162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C67BE8-1B00-426E-8D22-8419130BD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453" y="173502"/>
            <a:ext cx="10728322" cy="1477328"/>
          </a:xfrm>
        </p:spPr>
        <p:txBody>
          <a:bodyPr/>
          <a:lstStyle/>
          <a:p>
            <a:r>
              <a:rPr lang="pt-BR" dirty="0"/>
              <a:t>Componentes de um Processador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128555-DBA2-499E-9C1E-BFBE59866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362658"/>
            <a:ext cx="10728325" cy="5383977"/>
          </a:xfrm>
        </p:spPr>
        <p:txBody>
          <a:bodyPr vert="horz" lIns="0" tIns="0" rIns="0" bIns="0" rtlCol="0" anchor="t">
            <a:normAutofit fontScale="77500" lnSpcReduction="20000"/>
          </a:bodyPr>
          <a:lstStyle/>
          <a:p>
            <a:pPr marL="0" indent="0" algn="just">
              <a:buNone/>
            </a:pPr>
            <a:r>
              <a:rPr lang="pt-BR" dirty="0">
                <a:solidFill>
                  <a:srgbClr val="FFFFFF"/>
                </a:solidFill>
                <a:ea typeface="+mn-lt"/>
                <a:cs typeface="+mn-lt"/>
              </a:rPr>
              <a:t>É uma série de componentes que funcionam de forma coordenada para executar as instruções que formam os programas, são os seguintes: </a:t>
            </a:r>
            <a:endParaRPr lang="pt-BR"/>
          </a:p>
          <a:p>
            <a:pPr algn="just"/>
            <a:r>
              <a:rPr lang="pt-BR" dirty="0">
                <a:solidFill>
                  <a:srgbClr val="FFFFFF"/>
                </a:solidFill>
                <a:ea typeface="+mn-lt"/>
                <a:cs typeface="+mn-lt"/>
              </a:rPr>
              <a:t>• Interface unidade com o barramento: é aquele que recebe as instruções e dados diretamente da memória RAM através do barramento do sistema (ou barra lateral da frente -FSB-). </a:t>
            </a:r>
            <a:endParaRPr lang="pt-BR">
              <a:solidFill>
                <a:srgbClr val="FFFFFF"/>
              </a:solidFill>
              <a:ea typeface="+mn-lt"/>
              <a:cs typeface="+mn-lt"/>
            </a:endParaRPr>
          </a:p>
          <a:p>
            <a:pPr algn="just"/>
            <a:r>
              <a:rPr lang="pt-BR" dirty="0">
                <a:solidFill>
                  <a:srgbClr val="FFFFFF"/>
                </a:solidFill>
                <a:ea typeface="+mn-lt"/>
                <a:cs typeface="+mn-lt"/>
              </a:rPr>
              <a:t>• Unidade de decodificação: é responsável por decodificar a instrução para determinar qual instrução corresponde à sequência de bits que acabou de ser lida e, assim, saber o que o processador tem a ver com a leitura dos dados. </a:t>
            </a:r>
            <a:endParaRPr lang="pt-BR">
              <a:solidFill>
                <a:srgbClr val="FFFFFF"/>
              </a:solidFill>
              <a:ea typeface="+mn-lt"/>
              <a:cs typeface="+mn-lt"/>
            </a:endParaRPr>
          </a:p>
          <a:p>
            <a:pPr algn="just"/>
            <a:r>
              <a:rPr lang="pt-BR" dirty="0">
                <a:solidFill>
                  <a:srgbClr val="FFFFFF"/>
                </a:solidFill>
                <a:ea typeface="+mn-lt"/>
                <a:cs typeface="+mn-lt"/>
              </a:rPr>
              <a:t>• Unidade aritmética-lógica (ALU): às vezes as instruções exigem a realização de algum cálculo. Este é o componente básico responsável pela realização de operações matemáticas (aritmética e lógica) com os dados. </a:t>
            </a:r>
            <a:endParaRPr lang="pt-BR">
              <a:solidFill>
                <a:srgbClr val="FFFFFF"/>
              </a:solidFill>
              <a:ea typeface="+mn-lt"/>
              <a:cs typeface="+mn-lt"/>
            </a:endParaRPr>
          </a:p>
          <a:p>
            <a:pPr algn="just"/>
            <a:r>
              <a:rPr lang="pt-BR" dirty="0">
                <a:solidFill>
                  <a:srgbClr val="FFFFFF"/>
                </a:solidFill>
                <a:ea typeface="+mn-lt"/>
                <a:cs typeface="+mn-lt"/>
              </a:rPr>
              <a:t>• Registros: armazene temporariamente os dados da instrução que está sendo executada atualmente pela unidade aritmética-lógica. O tamanho desses registros é medido em bits e determina o tamanho máximo de dados que você pode manipular em uma única operação. </a:t>
            </a:r>
            <a:endParaRPr lang="pt-BR">
              <a:solidFill>
                <a:srgbClr val="FFFFFF"/>
              </a:solidFill>
              <a:ea typeface="+mn-lt"/>
              <a:cs typeface="+mn-lt"/>
            </a:endParaRPr>
          </a:p>
          <a:p>
            <a:pPr algn="just"/>
            <a:r>
              <a:rPr lang="pt-BR" dirty="0">
                <a:solidFill>
                  <a:schemeClr val="tx1"/>
                </a:solidFill>
                <a:ea typeface="+mn-lt"/>
                <a:cs typeface="+mn-lt"/>
              </a:rPr>
              <a:t>• Relógio interno: todos os componentes descritos acima funcionam sincronizadamente por pulsos. O relógio é responsável por fornecer os pulsos para que todos os elementos sejam sincronizados. </a:t>
            </a:r>
          </a:p>
          <a:p>
            <a:pPr algn="just"/>
            <a:r>
              <a:rPr lang="pt-BR" dirty="0">
                <a:solidFill>
                  <a:schemeClr val="tx1"/>
                </a:solidFill>
                <a:ea typeface="+mn-lt"/>
                <a:cs typeface="+mn-lt"/>
              </a:rPr>
              <a:t>• Unidade de controle (UC): é a unidade que coordena o funcionamento de todos os anteriores, indicando de quem é a vez de operar a cada momento. Descreve o processo de execução de uma instrução usando esses componentes.</a:t>
            </a:r>
            <a:endParaRPr lang="pt-BR">
              <a:solidFill>
                <a:schemeClr val="tx1"/>
              </a:solidFill>
            </a:endParaRPr>
          </a:p>
          <a:p>
            <a:pPr algn="just"/>
            <a:endParaRPr lang="pt-B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659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8E5C84-46A3-409B-A241-288DB22A1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792" y="130370"/>
            <a:ext cx="10728322" cy="1477328"/>
          </a:xfrm>
        </p:spPr>
        <p:txBody>
          <a:bodyPr/>
          <a:lstStyle/>
          <a:p>
            <a:r>
              <a:rPr lang="pt-BR" dirty="0">
                <a:ea typeface="+mj-lt"/>
                <a:cs typeface="+mj-lt"/>
              </a:rPr>
              <a:t>Execução de instrução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A84139-FD55-4549-843F-D378782A4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031978"/>
            <a:ext cx="11217155" cy="5110808"/>
          </a:xfrm>
        </p:spPr>
        <p:txBody>
          <a:bodyPr vert="horz" lIns="0" tIns="0" rIns="0" bIns="0" rtlCol="0" anchor="t">
            <a:normAutofit lnSpcReduction="10000"/>
          </a:bodyPr>
          <a:lstStyle/>
          <a:p>
            <a:pPr marL="0" indent="0" algn="just">
              <a:buNone/>
            </a:pPr>
            <a:r>
              <a:rPr lang="pt-BR" dirty="0">
                <a:solidFill>
                  <a:srgbClr val="FFFFFF"/>
                </a:solidFill>
                <a:ea typeface="+mn-lt"/>
                <a:cs typeface="+mn-lt"/>
              </a:rPr>
              <a:t>O processo de execução de uma instrução é a seguinte: </a:t>
            </a:r>
          </a:p>
          <a:p>
            <a:pPr algn="just"/>
            <a:r>
              <a:rPr lang="pt-BR" dirty="0">
                <a:solidFill>
                  <a:srgbClr val="FFFFFF"/>
                </a:solidFill>
                <a:ea typeface="+mn-lt"/>
                <a:cs typeface="+mn-lt"/>
              </a:rPr>
              <a:t>1. A unidade de interface com o barramento lê as seguintes instruções do programa e os dados associados, que o alcança através da FSB.  </a:t>
            </a:r>
            <a:endParaRPr lang="pt-BR">
              <a:solidFill>
                <a:srgbClr val="FFFFFF"/>
              </a:solidFill>
              <a:ea typeface="+mn-lt"/>
              <a:cs typeface="+mn-lt"/>
            </a:endParaRPr>
          </a:p>
          <a:p>
            <a:pPr algn="just"/>
            <a:r>
              <a:rPr lang="pt-BR" dirty="0">
                <a:solidFill>
                  <a:srgbClr val="FFFFFF"/>
                </a:solidFill>
                <a:ea typeface="+mn-lt"/>
                <a:cs typeface="+mn-lt"/>
              </a:rPr>
              <a:t>2. A unidade de decodificação traduz a instrução e passa para a unidade de controle para decidir o que fazer com ela </a:t>
            </a:r>
            <a:endParaRPr lang="pt-BR">
              <a:solidFill>
                <a:srgbClr val="FFFFFF"/>
              </a:solidFill>
              <a:ea typeface="+mn-lt"/>
              <a:cs typeface="+mn-lt"/>
            </a:endParaRPr>
          </a:p>
          <a:p>
            <a:pPr algn="just"/>
            <a:r>
              <a:rPr lang="pt-BR" dirty="0">
                <a:solidFill>
                  <a:srgbClr val="FFFFFF"/>
                </a:solidFill>
                <a:ea typeface="+mn-lt"/>
                <a:cs typeface="+mn-lt"/>
              </a:rPr>
              <a:t>3. Se a instrução precisar executar qualquer operação matemática, ela é passada para a ALU  </a:t>
            </a:r>
            <a:endParaRPr lang="pt-BR">
              <a:solidFill>
                <a:srgbClr val="FFFFFF"/>
              </a:solidFill>
              <a:ea typeface="+mn-lt"/>
              <a:cs typeface="+mn-lt"/>
            </a:endParaRPr>
          </a:p>
          <a:p>
            <a:pPr algn="just"/>
            <a:r>
              <a:rPr lang="pt-BR" dirty="0">
                <a:solidFill>
                  <a:srgbClr val="FFFFFF"/>
                </a:solidFill>
                <a:ea typeface="+mn-lt"/>
                <a:cs typeface="+mn-lt"/>
              </a:rPr>
              <a:t>4. Na ALU se realiza a operação e deixa o resultado em registro  </a:t>
            </a:r>
            <a:endParaRPr lang="pt-BR">
              <a:solidFill>
                <a:srgbClr val="FFFFFF"/>
              </a:solidFill>
              <a:ea typeface="+mn-lt"/>
              <a:cs typeface="+mn-lt"/>
            </a:endParaRPr>
          </a:p>
          <a:p>
            <a:pPr algn="just"/>
            <a:r>
              <a:rPr lang="pt-BR" dirty="0">
                <a:solidFill>
                  <a:srgbClr val="FFFFFF"/>
                </a:solidFill>
                <a:ea typeface="+mn-lt"/>
                <a:cs typeface="+mn-lt"/>
              </a:rPr>
              <a:t>5. A unidade de controle passa o resultado da operação para a unidade de interface com o barramento e lhe dá a ordem de salvá-lo na memória  </a:t>
            </a:r>
          </a:p>
          <a:p>
            <a:pPr algn="just"/>
            <a:r>
              <a:rPr lang="pt-BR" dirty="0">
                <a:solidFill>
                  <a:srgbClr val="FFFFFF"/>
                </a:solidFill>
                <a:ea typeface="+mn-lt"/>
                <a:cs typeface="+mn-lt"/>
              </a:rPr>
              <a:t>6. A unidade de interface com o barramento grava para RAM o resultado da execução da instrução através do FSB (bus frontal) Este comportamento é executado continuamente em um loop até que o final do programa seja alcançado.</a:t>
            </a:r>
            <a:endParaRPr lang="pt-B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28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5B9A6E-85F4-4BB8-A057-99D049411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43" y="360408"/>
            <a:ext cx="10728322" cy="312763"/>
          </a:xfrm>
        </p:spPr>
        <p:txBody>
          <a:bodyPr>
            <a:normAutofit fontScale="90000"/>
          </a:bodyPr>
          <a:lstStyle/>
          <a:p>
            <a:r>
              <a:rPr lang="pt-BR" dirty="0">
                <a:ea typeface="+mj-lt"/>
                <a:cs typeface="+mj-lt"/>
              </a:rPr>
              <a:t>Arquitetura Geral do Processador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6218A6-DC4E-4A3B-B97A-9FBEA65F0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585" y="1621449"/>
            <a:ext cx="11360928" cy="4147525"/>
          </a:xfrm>
        </p:spPr>
        <p:txBody>
          <a:bodyPr vert="horz" lIns="0" tIns="0" rIns="0" bIns="0" rtlCol="0" anchor="t">
            <a:normAutofit lnSpcReduction="10000"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ea typeface="+mn-lt"/>
                <a:cs typeface="+mn-lt"/>
              </a:rPr>
              <a:t>Pode ser dividido em dois blocos funcionais:</a:t>
            </a:r>
          </a:p>
          <a:p>
            <a:pPr algn="just">
              <a:buFont typeface="The Hand Extrablack"/>
              <a:buChar char="•"/>
            </a:pPr>
            <a:r>
              <a:rPr lang="pt-BR" dirty="0">
                <a:solidFill>
                  <a:schemeClr val="tx1"/>
                </a:solidFill>
                <a:ea typeface="+mn-lt"/>
                <a:cs typeface="+mn-lt"/>
              </a:rPr>
              <a:t> A unidade de Processamento (</a:t>
            </a:r>
            <a:r>
              <a:rPr lang="pt-BR" dirty="0" err="1">
                <a:solidFill>
                  <a:schemeClr val="tx1"/>
                </a:solidFill>
                <a:ea typeface="+mn-lt"/>
                <a:cs typeface="+mn-lt"/>
              </a:rPr>
              <a:t>datapath</a:t>
            </a:r>
            <a:r>
              <a:rPr lang="pt-BR" dirty="0">
                <a:solidFill>
                  <a:schemeClr val="tx1"/>
                </a:solidFill>
                <a:ea typeface="+mn-lt"/>
                <a:cs typeface="+mn-lt"/>
              </a:rPr>
              <a:t>) e a unidade de Controle (</a:t>
            </a:r>
            <a:r>
              <a:rPr lang="pt-BR" dirty="0" err="1">
                <a:solidFill>
                  <a:schemeClr val="tx1"/>
                </a:solidFill>
                <a:ea typeface="+mn-lt"/>
                <a:cs typeface="+mn-lt"/>
              </a:rPr>
              <a:t>controlpath</a:t>
            </a:r>
            <a:r>
              <a:rPr lang="pt-BR" dirty="0">
                <a:solidFill>
                  <a:schemeClr val="tx1"/>
                </a:solidFill>
                <a:ea typeface="+mn-lt"/>
                <a:cs typeface="+mn-lt"/>
              </a:rPr>
              <a:t>). </a:t>
            </a:r>
            <a:endParaRPr lang="pt-BR">
              <a:solidFill>
                <a:schemeClr val="tx1"/>
              </a:solidFill>
              <a:ea typeface="+mn-lt"/>
              <a:cs typeface="+mn-lt"/>
            </a:endParaRPr>
          </a:p>
          <a:p>
            <a:pPr algn="just">
              <a:buFont typeface="The Hand Extrablack"/>
              <a:buChar char="•"/>
            </a:pPr>
            <a:r>
              <a:rPr lang="pt-BR" dirty="0">
                <a:solidFill>
                  <a:schemeClr val="tx1"/>
                </a:solidFill>
                <a:ea typeface="+mn-lt"/>
                <a:cs typeface="+mn-lt"/>
              </a:rPr>
              <a:t>A unidade de (ALU), os Portos a, b, c e d, que representam as possíveis portas bidirecionais e a unidade de busca de instrução que contém a memória onde o programa a ser executado é armazenado e é responsável pela busca de cada instrução, fazem parte da unidade de processamento. Para a troca de informações entre os registros, se </a:t>
            </a:r>
            <a:r>
              <a:rPr lang="pt-BR" dirty="0" err="1">
                <a:solidFill>
                  <a:schemeClr val="tx1"/>
                </a:solidFill>
                <a:ea typeface="+mn-lt"/>
                <a:cs typeface="+mn-lt"/>
              </a:rPr>
              <a:t>precissa</a:t>
            </a:r>
            <a:r>
              <a:rPr lang="pt-BR" dirty="0">
                <a:solidFill>
                  <a:schemeClr val="tx1"/>
                </a:solidFill>
                <a:ea typeface="+mn-lt"/>
                <a:cs typeface="+mn-lt"/>
              </a:rPr>
              <a:t> de bus para interligá-los, e são implementados por multiplexores. E a </a:t>
            </a:r>
            <a:r>
              <a:rPr lang="pt-BR" dirty="0" err="1">
                <a:solidFill>
                  <a:schemeClr val="tx1"/>
                </a:solidFill>
                <a:ea typeface="+mn-lt"/>
                <a:cs typeface="+mn-lt"/>
              </a:rPr>
              <a:t>estos</a:t>
            </a:r>
            <a:r>
              <a:rPr lang="pt-BR" dirty="0">
                <a:solidFill>
                  <a:schemeClr val="tx1"/>
                </a:solidFill>
                <a:ea typeface="+mn-lt"/>
                <a:cs typeface="+mn-lt"/>
              </a:rPr>
              <a:t> se </a:t>
            </a:r>
            <a:r>
              <a:rPr lang="pt-BR" dirty="0" err="1">
                <a:solidFill>
                  <a:schemeClr val="tx1"/>
                </a:solidFill>
                <a:ea typeface="+mn-lt"/>
                <a:cs typeface="+mn-lt"/>
              </a:rPr>
              <a:t>conectan</a:t>
            </a:r>
            <a:r>
              <a:rPr lang="pt-BR" dirty="0">
                <a:solidFill>
                  <a:schemeClr val="tx1"/>
                </a:solidFill>
                <a:ea typeface="+mn-lt"/>
                <a:cs typeface="+mn-lt"/>
              </a:rPr>
              <a:t> os registros de funções específicas.</a:t>
            </a:r>
          </a:p>
          <a:p>
            <a:pPr algn="just">
              <a:buFont typeface="The Hand Extrablack"/>
              <a:buChar char="•"/>
            </a:pPr>
            <a:r>
              <a:rPr lang="pt-BR" dirty="0">
                <a:solidFill>
                  <a:schemeClr val="tx1"/>
                </a:solidFill>
                <a:ea typeface="+mn-lt"/>
                <a:cs typeface="+mn-lt"/>
              </a:rPr>
              <a:t>A unidade de controle que gera os sinais para reger a transferência de informações entre os diferentes componentes da unidade de processamento, é integrada pelo decodificador, uma máquina estatal e o registro de segmentação. </a:t>
            </a:r>
            <a:endParaRPr lang="pt-BR">
              <a:solidFill>
                <a:schemeClr val="tx1"/>
              </a:solidFill>
              <a:ea typeface="+mn-lt"/>
              <a:cs typeface="+mn-lt"/>
            </a:endParaRPr>
          </a:p>
          <a:p>
            <a:pPr algn="just">
              <a:buFont typeface="The Hand Extrablack"/>
              <a:buChar char="•"/>
            </a:pPr>
            <a:endParaRPr lang="pt-BR" dirty="0">
              <a:solidFill>
                <a:schemeClr val="tx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82114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6A10F56-4600-4E72-882F-DF9A3D705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E7C649-57E0-4A93-B134-67101C072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A35AF4F-B82E-435B-8949-29173A055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5412222" cy="3734405"/>
          </a:xfrm>
          <a:custGeom>
            <a:avLst/>
            <a:gdLst>
              <a:gd name="connsiteX0" fmla="*/ 1441992 w 5412222"/>
              <a:gd name="connsiteY0" fmla="*/ 2504513 h 3734405"/>
              <a:gd name="connsiteX1" fmla="*/ 1566499 w 5412222"/>
              <a:gd name="connsiteY1" fmla="*/ 2518404 h 3734405"/>
              <a:gd name="connsiteX2" fmla="*/ 1750954 w 5412222"/>
              <a:gd name="connsiteY2" fmla="*/ 2629527 h 3734405"/>
              <a:gd name="connsiteX3" fmla="*/ 1714063 w 5412222"/>
              <a:gd name="connsiteY3" fmla="*/ 3370350 h 3734405"/>
              <a:gd name="connsiteX4" fmla="*/ 1548053 w 5412222"/>
              <a:gd name="connsiteY4" fmla="*/ 3703720 h 3734405"/>
              <a:gd name="connsiteX5" fmla="*/ 1345153 w 5412222"/>
              <a:gd name="connsiteY5" fmla="*/ 3722241 h 3734405"/>
              <a:gd name="connsiteX6" fmla="*/ 1142252 w 5412222"/>
              <a:gd name="connsiteY6" fmla="*/ 3611117 h 3734405"/>
              <a:gd name="connsiteX7" fmla="*/ 1123807 w 5412222"/>
              <a:gd name="connsiteY7" fmla="*/ 3388870 h 3734405"/>
              <a:gd name="connsiteX8" fmla="*/ 1160697 w 5412222"/>
              <a:gd name="connsiteY8" fmla="*/ 3018459 h 3734405"/>
              <a:gd name="connsiteX9" fmla="*/ 1179143 w 5412222"/>
              <a:gd name="connsiteY9" fmla="*/ 2851774 h 3734405"/>
              <a:gd name="connsiteX10" fmla="*/ 1197589 w 5412222"/>
              <a:gd name="connsiteY10" fmla="*/ 2722130 h 3734405"/>
              <a:gd name="connsiteX11" fmla="*/ 1345153 w 5412222"/>
              <a:gd name="connsiteY11" fmla="*/ 2518404 h 3734405"/>
              <a:gd name="connsiteX12" fmla="*/ 1441992 w 5412222"/>
              <a:gd name="connsiteY12" fmla="*/ 2504513 h 3734405"/>
              <a:gd name="connsiteX13" fmla="*/ 2975080 w 5412222"/>
              <a:gd name="connsiteY13" fmla="*/ 2484443 h 3734405"/>
              <a:gd name="connsiteX14" fmla="*/ 3097382 w 5412222"/>
              <a:gd name="connsiteY14" fmla="*/ 2507883 h 3734405"/>
              <a:gd name="connsiteX15" fmla="*/ 3189904 w 5412222"/>
              <a:gd name="connsiteY15" fmla="*/ 2581966 h 3734405"/>
              <a:gd name="connsiteX16" fmla="*/ 3263922 w 5412222"/>
              <a:gd name="connsiteY16" fmla="*/ 2730130 h 3734405"/>
              <a:gd name="connsiteX17" fmla="*/ 3356443 w 5412222"/>
              <a:gd name="connsiteY17" fmla="*/ 3322788 h 3734405"/>
              <a:gd name="connsiteX18" fmla="*/ 3337939 w 5412222"/>
              <a:gd name="connsiteY18" fmla="*/ 3545035 h 3734405"/>
              <a:gd name="connsiteX19" fmla="*/ 3282426 w 5412222"/>
              <a:gd name="connsiteY19" fmla="*/ 3637638 h 3734405"/>
              <a:gd name="connsiteX20" fmla="*/ 3171400 w 5412222"/>
              <a:gd name="connsiteY20" fmla="*/ 3674679 h 3734405"/>
              <a:gd name="connsiteX21" fmla="*/ 3115887 w 5412222"/>
              <a:gd name="connsiteY21" fmla="*/ 3693200 h 3734405"/>
              <a:gd name="connsiteX22" fmla="*/ 2967852 w 5412222"/>
              <a:gd name="connsiteY22" fmla="*/ 3674679 h 3734405"/>
              <a:gd name="connsiteX23" fmla="*/ 2838321 w 5412222"/>
              <a:gd name="connsiteY23" fmla="*/ 3563556 h 3734405"/>
              <a:gd name="connsiteX24" fmla="*/ 2782808 w 5412222"/>
              <a:gd name="connsiteY24" fmla="*/ 3359829 h 3734405"/>
              <a:gd name="connsiteX25" fmla="*/ 2764304 w 5412222"/>
              <a:gd name="connsiteY25" fmla="*/ 3156103 h 3734405"/>
              <a:gd name="connsiteX26" fmla="*/ 2708791 w 5412222"/>
              <a:gd name="connsiteY26" fmla="*/ 2878295 h 3734405"/>
              <a:gd name="connsiteX27" fmla="*/ 2690286 w 5412222"/>
              <a:gd name="connsiteY27" fmla="*/ 2637527 h 3734405"/>
              <a:gd name="connsiteX28" fmla="*/ 2912339 w 5412222"/>
              <a:gd name="connsiteY28" fmla="*/ 2489363 h 3734405"/>
              <a:gd name="connsiteX29" fmla="*/ 2975080 w 5412222"/>
              <a:gd name="connsiteY29" fmla="*/ 2484443 h 3734405"/>
              <a:gd name="connsiteX30" fmla="*/ 4122198 w 5412222"/>
              <a:gd name="connsiteY30" fmla="*/ 1964873 h 3734405"/>
              <a:gd name="connsiteX31" fmla="*/ 4289154 w 5412222"/>
              <a:gd name="connsiteY31" fmla="*/ 2020607 h 3734405"/>
              <a:gd name="connsiteX32" fmla="*/ 4437557 w 5412222"/>
              <a:gd name="connsiteY32" fmla="*/ 2169233 h 3734405"/>
              <a:gd name="connsiteX33" fmla="*/ 4567411 w 5412222"/>
              <a:gd name="connsiteY33" fmla="*/ 2336436 h 3734405"/>
              <a:gd name="connsiteX34" fmla="*/ 4752916 w 5412222"/>
              <a:gd name="connsiteY34" fmla="*/ 2540795 h 3734405"/>
              <a:gd name="connsiteX35" fmla="*/ 4882769 w 5412222"/>
              <a:gd name="connsiteY35" fmla="*/ 2763733 h 3734405"/>
              <a:gd name="connsiteX36" fmla="*/ 4771467 w 5412222"/>
              <a:gd name="connsiteY36" fmla="*/ 2986671 h 3734405"/>
              <a:gd name="connsiteX37" fmla="*/ 4567411 w 5412222"/>
              <a:gd name="connsiteY37" fmla="*/ 3060983 h 3734405"/>
              <a:gd name="connsiteX38" fmla="*/ 4474659 w 5412222"/>
              <a:gd name="connsiteY38" fmla="*/ 3042405 h 3734405"/>
              <a:gd name="connsiteX39" fmla="*/ 4344804 w 5412222"/>
              <a:gd name="connsiteY39" fmla="*/ 2949514 h 3734405"/>
              <a:gd name="connsiteX40" fmla="*/ 3955244 w 5412222"/>
              <a:gd name="connsiteY40" fmla="*/ 2466483 h 3734405"/>
              <a:gd name="connsiteX41" fmla="*/ 3862491 w 5412222"/>
              <a:gd name="connsiteY41" fmla="*/ 2280701 h 3734405"/>
              <a:gd name="connsiteX42" fmla="*/ 3881042 w 5412222"/>
              <a:gd name="connsiteY42" fmla="*/ 2169233 h 3734405"/>
              <a:gd name="connsiteX43" fmla="*/ 3936693 w 5412222"/>
              <a:gd name="connsiteY43" fmla="*/ 2076342 h 3734405"/>
              <a:gd name="connsiteX44" fmla="*/ 3992345 w 5412222"/>
              <a:gd name="connsiteY44" fmla="*/ 2039186 h 3734405"/>
              <a:gd name="connsiteX45" fmla="*/ 4122198 w 5412222"/>
              <a:gd name="connsiteY45" fmla="*/ 1964873 h 3734405"/>
              <a:gd name="connsiteX46" fmla="*/ 146310 w 5412222"/>
              <a:gd name="connsiteY46" fmla="*/ 1953889 h 3734405"/>
              <a:gd name="connsiteX47" fmla="*/ 350366 w 5412222"/>
              <a:gd name="connsiteY47" fmla="*/ 2046733 h 3734405"/>
              <a:gd name="connsiteX48" fmla="*/ 443118 w 5412222"/>
              <a:gd name="connsiteY48" fmla="*/ 2232420 h 3734405"/>
              <a:gd name="connsiteX49" fmla="*/ 368916 w 5412222"/>
              <a:gd name="connsiteY49" fmla="*/ 2455245 h 3734405"/>
              <a:gd name="connsiteX50" fmla="*/ 55877 w 5412222"/>
              <a:gd name="connsiteY50" fmla="*/ 2823429 h 3734405"/>
              <a:gd name="connsiteX51" fmla="*/ 0 w 5412222"/>
              <a:gd name="connsiteY51" fmla="*/ 2890207 h 3734405"/>
              <a:gd name="connsiteX52" fmla="*/ 0 w 5412222"/>
              <a:gd name="connsiteY52" fmla="*/ 2010548 h 3734405"/>
              <a:gd name="connsiteX53" fmla="*/ 48920 w 5412222"/>
              <a:gd name="connsiteY53" fmla="*/ 1981743 h 3734405"/>
              <a:gd name="connsiteX54" fmla="*/ 146310 w 5412222"/>
              <a:gd name="connsiteY54" fmla="*/ 1953889 h 3734405"/>
              <a:gd name="connsiteX55" fmla="*/ 4987001 w 5412222"/>
              <a:gd name="connsiteY55" fmla="*/ 730996 h 3734405"/>
              <a:gd name="connsiteX56" fmla="*/ 5079441 w 5412222"/>
              <a:gd name="connsiteY56" fmla="*/ 730996 h 3734405"/>
              <a:gd name="connsiteX57" fmla="*/ 5338271 w 5412222"/>
              <a:gd name="connsiteY57" fmla="*/ 804801 h 3734405"/>
              <a:gd name="connsiteX58" fmla="*/ 5412222 w 5412222"/>
              <a:gd name="connsiteY58" fmla="*/ 970860 h 3734405"/>
              <a:gd name="connsiteX59" fmla="*/ 5412222 w 5412222"/>
              <a:gd name="connsiteY59" fmla="*/ 1100017 h 3734405"/>
              <a:gd name="connsiteX60" fmla="*/ 5338271 w 5412222"/>
              <a:gd name="connsiteY60" fmla="*/ 1266077 h 3734405"/>
              <a:gd name="connsiteX61" fmla="*/ 5171880 w 5412222"/>
              <a:gd name="connsiteY61" fmla="*/ 1339881 h 3734405"/>
              <a:gd name="connsiteX62" fmla="*/ 4913050 w 5412222"/>
              <a:gd name="connsiteY62" fmla="*/ 1339881 h 3734405"/>
              <a:gd name="connsiteX63" fmla="*/ 4580268 w 5412222"/>
              <a:gd name="connsiteY63" fmla="*/ 1339881 h 3734405"/>
              <a:gd name="connsiteX64" fmla="*/ 4413877 w 5412222"/>
              <a:gd name="connsiteY64" fmla="*/ 1321430 h 3734405"/>
              <a:gd name="connsiteX65" fmla="*/ 4247486 w 5412222"/>
              <a:gd name="connsiteY65" fmla="*/ 1247626 h 3734405"/>
              <a:gd name="connsiteX66" fmla="*/ 4192022 w 5412222"/>
              <a:gd name="connsiteY66" fmla="*/ 1118468 h 3734405"/>
              <a:gd name="connsiteX67" fmla="*/ 4192022 w 5412222"/>
              <a:gd name="connsiteY67" fmla="*/ 1026213 h 3734405"/>
              <a:gd name="connsiteX68" fmla="*/ 4247486 w 5412222"/>
              <a:gd name="connsiteY68" fmla="*/ 860154 h 3734405"/>
              <a:gd name="connsiteX69" fmla="*/ 4395389 w 5412222"/>
              <a:gd name="connsiteY69" fmla="*/ 786350 h 3734405"/>
              <a:gd name="connsiteX70" fmla="*/ 4617243 w 5412222"/>
              <a:gd name="connsiteY70" fmla="*/ 767899 h 3734405"/>
              <a:gd name="connsiteX71" fmla="*/ 4987001 w 5412222"/>
              <a:gd name="connsiteY71" fmla="*/ 730996 h 3734405"/>
              <a:gd name="connsiteX72" fmla="*/ 3807960 w 5412222"/>
              <a:gd name="connsiteY72" fmla="*/ 0 h 3734405"/>
              <a:gd name="connsiteX73" fmla="*/ 4404064 w 5412222"/>
              <a:gd name="connsiteY73" fmla="*/ 0 h 3734405"/>
              <a:gd name="connsiteX74" fmla="*/ 4368291 w 5412222"/>
              <a:gd name="connsiteY74" fmla="*/ 41360 h 3734405"/>
              <a:gd name="connsiteX75" fmla="*/ 4329548 w 5412222"/>
              <a:gd name="connsiteY75" fmla="*/ 87787 h 3734405"/>
              <a:gd name="connsiteX76" fmla="*/ 4107495 w 5412222"/>
              <a:gd name="connsiteY76" fmla="*/ 198776 h 3734405"/>
              <a:gd name="connsiteX77" fmla="*/ 3885443 w 5412222"/>
              <a:gd name="connsiteY77" fmla="*/ 106285 h 3734405"/>
              <a:gd name="connsiteX78" fmla="*/ 3818365 w 5412222"/>
              <a:gd name="connsiteY78" fmla="*/ 23043 h 3734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5412222" h="3734405">
                <a:moveTo>
                  <a:pt x="1441992" y="2504513"/>
                </a:moveTo>
                <a:cubicBezTo>
                  <a:pt x="1478883" y="2504513"/>
                  <a:pt x="1520385" y="2509143"/>
                  <a:pt x="1566499" y="2518404"/>
                </a:cubicBezTo>
                <a:cubicBezTo>
                  <a:pt x="1658726" y="2536924"/>
                  <a:pt x="1732509" y="2573965"/>
                  <a:pt x="1750954" y="2629527"/>
                </a:cubicBezTo>
                <a:cubicBezTo>
                  <a:pt x="1787845" y="2703609"/>
                  <a:pt x="1714063" y="3296268"/>
                  <a:pt x="1714063" y="3370350"/>
                </a:cubicBezTo>
                <a:cubicBezTo>
                  <a:pt x="1695617" y="3555556"/>
                  <a:pt x="1658726" y="3666679"/>
                  <a:pt x="1548053" y="3703720"/>
                </a:cubicBezTo>
                <a:cubicBezTo>
                  <a:pt x="1492717" y="3740761"/>
                  <a:pt x="1418935" y="3740761"/>
                  <a:pt x="1345153" y="3722241"/>
                </a:cubicBezTo>
                <a:cubicBezTo>
                  <a:pt x="1252925" y="3722241"/>
                  <a:pt x="1179143" y="3685199"/>
                  <a:pt x="1142252" y="3611117"/>
                </a:cubicBezTo>
                <a:cubicBezTo>
                  <a:pt x="1123807" y="3555556"/>
                  <a:pt x="1105361" y="3481473"/>
                  <a:pt x="1123807" y="3388870"/>
                </a:cubicBezTo>
                <a:cubicBezTo>
                  <a:pt x="1123807" y="3388870"/>
                  <a:pt x="1160697" y="3055500"/>
                  <a:pt x="1160697" y="3018459"/>
                </a:cubicBezTo>
                <a:cubicBezTo>
                  <a:pt x="1160697" y="2962897"/>
                  <a:pt x="1179143" y="2870294"/>
                  <a:pt x="1179143" y="2851774"/>
                </a:cubicBezTo>
                <a:cubicBezTo>
                  <a:pt x="1197589" y="2722130"/>
                  <a:pt x="1197589" y="2722130"/>
                  <a:pt x="1197589" y="2722130"/>
                </a:cubicBezTo>
                <a:cubicBezTo>
                  <a:pt x="1234480" y="2611007"/>
                  <a:pt x="1289816" y="2555445"/>
                  <a:pt x="1345153" y="2518404"/>
                </a:cubicBezTo>
                <a:cubicBezTo>
                  <a:pt x="1372821" y="2509143"/>
                  <a:pt x="1405101" y="2504513"/>
                  <a:pt x="1441992" y="2504513"/>
                </a:cubicBezTo>
                <a:close/>
                <a:moveTo>
                  <a:pt x="2975080" y="2484443"/>
                </a:moveTo>
                <a:cubicBezTo>
                  <a:pt x="3031460" y="2487048"/>
                  <a:pt x="3069626" y="2507883"/>
                  <a:pt x="3097382" y="2507883"/>
                </a:cubicBezTo>
                <a:cubicBezTo>
                  <a:pt x="3134391" y="2526404"/>
                  <a:pt x="3152895" y="2544924"/>
                  <a:pt x="3189904" y="2581966"/>
                </a:cubicBezTo>
                <a:cubicBezTo>
                  <a:pt x="3208409" y="2619007"/>
                  <a:pt x="3226913" y="2656048"/>
                  <a:pt x="3263922" y="2730130"/>
                </a:cubicBezTo>
                <a:cubicBezTo>
                  <a:pt x="3282426" y="2804212"/>
                  <a:pt x="3356443" y="3322788"/>
                  <a:pt x="3356443" y="3322788"/>
                </a:cubicBezTo>
                <a:cubicBezTo>
                  <a:pt x="3374948" y="3433912"/>
                  <a:pt x="3356443" y="3507994"/>
                  <a:pt x="3337939" y="3545035"/>
                </a:cubicBezTo>
                <a:cubicBezTo>
                  <a:pt x="3319435" y="3582076"/>
                  <a:pt x="3300930" y="3619117"/>
                  <a:pt x="3282426" y="3637638"/>
                </a:cubicBezTo>
                <a:cubicBezTo>
                  <a:pt x="3245417" y="3656158"/>
                  <a:pt x="3208409" y="3656158"/>
                  <a:pt x="3171400" y="3674679"/>
                </a:cubicBezTo>
                <a:cubicBezTo>
                  <a:pt x="3152895" y="3674679"/>
                  <a:pt x="3134391" y="3693200"/>
                  <a:pt x="3115887" y="3693200"/>
                </a:cubicBezTo>
                <a:cubicBezTo>
                  <a:pt x="3060374" y="3711720"/>
                  <a:pt x="3004860" y="3711720"/>
                  <a:pt x="2967852" y="3674679"/>
                </a:cubicBezTo>
                <a:cubicBezTo>
                  <a:pt x="2912339" y="3656158"/>
                  <a:pt x="2875330" y="3619117"/>
                  <a:pt x="2838321" y="3563556"/>
                </a:cubicBezTo>
                <a:cubicBezTo>
                  <a:pt x="2801312" y="3507994"/>
                  <a:pt x="2782808" y="3433912"/>
                  <a:pt x="2782808" y="3359829"/>
                </a:cubicBezTo>
                <a:cubicBezTo>
                  <a:pt x="2764304" y="3156103"/>
                  <a:pt x="2764304" y="3156103"/>
                  <a:pt x="2764304" y="3156103"/>
                </a:cubicBezTo>
                <a:cubicBezTo>
                  <a:pt x="2708791" y="2878295"/>
                  <a:pt x="2708791" y="2878295"/>
                  <a:pt x="2708791" y="2878295"/>
                </a:cubicBezTo>
                <a:cubicBezTo>
                  <a:pt x="2671782" y="2767171"/>
                  <a:pt x="2671782" y="2693089"/>
                  <a:pt x="2690286" y="2637527"/>
                </a:cubicBezTo>
                <a:cubicBezTo>
                  <a:pt x="2727295" y="2563445"/>
                  <a:pt x="2801312" y="2489363"/>
                  <a:pt x="2912339" y="2489363"/>
                </a:cubicBezTo>
                <a:cubicBezTo>
                  <a:pt x="2935469" y="2484733"/>
                  <a:pt x="2956286" y="2483575"/>
                  <a:pt x="2975080" y="2484443"/>
                </a:cubicBezTo>
                <a:close/>
                <a:moveTo>
                  <a:pt x="4122198" y="1964873"/>
                </a:moveTo>
                <a:cubicBezTo>
                  <a:pt x="4177850" y="1964873"/>
                  <a:pt x="4233502" y="1983451"/>
                  <a:pt x="4289154" y="2020607"/>
                </a:cubicBezTo>
                <a:cubicBezTo>
                  <a:pt x="4344804" y="2039186"/>
                  <a:pt x="4400456" y="2094920"/>
                  <a:pt x="4437557" y="2169233"/>
                </a:cubicBezTo>
                <a:cubicBezTo>
                  <a:pt x="4567411" y="2336436"/>
                  <a:pt x="4567411" y="2336436"/>
                  <a:pt x="4567411" y="2336436"/>
                </a:cubicBezTo>
                <a:cubicBezTo>
                  <a:pt x="4752916" y="2540795"/>
                  <a:pt x="4752916" y="2540795"/>
                  <a:pt x="4752916" y="2540795"/>
                </a:cubicBezTo>
                <a:cubicBezTo>
                  <a:pt x="4827118" y="2633686"/>
                  <a:pt x="4864220" y="2707999"/>
                  <a:pt x="4882769" y="2763733"/>
                </a:cubicBezTo>
                <a:cubicBezTo>
                  <a:pt x="4882769" y="2838046"/>
                  <a:pt x="4864220" y="2930936"/>
                  <a:pt x="4771467" y="2986671"/>
                </a:cubicBezTo>
                <a:cubicBezTo>
                  <a:pt x="4697264" y="3042405"/>
                  <a:pt x="4623063" y="3060983"/>
                  <a:pt x="4567411" y="3060983"/>
                </a:cubicBezTo>
                <a:cubicBezTo>
                  <a:pt x="4548860" y="3060983"/>
                  <a:pt x="4511759" y="3060983"/>
                  <a:pt x="4474659" y="3042405"/>
                </a:cubicBezTo>
                <a:cubicBezTo>
                  <a:pt x="4437557" y="3023827"/>
                  <a:pt x="4400456" y="2986671"/>
                  <a:pt x="4344804" y="2949514"/>
                </a:cubicBezTo>
                <a:cubicBezTo>
                  <a:pt x="4289154" y="2893780"/>
                  <a:pt x="3955244" y="2466483"/>
                  <a:pt x="3955244" y="2466483"/>
                </a:cubicBezTo>
                <a:cubicBezTo>
                  <a:pt x="3899592" y="2392170"/>
                  <a:pt x="3862491" y="2317858"/>
                  <a:pt x="3862491" y="2280701"/>
                </a:cubicBezTo>
                <a:cubicBezTo>
                  <a:pt x="3862491" y="2224967"/>
                  <a:pt x="3862491" y="2187811"/>
                  <a:pt x="3881042" y="2169233"/>
                </a:cubicBezTo>
                <a:cubicBezTo>
                  <a:pt x="3899592" y="2132076"/>
                  <a:pt x="3918143" y="2113498"/>
                  <a:pt x="3936693" y="2076342"/>
                </a:cubicBezTo>
                <a:cubicBezTo>
                  <a:pt x="3973794" y="2057764"/>
                  <a:pt x="3992345" y="2039186"/>
                  <a:pt x="3992345" y="2039186"/>
                </a:cubicBezTo>
                <a:cubicBezTo>
                  <a:pt x="4029446" y="2002029"/>
                  <a:pt x="4085097" y="1983451"/>
                  <a:pt x="4122198" y="1964873"/>
                </a:cubicBezTo>
                <a:close/>
                <a:moveTo>
                  <a:pt x="146310" y="1953889"/>
                </a:moveTo>
                <a:cubicBezTo>
                  <a:pt x="201962" y="1953889"/>
                  <a:pt x="276164" y="1991027"/>
                  <a:pt x="350366" y="2046733"/>
                </a:cubicBezTo>
                <a:cubicBezTo>
                  <a:pt x="424568" y="2102439"/>
                  <a:pt x="443118" y="2176714"/>
                  <a:pt x="443118" y="2232420"/>
                </a:cubicBezTo>
                <a:cubicBezTo>
                  <a:pt x="443118" y="2288126"/>
                  <a:pt x="424568" y="2362401"/>
                  <a:pt x="368916" y="2455245"/>
                </a:cubicBezTo>
                <a:cubicBezTo>
                  <a:pt x="368916" y="2455245"/>
                  <a:pt x="181092" y="2674589"/>
                  <a:pt x="55877" y="2823429"/>
                </a:cubicBezTo>
                <a:lnTo>
                  <a:pt x="0" y="2890207"/>
                </a:lnTo>
                <a:lnTo>
                  <a:pt x="0" y="2010548"/>
                </a:lnTo>
                <a:lnTo>
                  <a:pt x="48920" y="1981743"/>
                </a:lnTo>
                <a:cubicBezTo>
                  <a:pt x="86021" y="1963174"/>
                  <a:pt x="118485" y="1953889"/>
                  <a:pt x="146310" y="1953889"/>
                </a:cubicBezTo>
                <a:close/>
                <a:moveTo>
                  <a:pt x="4987001" y="730996"/>
                </a:moveTo>
                <a:cubicBezTo>
                  <a:pt x="5079441" y="730996"/>
                  <a:pt x="5079441" y="730996"/>
                  <a:pt x="5079441" y="730996"/>
                </a:cubicBezTo>
                <a:cubicBezTo>
                  <a:pt x="5190368" y="749448"/>
                  <a:pt x="5282808" y="786350"/>
                  <a:pt x="5338271" y="804801"/>
                </a:cubicBezTo>
                <a:cubicBezTo>
                  <a:pt x="5393734" y="841703"/>
                  <a:pt x="5412222" y="897056"/>
                  <a:pt x="5412222" y="970860"/>
                </a:cubicBezTo>
                <a:cubicBezTo>
                  <a:pt x="5412222" y="1007762"/>
                  <a:pt x="5412222" y="1044664"/>
                  <a:pt x="5412222" y="1100017"/>
                </a:cubicBezTo>
                <a:cubicBezTo>
                  <a:pt x="5393734" y="1155371"/>
                  <a:pt x="5375246" y="1210724"/>
                  <a:pt x="5338271" y="1266077"/>
                </a:cubicBezTo>
                <a:cubicBezTo>
                  <a:pt x="5301295" y="1302979"/>
                  <a:pt x="5245832" y="1321430"/>
                  <a:pt x="5171880" y="1339881"/>
                </a:cubicBezTo>
                <a:cubicBezTo>
                  <a:pt x="5060954" y="1339881"/>
                  <a:pt x="5171880" y="1358332"/>
                  <a:pt x="4913050" y="1339881"/>
                </a:cubicBezTo>
                <a:cubicBezTo>
                  <a:pt x="4635731" y="1339881"/>
                  <a:pt x="4580268" y="1339881"/>
                  <a:pt x="4580268" y="1339881"/>
                </a:cubicBezTo>
                <a:cubicBezTo>
                  <a:pt x="4413877" y="1321430"/>
                  <a:pt x="4413877" y="1321430"/>
                  <a:pt x="4413877" y="1321430"/>
                </a:cubicBezTo>
                <a:cubicBezTo>
                  <a:pt x="4321437" y="1302979"/>
                  <a:pt x="4265974" y="1284528"/>
                  <a:pt x="4247486" y="1247626"/>
                </a:cubicBezTo>
                <a:cubicBezTo>
                  <a:pt x="4210510" y="1210724"/>
                  <a:pt x="4192022" y="1173821"/>
                  <a:pt x="4192022" y="1118468"/>
                </a:cubicBezTo>
                <a:cubicBezTo>
                  <a:pt x="4192022" y="1118468"/>
                  <a:pt x="4192022" y="1081566"/>
                  <a:pt x="4192022" y="1026213"/>
                </a:cubicBezTo>
                <a:cubicBezTo>
                  <a:pt x="4192022" y="970860"/>
                  <a:pt x="4210510" y="915507"/>
                  <a:pt x="4247486" y="860154"/>
                </a:cubicBezTo>
                <a:cubicBezTo>
                  <a:pt x="4265974" y="823252"/>
                  <a:pt x="4321437" y="786350"/>
                  <a:pt x="4395389" y="786350"/>
                </a:cubicBezTo>
                <a:cubicBezTo>
                  <a:pt x="4487828" y="767899"/>
                  <a:pt x="4561780" y="767899"/>
                  <a:pt x="4617243" y="767899"/>
                </a:cubicBezTo>
                <a:cubicBezTo>
                  <a:pt x="4783634" y="749448"/>
                  <a:pt x="4876074" y="730996"/>
                  <a:pt x="4987001" y="730996"/>
                </a:cubicBezTo>
                <a:close/>
                <a:moveTo>
                  <a:pt x="3807960" y="0"/>
                </a:moveTo>
                <a:lnTo>
                  <a:pt x="4404064" y="0"/>
                </a:lnTo>
                <a:lnTo>
                  <a:pt x="4368291" y="41360"/>
                </a:lnTo>
                <a:cubicBezTo>
                  <a:pt x="4352100" y="60329"/>
                  <a:pt x="4338800" y="76226"/>
                  <a:pt x="4329548" y="87787"/>
                </a:cubicBezTo>
                <a:cubicBezTo>
                  <a:pt x="4255530" y="161780"/>
                  <a:pt x="4181513" y="198776"/>
                  <a:pt x="4107495" y="198776"/>
                </a:cubicBezTo>
                <a:cubicBezTo>
                  <a:pt x="4033478" y="217275"/>
                  <a:pt x="3959460" y="180278"/>
                  <a:pt x="3885443" y="106285"/>
                </a:cubicBezTo>
                <a:cubicBezTo>
                  <a:pt x="3857687" y="78538"/>
                  <a:pt x="3834556" y="50790"/>
                  <a:pt x="3818365" y="2304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3380C1-A025-409F-8466-A0D9BD811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33578"/>
            <a:ext cx="3512569" cy="1462951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algn="ctr"/>
            <a:r>
              <a:rPr lang="en-US"/>
              <a:t>O Processador 8bis</a:t>
            </a:r>
          </a:p>
        </p:txBody>
      </p:sp>
      <p:sp>
        <p:nvSpPr>
          <p:cNvPr id="4" name="CaixaDeTexto 1">
            <a:extLst>
              <a:ext uri="{FF2B5EF4-FFF2-40B4-BE49-F238E27FC236}">
                <a16:creationId xmlns:a16="http://schemas.microsoft.com/office/drawing/2014/main" id="{8E5D77CD-C77D-44CE-801A-0CD66C2C6AE5}"/>
              </a:ext>
            </a:extLst>
          </p:cNvPr>
          <p:cNvSpPr txBox="1"/>
          <p:nvPr/>
        </p:nvSpPr>
        <p:spPr>
          <a:xfrm>
            <a:off x="5408831" y="633600"/>
            <a:ext cx="6515961" cy="2331790"/>
          </a:xfrm>
          <a:prstGeom prst="rect">
            <a:avLst/>
          </a:prstGeom>
        </p:spPr>
        <p:txBody>
          <a:bodyPr rot="0" spcFirstLastPara="0" vert="horz" lIns="0" tIns="0" rIns="0" bIns="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algn="just">
              <a:lnSpc>
                <a:spcPct val="120000"/>
              </a:lnSpc>
              <a:spcAft>
                <a:spcPts val="600"/>
              </a:spcAft>
              <a:buClr>
                <a:schemeClr val="accent4"/>
              </a:buClr>
              <a:buFont typeface="The Hand Extrablack" panose="03070A02030502020204" pitchFamily="66" charset="0"/>
              <a:buChar char="•"/>
            </a:pPr>
            <a:r>
              <a:rPr lang="en-US" sz="2000" spc="20" dirty="0">
                <a:solidFill>
                  <a:srgbClr val="FFFFFF"/>
                </a:solidFill>
              </a:rPr>
              <a:t>Este </a:t>
            </a:r>
            <a:r>
              <a:rPr lang="en-US" sz="2000" spc="20" dirty="0" err="1">
                <a:solidFill>
                  <a:srgbClr val="FFFFFF"/>
                </a:solidFill>
              </a:rPr>
              <a:t>trabalho</a:t>
            </a:r>
            <a:r>
              <a:rPr lang="en-US" sz="2000" spc="20" dirty="0">
                <a:solidFill>
                  <a:srgbClr val="FFFFFF"/>
                </a:solidFill>
              </a:rPr>
              <a:t> </a:t>
            </a:r>
            <a:r>
              <a:rPr lang="en-US" sz="2000" spc="20" dirty="0" err="1">
                <a:solidFill>
                  <a:srgbClr val="FFFFFF"/>
                </a:solidFill>
              </a:rPr>
              <a:t>aborda</a:t>
            </a:r>
            <a:r>
              <a:rPr lang="en-US" sz="2000" spc="20" dirty="0">
                <a:solidFill>
                  <a:srgbClr val="FFFFFF"/>
                </a:solidFill>
              </a:rPr>
              <a:t> o </a:t>
            </a:r>
            <a:r>
              <a:rPr lang="en-US" sz="2000" spc="20" dirty="0" err="1">
                <a:solidFill>
                  <a:srgbClr val="FFFFFF"/>
                </a:solidFill>
              </a:rPr>
              <a:t>projeto</a:t>
            </a:r>
            <a:r>
              <a:rPr lang="en-US" sz="2000" spc="20" dirty="0">
                <a:solidFill>
                  <a:srgbClr val="FFFFFF"/>
                </a:solidFill>
              </a:rPr>
              <a:t> e </a:t>
            </a:r>
            <a:r>
              <a:rPr lang="en-US" sz="2000" spc="20" dirty="0" err="1">
                <a:solidFill>
                  <a:srgbClr val="FFFFFF"/>
                </a:solidFill>
              </a:rPr>
              <a:t>implementação</a:t>
            </a:r>
            <a:r>
              <a:rPr lang="en-US" sz="2000" spc="20" dirty="0">
                <a:solidFill>
                  <a:srgbClr val="FFFFFF"/>
                </a:solidFill>
              </a:rPr>
              <a:t> de um </a:t>
            </a:r>
            <a:r>
              <a:rPr lang="en-US" sz="2000" spc="20" dirty="0" err="1">
                <a:solidFill>
                  <a:srgbClr val="FFFFFF"/>
                </a:solidFill>
              </a:rPr>
              <a:t>processador</a:t>
            </a:r>
            <a:r>
              <a:rPr lang="en-US" sz="2000" spc="20" dirty="0">
                <a:solidFill>
                  <a:srgbClr val="FFFFFF"/>
                </a:solidFill>
              </a:rPr>
              <a:t> 8 bits </a:t>
            </a:r>
            <a:r>
              <a:rPr lang="en-US" sz="2000" spc="20" dirty="0" err="1">
                <a:solidFill>
                  <a:srgbClr val="FFFFFF"/>
                </a:solidFill>
              </a:rPr>
              <a:t>uniciclo</a:t>
            </a:r>
            <a:r>
              <a:rPr lang="en-US" sz="2000" spc="20" dirty="0">
                <a:solidFill>
                  <a:srgbClr val="FFFFFF"/>
                </a:solidFill>
              </a:rPr>
              <a:t> </a:t>
            </a:r>
            <a:r>
              <a:rPr lang="en-US" sz="2000" spc="20" dirty="0" err="1">
                <a:solidFill>
                  <a:srgbClr val="FFFFFF"/>
                </a:solidFill>
              </a:rPr>
              <a:t>chamado</a:t>
            </a:r>
            <a:r>
              <a:rPr lang="en-US" sz="2000" spc="20" dirty="0">
                <a:solidFill>
                  <a:srgbClr val="FFFFFF"/>
                </a:solidFill>
              </a:rPr>
              <a:t> '8BIS' </a:t>
            </a:r>
            <a:r>
              <a:rPr lang="en-US" sz="2000" spc="20" dirty="0" err="1">
                <a:solidFill>
                  <a:srgbClr val="FFFFFF"/>
                </a:solidFill>
              </a:rPr>
              <a:t>tem</a:t>
            </a:r>
            <a:r>
              <a:rPr lang="en-US" sz="2000" spc="20" dirty="0">
                <a:solidFill>
                  <a:srgbClr val="FFFFFF"/>
                </a:solidFill>
              </a:rPr>
              <a:t> </a:t>
            </a:r>
            <a:r>
              <a:rPr lang="en-US" sz="2000" spc="20" dirty="0" err="1">
                <a:solidFill>
                  <a:srgbClr val="FFFFFF"/>
                </a:solidFill>
              </a:rPr>
              <a:t>como</a:t>
            </a:r>
            <a:r>
              <a:rPr lang="en-US" sz="2000" spc="20" dirty="0">
                <a:solidFill>
                  <a:srgbClr val="FFFFFF"/>
                </a:solidFill>
              </a:rPr>
              <a:t> base a </a:t>
            </a:r>
            <a:r>
              <a:rPr lang="en-US" sz="2000" spc="20" dirty="0" err="1">
                <a:solidFill>
                  <a:srgbClr val="FFFFFF"/>
                </a:solidFill>
              </a:rPr>
              <a:t>arquitetura</a:t>
            </a:r>
            <a:r>
              <a:rPr lang="en-US" sz="2000" spc="20" dirty="0">
                <a:solidFill>
                  <a:srgbClr val="FFFFFF"/>
                </a:solidFill>
              </a:rPr>
              <a:t> de um </a:t>
            </a:r>
            <a:r>
              <a:rPr lang="en-US" sz="2000" spc="20" dirty="0" err="1">
                <a:solidFill>
                  <a:srgbClr val="FFFFFF"/>
                </a:solidFill>
              </a:rPr>
              <a:t>processador</a:t>
            </a:r>
            <a:r>
              <a:rPr lang="en-US" sz="2000" spc="20" dirty="0">
                <a:solidFill>
                  <a:srgbClr val="FFFFFF"/>
                </a:solidFill>
              </a:rPr>
              <a:t> MIPS. Para a </a:t>
            </a:r>
            <a:r>
              <a:rPr lang="en-US" sz="2000" spc="20" dirty="0" err="1">
                <a:solidFill>
                  <a:srgbClr val="FFFFFF"/>
                </a:solidFill>
              </a:rPr>
              <a:t>efetuação</a:t>
            </a:r>
            <a:r>
              <a:rPr lang="en-US" sz="2000" spc="20" dirty="0">
                <a:solidFill>
                  <a:srgbClr val="FFFFFF"/>
                </a:solidFill>
              </a:rPr>
              <a:t> dele </a:t>
            </a:r>
            <a:r>
              <a:rPr lang="en-US" sz="2000" spc="20" dirty="0" err="1">
                <a:solidFill>
                  <a:srgbClr val="FFFFFF"/>
                </a:solidFill>
              </a:rPr>
              <a:t>utilizamos</a:t>
            </a:r>
            <a:r>
              <a:rPr lang="en-US" sz="2000" spc="20" dirty="0">
                <a:solidFill>
                  <a:srgbClr val="FFFFFF"/>
                </a:solidFill>
              </a:rPr>
              <a:t> a </a:t>
            </a:r>
            <a:r>
              <a:rPr lang="en-US" sz="2000" spc="20" dirty="0" err="1">
                <a:solidFill>
                  <a:srgbClr val="FFFFFF"/>
                </a:solidFill>
              </a:rPr>
              <a:t>linguagem</a:t>
            </a:r>
            <a:r>
              <a:rPr lang="en-US" sz="2000" spc="20" dirty="0">
                <a:solidFill>
                  <a:srgbClr val="FFFFFF"/>
                </a:solidFill>
              </a:rPr>
              <a:t> </a:t>
            </a:r>
            <a:r>
              <a:rPr lang="en-US" sz="2000" spc="20" dirty="0" err="1">
                <a:solidFill>
                  <a:srgbClr val="FFFFFF"/>
                </a:solidFill>
              </a:rPr>
              <a:t>voltada</a:t>
            </a:r>
            <a:r>
              <a:rPr lang="en-US" sz="2000" spc="20" dirty="0">
                <a:solidFill>
                  <a:srgbClr val="FFFFFF"/>
                </a:solidFill>
              </a:rPr>
              <a:t> para design de </a:t>
            </a:r>
            <a:r>
              <a:rPr lang="en-US" sz="2000" spc="20" dirty="0" err="1">
                <a:solidFill>
                  <a:srgbClr val="FFFFFF"/>
                </a:solidFill>
              </a:rPr>
              <a:t>circuitos</a:t>
            </a:r>
            <a:r>
              <a:rPr lang="en-US" sz="2000" spc="20" dirty="0">
                <a:solidFill>
                  <a:srgbClr val="FFFFFF"/>
                </a:solidFill>
              </a:rPr>
              <a:t> </a:t>
            </a:r>
            <a:r>
              <a:rPr lang="en-US" sz="2000" spc="20" dirty="0" err="1">
                <a:solidFill>
                  <a:srgbClr val="FFFFFF"/>
                </a:solidFill>
              </a:rPr>
              <a:t>digitais</a:t>
            </a:r>
            <a:r>
              <a:rPr lang="en-US" sz="2000" spc="20" dirty="0">
                <a:solidFill>
                  <a:srgbClr val="FFFFFF"/>
                </a:solidFill>
              </a:rPr>
              <a:t> </a:t>
            </a:r>
            <a:r>
              <a:rPr lang="en-US" sz="2000" spc="20" dirty="0" err="1">
                <a:solidFill>
                  <a:srgbClr val="FFFFFF"/>
                </a:solidFill>
              </a:rPr>
              <a:t>chamada</a:t>
            </a:r>
            <a:r>
              <a:rPr lang="en-US" sz="2000" spc="20" dirty="0">
                <a:solidFill>
                  <a:srgbClr val="FFFFFF"/>
                </a:solidFill>
              </a:rPr>
              <a:t> VHDL com a IDE Quartus Prime Lite, </a:t>
            </a:r>
            <a:r>
              <a:rPr lang="en-US" sz="2000" spc="20" dirty="0" err="1">
                <a:solidFill>
                  <a:srgbClr val="FFFFFF"/>
                </a:solidFill>
              </a:rPr>
              <a:t>onde</a:t>
            </a:r>
            <a:r>
              <a:rPr lang="en-US" sz="2000" spc="20" dirty="0">
                <a:solidFill>
                  <a:srgbClr val="FFFFFF"/>
                </a:solidFill>
              </a:rPr>
              <a:t> </a:t>
            </a:r>
            <a:r>
              <a:rPr lang="en-US" sz="2000" spc="20" dirty="0" err="1">
                <a:solidFill>
                  <a:srgbClr val="FFFFFF"/>
                </a:solidFill>
              </a:rPr>
              <a:t>foi</a:t>
            </a:r>
            <a:r>
              <a:rPr lang="en-US" sz="2000" spc="20" dirty="0">
                <a:solidFill>
                  <a:srgbClr val="FFFFFF"/>
                </a:solidFill>
              </a:rPr>
              <a:t> </a:t>
            </a:r>
            <a:r>
              <a:rPr lang="en-US" sz="2000" spc="20" dirty="0" err="1">
                <a:solidFill>
                  <a:srgbClr val="FFFFFF"/>
                </a:solidFill>
              </a:rPr>
              <a:t>codificado</a:t>
            </a:r>
            <a:r>
              <a:rPr lang="en-US" sz="2000" spc="20" dirty="0">
                <a:solidFill>
                  <a:srgbClr val="FFFFFF"/>
                </a:solidFill>
              </a:rPr>
              <a:t> e </a:t>
            </a:r>
            <a:r>
              <a:rPr lang="en-US" sz="2000" spc="20" dirty="0" err="1">
                <a:solidFill>
                  <a:srgbClr val="FFFFFF"/>
                </a:solidFill>
              </a:rPr>
              <a:t>testado</a:t>
            </a:r>
            <a:r>
              <a:rPr lang="en-US" sz="2000" spc="20" dirty="0">
                <a:solidFill>
                  <a:srgbClr val="FFFFFF"/>
                </a:solidFill>
              </a:rPr>
              <a:t>.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86BB80B-EA20-449C-A0E0-475F662F22F8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491777D-F800-40F5-B599-FBBFCFA88ABE}"/>
              </a:ext>
            </a:extLst>
          </p:cNvPr>
          <p:cNvSpPr txBox="1"/>
          <p:nvPr/>
        </p:nvSpPr>
        <p:spPr>
          <a:xfrm>
            <a:off x="726596" y="3127614"/>
            <a:ext cx="11067689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b="1" dirty="0"/>
              <a:t>Conjunto de Instruções</a:t>
            </a:r>
            <a:r>
              <a:rPr lang="pt-BR" dirty="0"/>
              <a:t> </a:t>
            </a:r>
            <a:endParaRPr lang="pt-BR"/>
          </a:p>
          <a:p>
            <a:r>
              <a:rPr lang="pt-BR" dirty="0"/>
              <a:t>  </a:t>
            </a:r>
          </a:p>
          <a:p>
            <a:pPr algn="just"/>
            <a:r>
              <a:rPr lang="pt-BR" dirty="0"/>
              <a:t>O processador 8BIS possui 4 registradores: S0, S1, S2, S3. </a:t>
            </a:r>
          </a:p>
          <a:p>
            <a:pPr algn="just"/>
            <a:r>
              <a:rPr lang="pt-BR" dirty="0"/>
              <a:t>Assim como 3 formatos de instruções de 8 bits cada, Instruções do </a:t>
            </a:r>
            <a:r>
              <a:rPr lang="pt-BR" b="1" dirty="0"/>
              <a:t>tipo </a:t>
            </a:r>
            <a:r>
              <a:rPr lang="pt-BR" dirty="0"/>
              <a:t>R:, </a:t>
            </a:r>
            <a:r>
              <a:rPr lang="pt-BR" dirty="0">
                <a:ea typeface="+mn-lt"/>
                <a:cs typeface="+mn-lt"/>
              </a:rPr>
              <a:t>aborda instruções de </a:t>
            </a:r>
            <a:r>
              <a:rPr lang="pt-BR" dirty="0" err="1">
                <a:ea typeface="+mn-lt"/>
                <a:cs typeface="+mn-lt"/>
              </a:rPr>
              <a:t>Load</a:t>
            </a:r>
            <a:r>
              <a:rPr lang="pt-BR" dirty="0">
                <a:ea typeface="+mn-lt"/>
                <a:cs typeface="+mn-lt"/>
              </a:rPr>
              <a:t>, Store e instruções baseadas em operações aritméticas, </a:t>
            </a:r>
            <a:r>
              <a:rPr lang="pt-BR" b="1" dirty="0">
                <a:ea typeface="+mn-lt"/>
                <a:cs typeface="+mn-lt"/>
              </a:rPr>
              <a:t>tipo I:</a:t>
            </a:r>
            <a:r>
              <a:rPr lang="pt-BR" dirty="0">
                <a:ea typeface="+mn-lt"/>
                <a:cs typeface="+mn-lt"/>
              </a:rPr>
              <a:t>, aborda instruções baseadas em operações com valores imediatos, desvios condicionais e operações relacionadas a memória, BNE, BEQ, Store e </a:t>
            </a:r>
            <a:r>
              <a:rPr lang="pt-BR" dirty="0" err="1">
                <a:ea typeface="+mn-lt"/>
                <a:cs typeface="+mn-lt"/>
              </a:rPr>
              <a:t>Load</a:t>
            </a:r>
            <a:r>
              <a:rPr lang="pt-BR" dirty="0">
                <a:ea typeface="+mn-lt"/>
                <a:cs typeface="+mn-lt"/>
              </a:rPr>
              <a:t>, </a:t>
            </a:r>
            <a:r>
              <a:rPr lang="pt-BR" b="1" dirty="0">
                <a:ea typeface="+mn-lt"/>
                <a:cs typeface="+mn-lt"/>
              </a:rPr>
              <a:t>tipo J:</a:t>
            </a:r>
            <a:r>
              <a:rPr lang="pt-BR" dirty="0">
                <a:ea typeface="+mn-lt"/>
                <a:cs typeface="+mn-lt"/>
              </a:rPr>
              <a:t>, é um formato que aborda as instruções de desvios incondicionais como exemplo o Jump. </a:t>
            </a:r>
            <a:r>
              <a:rPr lang="pt-BR"/>
              <a:t>  </a:t>
            </a:r>
          </a:p>
          <a:p>
            <a:pPr marL="285750" indent="-285750" algn="just">
              <a:buFont typeface="Arial"/>
              <a:buChar char="•"/>
            </a:pPr>
            <a:r>
              <a:rPr lang="pt-BR" dirty="0" err="1"/>
              <a:t>Opcode</a:t>
            </a:r>
            <a:r>
              <a:rPr lang="pt-BR" dirty="0"/>
              <a:t>: instrução que um determinado processador possui para conseguir realizar determinadas tarefas. </a:t>
            </a:r>
          </a:p>
          <a:p>
            <a:pPr marL="285750" indent="-285750" algn="just">
              <a:buFont typeface="Arial"/>
              <a:buChar char="•"/>
            </a:pPr>
            <a:r>
              <a:rPr lang="pt-BR" dirty="0"/>
              <a:t>Reg1: o registrador contendo o primeiro operando fonte e adicionalmente para alguns tipos de instruções.</a:t>
            </a:r>
          </a:p>
          <a:p>
            <a:pPr marL="285750" indent="-285750" algn="just">
              <a:buFont typeface="Arial"/>
              <a:buChar char="•"/>
            </a:pPr>
            <a:r>
              <a:rPr lang="pt-BR" dirty="0"/>
              <a:t>Reg2: o registrador contendo o segundo operando fonte;</a:t>
            </a:r>
          </a:p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0378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D27A45-1DC5-47E8-922E-FF999B1D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17917"/>
            <a:ext cx="8427945" cy="600310"/>
          </a:xfrm>
        </p:spPr>
        <p:txBody>
          <a:bodyPr/>
          <a:lstStyle/>
          <a:p>
            <a:r>
              <a:rPr lang="pt-BR" dirty="0"/>
              <a:t>Tipos de </a:t>
            </a:r>
            <a:r>
              <a:rPr lang="pt-BR" dirty="0" err="1"/>
              <a:t>Instrucões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4548A3A-17D9-4E2B-963E-A0B9F81B3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358" y="1319525"/>
            <a:ext cx="10728325" cy="3730582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pt-BR" dirty="0">
                <a:solidFill>
                  <a:srgbClr val="FFFFFF"/>
                </a:solidFill>
                <a:ea typeface="+mn-lt"/>
                <a:cs typeface="+mn-lt"/>
              </a:rPr>
              <a:t>Formato para escrita de código na linguagem Quantum: </a:t>
            </a:r>
          </a:p>
          <a:p>
            <a:endParaRPr lang="pt-BR" dirty="0">
              <a:solidFill>
                <a:srgbClr val="FFFFFF"/>
              </a:solidFill>
            </a:endParaRPr>
          </a:p>
          <a:p>
            <a:endParaRPr lang="pt-BR" dirty="0">
              <a:solidFill>
                <a:srgbClr val="FFFFFF"/>
              </a:solidFill>
            </a:endParaRPr>
          </a:p>
          <a:p>
            <a:endParaRPr lang="pt-BR" dirty="0">
              <a:solidFill>
                <a:srgbClr val="FFFFFF"/>
              </a:solidFill>
            </a:endParaRPr>
          </a:p>
          <a:p>
            <a:r>
              <a:rPr lang="pt-BR" dirty="0">
                <a:ea typeface="+mn-lt"/>
                <a:cs typeface="+mn-lt"/>
              </a:rPr>
              <a:t>Formato para escrita em código binário: </a:t>
            </a:r>
            <a:endParaRPr lang="pt-BR" dirty="0">
              <a:solidFill>
                <a:srgbClr val="FFFFFF"/>
              </a:solidFill>
            </a:endParaRPr>
          </a:p>
        </p:txBody>
      </p:sp>
      <p:pic>
        <p:nvPicPr>
          <p:cNvPr id="7" name="Imagem 6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587AE7AA-94B9-4323-8CD1-A5C2E9111A08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/>
          <a:srcRect l="5764" t="15111" r="45865" b="70667"/>
          <a:stretch/>
        </p:blipFill>
        <p:spPr>
          <a:xfrm>
            <a:off x="2293833" y="1894619"/>
            <a:ext cx="4775121" cy="789687"/>
          </a:xfrm>
          <a:prstGeom prst="rect">
            <a:avLst/>
          </a:prstGeom>
        </p:spPr>
      </p:pic>
      <p:pic>
        <p:nvPicPr>
          <p:cNvPr id="8" name="Imagem 7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587AE7AA-94B9-4323-8CD1-A5C2E9111A08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/>
          <a:srcRect l="13534" t="38667" r="55890" b="38222"/>
          <a:stretch/>
        </p:blipFill>
        <p:spPr>
          <a:xfrm>
            <a:off x="3054934" y="4021569"/>
            <a:ext cx="3768031" cy="159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93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C71AB2-5D13-430D-A2D3-3C9048BAF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 descr="Diagrama&#10;&#10;Descrição gerada automaticamente">
            <a:extLst>
              <a:ext uri="{FF2B5EF4-FFF2-40B4-BE49-F238E27FC236}">
                <a16:creationId xmlns:a16="http://schemas.microsoft.com/office/drawing/2014/main" id="{2254918C-6FAB-41FA-9E65-9D283323BE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145" y="456884"/>
            <a:ext cx="11084562" cy="6117223"/>
          </a:xfr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C55780C-F90F-492B-959A-3ED415202396}"/>
              </a:ext>
            </a:extLst>
          </p:cNvPr>
          <p:cNvSpPr txBox="1"/>
          <p:nvPr/>
        </p:nvSpPr>
        <p:spPr>
          <a:xfrm>
            <a:off x="828138" y="1360098"/>
            <a:ext cx="73295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solidFill>
                  <a:srgbClr val="002060"/>
                </a:solidFill>
              </a:rPr>
              <a:t>Bloco</a:t>
            </a:r>
            <a:r>
              <a:rPr lang="pt-BR" dirty="0">
                <a:solidFill>
                  <a:srgbClr val="002060"/>
                </a:solidFill>
                <a:ea typeface="+mn-lt"/>
                <a:cs typeface="+mn-lt"/>
              </a:rPr>
              <a:t> simbólico do componente QALU gerado pelo </a:t>
            </a:r>
            <a:r>
              <a:rPr lang="pt-BR" dirty="0" err="1">
                <a:solidFill>
                  <a:srgbClr val="002060"/>
                </a:solidFill>
                <a:ea typeface="+mn-lt"/>
                <a:cs typeface="+mn-lt"/>
              </a:rPr>
              <a:t>Quartus</a:t>
            </a:r>
            <a:r>
              <a:rPr lang="pt-BR" dirty="0" err="1">
                <a:solidFill>
                  <a:srgbClr val="002060"/>
                </a:solidFill>
              </a:rPr>
              <a:t>ue</a:t>
            </a:r>
            <a:r>
              <a:rPr lang="pt-BR" dirty="0">
                <a:solidFill>
                  <a:srgbClr val="002060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132554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F1897F-C2C0-40EE-B3F6-871C23FF2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830" y="259766"/>
            <a:ext cx="10728322" cy="700951"/>
          </a:xfrm>
        </p:spPr>
        <p:txBody>
          <a:bodyPr/>
          <a:lstStyle/>
          <a:p>
            <a:r>
              <a:rPr lang="pt-BR" dirty="0"/>
              <a:t>Descrição do Hardware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FECED0-38E1-4DEC-BB3A-C76C16F72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340" y="1075109"/>
            <a:ext cx="11475947" cy="5427110"/>
          </a:xfrm>
        </p:spPr>
        <p:txBody>
          <a:bodyPr vert="horz" lIns="0" tIns="0" rIns="0" bIns="0" rtlCol="0" anchor="t">
            <a:normAutofit fontScale="92500" lnSpcReduction="20000"/>
          </a:bodyPr>
          <a:lstStyle/>
          <a:p>
            <a:pPr algn="just"/>
            <a:r>
              <a:rPr lang="pt-BR" b="1" dirty="0">
                <a:solidFill>
                  <a:srgbClr val="FFFFFF"/>
                </a:solidFill>
                <a:ea typeface="+mn-lt"/>
                <a:cs typeface="+mn-lt"/>
              </a:rPr>
              <a:t>ALU</a:t>
            </a:r>
          </a:p>
          <a:p>
            <a:pPr algn="just"/>
            <a:r>
              <a:rPr lang="pt-BR" dirty="0">
                <a:solidFill>
                  <a:srgbClr val="FFFFFF"/>
                </a:solidFill>
                <a:ea typeface="+mn-lt"/>
                <a:cs typeface="+mn-lt"/>
              </a:rPr>
              <a:t>O componente QALU (Q Unidade Lógica Aritmética) tem como objetivo efetuar as principais operações aritméticas; soma, subtração, divisão e multiplicação (considerando apenas resultados inteiros).</a:t>
            </a:r>
            <a:endParaRPr lang="pt-BR" dirty="0">
              <a:solidFill>
                <a:srgbClr val="FFFFFF">
                  <a:alpha val="58000"/>
                </a:srgbClr>
              </a:solidFill>
            </a:endParaRPr>
          </a:p>
          <a:p>
            <a:pPr algn="just"/>
            <a:r>
              <a:rPr lang="pt-BR" dirty="0">
                <a:solidFill>
                  <a:srgbClr val="FFFFFF"/>
                </a:solidFill>
                <a:ea typeface="+mn-lt"/>
                <a:cs typeface="+mn-lt"/>
              </a:rPr>
              <a:t>Efetua operações de comparação de valor como maior ou igual, menor ou igual, somente maior, menor ou igual. </a:t>
            </a:r>
            <a:endParaRPr lang="pt-BR">
              <a:solidFill>
                <a:srgbClr val="FFFFFF"/>
              </a:solidFill>
              <a:ea typeface="+mn-lt"/>
              <a:cs typeface="+mn-lt"/>
            </a:endParaRPr>
          </a:p>
          <a:p>
            <a:pPr algn="just"/>
            <a:r>
              <a:rPr lang="pt-BR" dirty="0">
                <a:solidFill>
                  <a:srgbClr val="FFFFFF"/>
                </a:solidFill>
                <a:ea typeface="+mn-lt"/>
                <a:cs typeface="+mn-lt"/>
              </a:rPr>
              <a:t>Recebe como entrada três valores:</a:t>
            </a:r>
          </a:p>
          <a:p>
            <a:pPr algn="just"/>
            <a:r>
              <a:rPr lang="pt-BR" b="1" dirty="0">
                <a:solidFill>
                  <a:srgbClr val="FFFFFF"/>
                </a:solidFill>
                <a:ea typeface="+mn-lt"/>
                <a:cs typeface="+mn-lt"/>
              </a:rPr>
              <a:t>A</a:t>
            </a:r>
            <a:r>
              <a:rPr lang="pt-BR" dirty="0">
                <a:solidFill>
                  <a:srgbClr val="FFFFFF"/>
                </a:solidFill>
                <a:ea typeface="+mn-lt"/>
                <a:cs typeface="+mn-lt"/>
              </a:rPr>
              <a:t> – dado de 8bits para operação; </a:t>
            </a:r>
            <a:endParaRPr lang="pt-BR">
              <a:solidFill>
                <a:srgbClr val="FFFFFF"/>
              </a:solidFill>
              <a:ea typeface="+mn-lt"/>
              <a:cs typeface="+mn-lt"/>
            </a:endParaRPr>
          </a:p>
          <a:p>
            <a:pPr algn="just"/>
            <a:r>
              <a:rPr lang="pt-BR" b="1" dirty="0">
                <a:solidFill>
                  <a:srgbClr val="FFFFFF"/>
                </a:solidFill>
                <a:ea typeface="+mn-lt"/>
                <a:cs typeface="+mn-lt"/>
              </a:rPr>
              <a:t>B</a:t>
            </a:r>
            <a:r>
              <a:rPr lang="pt-BR" dirty="0">
                <a:solidFill>
                  <a:srgbClr val="FFFFFF"/>
                </a:solidFill>
                <a:ea typeface="+mn-lt"/>
                <a:cs typeface="+mn-lt"/>
              </a:rPr>
              <a:t> - dado de 8bits para operação e</a:t>
            </a:r>
          </a:p>
          <a:p>
            <a:pPr algn="just"/>
            <a:r>
              <a:rPr lang="pt-BR" b="1" dirty="0">
                <a:solidFill>
                  <a:srgbClr val="FFFFFF"/>
                </a:solidFill>
                <a:ea typeface="+mn-lt"/>
                <a:cs typeface="+mn-lt"/>
              </a:rPr>
              <a:t>OP</a:t>
            </a:r>
            <a:r>
              <a:rPr lang="pt-BR" dirty="0">
                <a:solidFill>
                  <a:srgbClr val="FFFFFF"/>
                </a:solidFill>
                <a:ea typeface="+mn-lt"/>
                <a:cs typeface="+mn-lt"/>
              </a:rPr>
              <a:t> – identificador da operação que será realizada de 4bits.</a:t>
            </a:r>
          </a:p>
          <a:p>
            <a:pPr algn="just"/>
            <a:r>
              <a:rPr lang="pt-BR" dirty="0">
                <a:solidFill>
                  <a:srgbClr val="FFFFFF"/>
                </a:solidFill>
                <a:ea typeface="+mn-lt"/>
                <a:cs typeface="+mn-lt"/>
              </a:rPr>
              <a:t> O QALU também possui três saídas: </a:t>
            </a:r>
            <a:r>
              <a:rPr lang="pt-BR" b="1" dirty="0">
                <a:solidFill>
                  <a:srgbClr val="FFFFFF"/>
                </a:solidFill>
                <a:ea typeface="+mn-lt"/>
                <a:cs typeface="+mn-lt"/>
              </a:rPr>
              <a:t>zero</a:t>
            </a:r>
            <a:r>
              <a:rPr lang="pt-BR" dirty="0">
                <a:solidFill>
                  <a:srgbClr val="FFFFFF"/>
                </a:solidFill>
                <a:ea typeface="+mn-lt"/>
                <a:cs typeface="+mn-lt"/>
              </a:rPr>
              <a:t> – identificador de resultado (2bit) para comparações (1 se verdade e 0 caso contrário); </a:t>
            </a:r>
            <a:r>
              <a:rPr lang="pt-BR" b="1" dirty="0">
                <a:solidFill>
                  <a:srgbClr val="FFFFFF"/>
                </a:solidFill>
                <a:ea typeface="+mn-lt"/>
                <a:cs typeface="+mn-lt"/>
              </a:rPr>
              <a:t>overflow</a:t>
            </a:r>
            <a:r>
              <a:rPr lang="pt-BR" dirty="0">
                <a:solidFill>
                  <a:srgbClr val="FFFFFF"/>
                </a:solidFill>
                <a:ea typeface="+mn-lt"/>
                <a:cs typeface="+mn-lt"/>
              </a:rPr>
              <a:t> – identificador de overflow caso a operação exceda os 8bits; e </a:t>
            </a:r>
            <a:r>
              <a:rPr lang="pt-BR" b="1" dirty="0" err="1">
                <a:solidFill>
                  <a:srgbClr val="FFFFFF"/>
                </a:solidFill>
                <a:ea typeface="+mn-lt"/>
                <a:cs typeface="+mn-lt"/>
              </a:rPr>
              <a:t>result</a:t>
            </a:r>
            <a:r>
              <a:rPr lang="pt-BR" dirty="0">
                <a:solidFill>
                  <a:srgbClr val="FFFFFF"/>
                </a:solidFill>
                <a:ea typeface="+mn-lt"/>
                <a:cs typeface="+mn-lt"/>
              </a:rPr>
              <a:t> – saída com o resultado das operações aritméticas.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pt-BR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endParaRPr lang="pt-BR">
              <a:solidFill>
                <a:srgbClr val="FFFFFF"/>
              </a:solidFill>
            </a:endParaRPr>
          </a:p>
          <a:p>
            <a:pPr marL="0" indent="0" algn="just">
              <a:buNone/>
            </a:pP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  <a:p>
            <a:endParaRPr lang="pt-B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56258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DarkSeedLeftStep">
      <a:dk1>
        <a:srgbClr val="000000"/>
      </a:dk1>
      <a:lt1>
        <a:srgbClr val="FFFFFF"/>
      </a:lt1>
      <a:dk2>
        <a:srgbClr val="1C2732"/>
      </a:dk2>
      <a:lt2>
        <a:srgbClr val="F1F3F0"/>
      </a:lt2>
      <a:accent1>
        <a:srgbClr val="A240D0"/>
      </a:accent1>
      <a:accent2>
        <a:srgbClr val="5C38C1"/>
      </a:accent2>
      <a:accent3>
        <a:srgbClr val="4055D0"/>
      </a:accent3>
      <a:accent4>
        <a:srgbClr val="2E80BE"/>
      </a:accent4>
      <a:accent5>
        <a:srgbClr val="3BBEC1"/>
      </a:accent5>
      <a:accent6>
        <a:srgbClr val="2EBE85"/>
      </a:accent6>
      <a:hlink>
        <a:srgbClr val="3996AC"/>
      </a:hlink>
      <a:folHlink>
        <a:srgbClr val="7F7F7F"/>
      </a:folHlink>
    </a:clrScheme>
    <a:fontScheme name="Blob">
      <a:majorFont>
        <a:latin typeface="Sagona Boo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BlobVTI</vt:lpstr>
      <vt:lpstr>Projeto Processador 8bis</vt:lpstr>
      <vt:lpstr>O Processador</vt:lpstr>
      <vt:lpstr>Componentes de um Processador</vt:lpstr>
      <vt:lpstr>Execução de instrução</vt:lpstr>
      <vt:lpstr>Arquitetura Geral do Processador</vt:lpstr>
      <vt:lpstr>O Processador 8bis</vt:lpstr>
      <vt:lpstr>Tipos de Instrucões</vt:lpstr>
      <vt:lpstr>Apresentação do PowerPoint</vt:lpstr>
      <vt:lpstr>Descrição do Hardware</vt:lpstr>
      <vt:lpstr>Apresentação do PowerPoint</vt:lpstr>
      <vt:lpstr>Apresentação do PowerPoint</vt:lpstr>
      <vt:lpstr>DataPath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553</cp:revision>
  <dcterms:created xsi:type="dcterms:W3CDTF">2022-03-09T21:29:26Z</dcterms:created>
  <dcterms:modified xsi:type="dcterms:W3CDTF">2022-03-10T01:18:57Z</dcterms:modified>
</cp:coreProperties>
</file>