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15CAB-33B2-45AF-B2CC-801E559F0B88}" v="428" dt="2022-03-10T01:14:18.844"/>
    <p1510:client id="{9BC5F06E-14C3-4633-96AD-44D081122177}" v="939" dt="2022-03-10T00:07:59.748"/>
    <p1510:client id="{C02DDB43-818B-4FE5-B442-F6400FE49DA2}" v="114" dt="2022-03-09T21:58:2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D1C383-8851-4821-B62A-01B40041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6DE01-4E37-4075-BC03-89FC2D32A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00" y="1140661"/>
            <a:ext cx="5015638" cy="2585323"/>
          </a:xfrm>
        </p:spPr>
        <p:txBody>
          <a:bodyPr>
            <a:normAutofit/>
          </a:bodyPr>
          <a:lstStyle/>
          <a:p>
            <a:r>
              <a:rPr lang="de-DE" dirty="0" err="1"/>
              <a:t>Projeto</a:t>
            </a:r>
            <a:r>
              <a:rPr lang="de-DE" dirty="0"/>
              <a:t> </a:t>
            </a:r>
            <a:r>
              <a:rPr lang="pt-BR" dirty="0"/>
              <a:t>Processador</a:t>
            </a:r>
            <a:r>
              <a:rPr lang="de-DE" dirty="0"/>
              <a:t> 8bis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E4089E-2454-4227-830F-322AB9D8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136477"/>
            <a:ext cx="2088038" cy="719230"/>
            <a:chOff x="4532666" y="505937"/>
            <a:chExt cx="2981730" cy="1027064"/>
          </a:xfrm>
        </p:grpSpPr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B6795882-4013-42EB-AED8-51FFEEC19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AC7DF46-0151-4635-B8AA-C38145ED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AFCE9351-12EE-4297-9B83-C7971211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6B9236-A7DE-4153-A6C7-09D97EF9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7" y="5646022"/>
            <a:ext cx="2117174" cy="588806"/>
            <a:chOff x="4549904" y="5078157"/>
            <a:chExt cx="3023338" cy="840818"/>
          </a:xfrm>
        </p:grpSpPr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66CF5538-BF6C-4A04-A378-87B2401E7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6939BDDA-EB16-4A77-8CA5-9D25AF17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F8420009-5C83-4606-A57B-C54FCA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 descr="Design de um teto em espiral e curva">
            <a:extLst>
              <a:ext uri="{FF2B5EF4-FFF2-40B4-BE49-F238E27FC236}">
                <a16:creationId xmlns:a16="http://schemas.microsoft.com/office/drawing/2014/main" id="{B1F20A53-40AC-47EA-A1A3-CEBAC148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67" r="-2" b="23802"/>
          <a:stretch/>
        </p:blipFill>
        <p:spPr>
          <a:xfrm>
            <a:off x="5294337" y="4070127"/>
            <a:ext cx="6610686" cy="245639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93FE227-1270-4F2C-A195-6EAF496C6627}"/>
              </a:ext>
            </a:extLst>
          </p:cNvPr>
          <p:cNvSpPr/>
          <p:nvPr/>
        </p:nvSpPr>
        <p:spPr>
          <a:xfrm>
            <a:off x="8111706" y="1145877"/>
            <a:ext cx="1782792" cy="1782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6BD3A2F1-C85D-4E89-A6CB-F3D0F53A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128" y="705622"/>
            <a:ext cx="2360611" cy="2524669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EF45676-F4E4-499C-A782-D260B0FEEDD9}"/>
              </a:ext>
            </a:extLst>
          </p:cNvPr>
          <p:cNvSpPr txBox="1"/>
          <p:nvPr/>
        </p:nvSpPr>
        <p:spPr>
          <a:xfrm>
            <a:off x="999766" y="4148407"/>
            <a:ext cx="42959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ALUNOS: </a:t>
            </a:r>
            <a:endParaRPr lang="pt-BR"/>
          </a:p>
          <a:p>
            <a:r>
              <a:rPr lang="pt-BR" b="1" dirty="0">
                <a:ea typeface="+mn-lt"/>
                <a:cs typeface="+mn-lt"/>
              </a:rPr>
              <a:t>Guilherme </a:t>
            </a:r>
            <a:r>
              <a:rPr lang="pt-BR" b="1" dirty="0" err="1">
                <a:ea typeface="+mn-lt"/>
                <a:cs typeface="+mn-lt"/>
              </a:rPr>
              <a:t>Lirioberto</a:t>
            </a:r>
            <a:r>
              <a:rPr lang="pt-BR" b="1" dirty="0">
                <a:ea typeface="+mn-lt"/>
                <a:cs typeface="+mn-lt"/>
              </a:rPr>
              <a:t> da Silva Alves </a:t>
            </a:r>
            <a:endParaRPr lang="pt-BR"/>
          </a:p>
          <a:p>
            <a:r>
              <a:rPr lang="pt-BR" b="1" dirty="0" err="1">
                <a:ea typeface="+mn-lt"/>
                <a:cs typeface="+mn-lt"/>
              </a:rPr>
              <a:t>Glisbel</a:t>
            </a:r>
            <a:r>
              <a:rPr lang="pt-BR" b="1" dirty="0">
                <a:ea typeface="+mn-lt"/>
                <a:cs typeface="+mn-lt"/>
              </a:rPr>
              <a:t> de </a:t>
            </a:r>
            <a:r>
              <a:rPr lang="pt-BR" b="1" dirty="0" err="1">
                <a:ea typeface="+mn-lt"/>
                <a:cs typeface="+mn-lt"/>
              </a:rPr>
              <a:t>Las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Nieves</a:t>
            </a:r>
            <a:r>
              <a:rPr lang="pt-BR" b="1" dirty="0">
                <a:ea typeface="+mn-lt"/>
                <a:cs typeface="+mn-lt"/>
              </a:rPr>
              <a:t> Aponte Lopez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505F5-F8D9-4804-82CF-2673BAC5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57" y="456883"/>
            <a:ext cx="10728325" cy="616035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</a:t>
            </a:r>
            <a:r>
              <a:rPr lang="pt-BR" sz="1600" b="1" dirty="0" err="1">
                <a:solidFill>
                  <a:srgbClr val="FFFFFF"/>
                </a:solidFill>
              </a:rPr>
              <a:t>BDRegister</a:t>
            </a:r>
            <a:r>
              <a:rPr lang="pt-BR" sz="1600" b="1" dirty="0">
                <a:solidFill>
                  <a:srgbClr val="FFFFFF"/>
                </a:solidFill>
              </a:rPr>
              <a:t> </a:t>
            </a:r>
          </a:p>
          <a:p>
            <a:pPr algn="just">
              <a:buNone/>
            </a:pPr>
            <a:endParaRPr lang="pt-BR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O banco de registradores dividido é composto por quatro registradores $S0, $S1, $S2 e $S3, de 2 bits cada, organizados em uma estrutura com três portas de acesso e duas saídas.</a:t>
            </a:r>
            <a:endParaRPr lang="pt-BR" sz="16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AF6AFD2-F583-4390-BFFA-FAA402301E7F}"/>
              </a:ext>
            </a:extLst>
          </p:cNvPr>
          <p:cNvSpPr>
            <a:spLocks noGrp="1"/>
          </p:cNvSpPr>
          <p:nvPr/>
        </p:nvSpPr>
        <p:spPr>
          <a:xfrm>
            <a:off x="360567" y="2081525"/>
            <a:ext cx="10728325" cy="14589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b="1" dirty="0" err="1">
                <a:solidFill>
                  <a:srgbClr val="FFFFFF"/>
                </a:solidFill>
              </a:rPr>
              <a:t>Clock</a:t>
            </a:r>
            <a:r>
              <a:rPr lang="pt-BR" sz="1500" dirty="0">
                <a:solidFill>
                  <a:srgbClr val="FFFFFF"/>
                </a:solidFill>
              </a:rPr>
              <a:t> </a:t>
            </a:r>
          </a:p>
          <a:p>
            <a:r>
              <a:rPr lang="en-US" sz="1500" dirty="0">
                <a:solidFill>
                  <a:srgbClr val="FFFFFF"/>
                </a:solidFill>
              </a:rPr>
              <a:t>Ele é </a:t>
            </a:r>
            <a:r>
              <a:rPr lang="en-US" sz="1500" err="1">
                <a:solidFill>
                  <a:srgbClr val="FFFFFF"/>
                </a:solidFill>
              </a:rPr>
              <a:t>responsável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pelo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pt-BR" sz="1500" dirty="0">
                <a:solidFill>
                  <a:srgbClr val="FFFFFF"/>
                </a:solidFill>
              </a:rPr>
              <a:t>controle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err="1">
                <a:solidFill>
                  <a:srgbClr val="FFFFFF"/>
                </a:solidFill>
              </a:rPr>
              <a:t>ciclos</a:t>
            </a:r>
            <a:r>
              <a:rPr lang="en-US" sz="1500" dirty="0">
                <a:solidFill>
                  <a:srgbClr val="FFFFFF"/>
                </a:solidFill>
              </a:rPr>
              <a:t> da </a:t>
            </a:r>
            <a:r>
              <a:rPr lang="en-US" sz="1500" err="1">
                <a:solidFill>
                  <a:srgbClr val="FFFFFF"/>
                </a:solidFill>
              </a:rPr>
              <a:t>unidade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err="1">
                <a:solidFill>
                  <a:srgbClr val="FFFFFF"/>
                </a:solidFill>
              </a:rPr>
              <a:t>simulando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os</a:t>
            </a:r>
            <a:r>
              <a:rPr lang="en-US" sz="1500" dirty="0">
                <a:solidFill>
                  <a:srgbClr val="FFFFFF"/>
                </a:solidFill>
              </a:rPr>
              <a:t> clocks. Ou </a:t>
            </a:r>
            <a:r>
              <a:rPr lang="en-US" sz="1500" err="1">
                <a:solidFill>
                  <a:srgbClr val="FFFFFF"/>
                </a:solidFill>
              </a:rPr>
              <a:t>seja</a:t>
            </a:r>
            <a:r>
              <a:rPr lang="en-US" sz="1500" dirty="0">
                <a:solidFill>
                  <a:srgbClr val="FFFFFF"/>
                </a:solidFill>
              </a:rPr>
              <a:t>, o clock é a </a:t>
            </a:r>
            <a:r>
              <a:rPr lang="en-US" sz="1500" dirty="0" err="1">
                <a:solidFill>
                  <a:srgbClr val="FFFFFF"/>
                </a:solidFill>
              </a:rPr>
              <a:t>frequência</a:t>
            </a:r>
            <a:r>
              <a:rPr lang="en-US" sz="1500" dirty="0">
                <a:solidFill>
                  <a:srgbClr val="FFFFFF"/>
                </a:solidFill>
              </a:rPr>
              <a:t> com que um </a:t>
            </a:r>
            <a:r>
              <a:rPr lang="en-US" sz="1500" dirty="0" err="1">
                <a:solidFill>
                  <a:srgbClr val="FFFFFF"/>
                </a:solidFill>
              </a:rPr>
              <a:t>processador</a:t>
            </a:r>
            <a:r>
              <a:rPr lang="en-US" sz="1500" dirty="0">
                <a:solidFill>
                  <a:srgbClr val="FFFFFF"/>
                </a:solidFill>
              </a:rPr>
              <a:t> é </a:t>
            </a:r>
            <a:r>
              <a:rPr lang="en-US" sz="1500" dirty="0" err="1">
                <a:solidFill>
                  <a:srgbClr val="FFFFFF"/>
                </a:solidFill>
              </a:rPr>
              <a:t>capaz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executar</a:t>
            </a:r>
            <a:r>
              <a:rPr lang="en-US" sz="1500" dirty="0">
                <a:solidFill>
                  <a:srgbClr val="FFFFFF"/>
                </a:solidFill>
              </a:rPr>
              <a:t> as </a:t>
            </a:r>
            <a:r>
              <a:rPr lang="en-US" sz="1500" dirty="0" err="1">
                <a:solidFill>
                  <a:srgbClr val="FFFFFF"/>
                </a:solidFill>
              </a:rPr>
              <a:t>tarefas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incumbidas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ele</a:t>
            </a:r>
            <a:r>
              <a:rPr lang="en-US" sz="1500" dirty="0">
                <a:solidFill>
                  <a:srgbClr val="FFFFFF"/>
                </a:solidFill>
              </a:rPr>
              <a:t>. Desse modo, </a:t>
            </a:r>
            <a:r>
              <a:rPr lang="en-US" sz="1500" dirty="0" err="1">
                <a:solidFill>
                  <a:srgbClr val="FFFFFF"/>
                </a:solidFill>
              </a:rPr>
              <a:t>quanto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maior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frequência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portanto</a:t>
            </a:r>
            <a:r>
              <a:rPr lang="en-US" sz="1500" dirty="0">
                <a:solidFill>
                  <a:srgbClr val="FFFFFF"/>
                </a:solidFill>
              </a:rPr>
              <a:t> o clock, </a:t>
            </a:r>
            <a:r>
              <a:rPr lang="en-US" sz="1500" dirty="0" err="1">
                <a:solidFill>
                  <a:srgbClr val="FFFFFF"/>
                </a:solidFill>
              </a:rPr>
              <a:t>menor</a:t>
            </a:r>
            <a:r>
              <a:rPr lang="en-US" sz="1500" dirty="0">
                <a:solidFill>
                  <a:srgbClr val="FFFFFF"/>
                </a:solidFill>
              </a:rPr>
              <a:t> é o tempo de </a:t>
            </a:r>
            <a:r>
              <a:rPr lang="en-US" sz="1500" err="1">
                <a:solidFill>
                  <a:srgbClr val="FFFFFF"/>
                </a:solidFill>
              </a:rPr>
              <a:t>execução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err="1">
                <a:solidFill>
                  <a:srgbClr val="FFFFFF"/>
                </a:solidFill>
              </a:rPr>
              <a:t>mais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ágil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err="1">
                <a:solidFill>
                  <a:srgbClr val="FFFFFF"/>
                </a:solidFill>
              </a:rPr>
              <a:t>processador</a:t>
            </a:r>
            <a:r>
              <a:rPr lang="en-US" sz="1500" dirty="0">
                <a:solidFill>
                  <a:srgbClr val="FFFFFF"/>
                </a:solidFill>
              </a:rPr>
              <a:t> é.</a:t>
            </a:r>
            <a:r>
              <a:rPr lang="pt-BR" sz="1500" dirty="0">
                <a:solidFill>
                  <a:srgbClr val="FFFFFF"/>
                </a:solidFill>
              </a:rPr>
              <a:t>         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84E051-0726-4266-A066-E061C7EA1EDA}"/>
              </a:ext>
            </a:extLst>
          </p:cNvPr>
          <p:cNvSpPr txBox="1">
            <a:spLocks/>
          </p:cNvSpPr>
          <p:nvPr/>
        </p:nvSpPr>
        <p:spPr>
          <a:xfrm>
            <a:off x="297307" y="3527888"/>
            <a:ext cx="11130891" cy="47082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500" dirty="0">
                <a:solidFill>
                  <a:srgbClr val="FFFFFF"/>
                </a:solidFill>
              </a:rPr>
              <a:t> </a:t>
            </a:r>
            <a:r>
              <a:rPr lang="pt-BR" sz="1500" b="1" dirty="0">
                <a:solidFill>
                  <a:srgbClr val="FFFFFF"/>
                </a:solidFill>
              </a:rPr>
              <a:t>Controle</a:t>
            </a:r>
            <a:r>
              <a:rPr lang="pt-BR" sz="1500" dirty="0">
                <a:solidFill>
                  <a:srgbClr val="FFFFFF"/>
                </a:solidFill>
              </a:rPr>
              <a:t> </a:t>
            </a:r>
            <a:endParaRPr lang="pt-BR" sz="1500" dirty="0"/>
          </a:p>
          <a:p>
            <a:endParaRPr lang="pt-BR" sz="1500" dirty="0">
              <a:solidFill>
                <a:srgbClr val="FFFFFF"/>
              </a:solidFill>
            </a:endParaRPr>
          </a:p>
          <a:p>
            <a:pPr algn="just"/>
            <a:r>
              <a:rPr lang="pt-BR" sz="1500" dirty="0">
                <a:solidFill>
                  <a:srgbClr val="FFFFFF"/>
                </a:solidFill>
              </a:rPr>
              <a:t>O componente Controle tem como função controlar todos os componentes do processador de acordo com o recebimento de um </a:t>
            </a:r>
            <a:r>
              <a:rPr lang="pt-BR" sz="1500" dirty="0" err="1">
                <a:solidFill>
                  <a:srgbClr val="FFFFFF"/>
                </a:solidFill>
              </a:rPr>
              <a:t>opcode</a:t>
            </a:r>
            <a:r>
              <a:rPr lang="pt-BR" sz="1500" dirty="0">
                <a:solidFill>
                  <a:srgbClr val="FFFFFF"/>
                </a:solidFill>
              </a:rPr>
              <a:t> de 4 bits. Sua entrada especifica é se a instrução é do tipo </a:t>
            </a:r>
            <a:r>
              <a:rPr lang="pt-BR" sz="1500" dirty="0" err="1">
                <a:solidFill>
                  <a:srgbClr val="FFFFFF"/>
                </a:solidFill>
              </a:rPr>
              <a:t>add</a:t>
            </a:r>
            <a:r>
              <a:rPr lang="pt-BR" sz="1500" dirty="0">
                <a:solidFill>
                  <a:srgbClr val="FFFFFF"/>
                </a:solidFill>
              </a:rPr>
              <a:t>, sub, </a:t>
            </a:r>
            <a:r>
              <a:rPr lang="pt-BR" sz="1500" dirty="0" err="1">
                <a:solidFill>
                  <a:srgbClr val="FFFFFF"/>
                </a:solidFill>
              </a:rPr>
              <a:t>mult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lw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sw</a:t>
            </a:r>
            <a:r>
              <a:rPr lang="pt-BR" sz="1500" dirty="0">
                <a:solidFill>
                  <a:srgbClr val="FFFFFF"/>
                </a:solidFill>
              </a:rPr>
              <a:t>, li, </a:t>
            </a:r>
            <a:r>
              <a:rPr lang="pt-BR" sz="1500" dirty="0" err="1">
                <a:solidFill>
                  <a:srgbClr val="FFFFFF"/>
                </a:solidFill>
              </a:rPr>
              <a:t>beq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bne</a:t>
            </a:r>
            <a:r>
              <a:rPr lang="pt-BR" sz="1500" dirty="0">
                <a:solidFill>
                  <a:srgbClr val="FFFFFF"/>
                </a:solidFill>
              </a:rPr>
              <a:t> ou J. Para cada instrução, cada flag terá valores específico.</a:t>
            </a:r>
          </a:p>
          <a:p>
            <a:pPr algn="just"/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sz="1600" b="1" dirty="0">
                <a:solidFill>
                  <a:srgbClr val="FFFFFF"/>
                </a:solidFill>
              </a:rPr>
              <a:t>Memória de dados </a:t>
            </a:r>
            <a:endParaRPr lang="pt-BR" sz="1600" b="1"/>
          </a:p>
          <a:p>
            <a:pPr algn="just"/>
            <a:endParaRPr lang="en-US" dirty="0"/>
          </a:p>
          <a:p>
            <a:pPr algn="just"/>
            <a:r>
              <a:rPr lang="pt-BR" dirty="0"/>
              <a:t> </a:t>
            </a:r>
            <a:r>
              <a:rPr lang="pt-BR" sz="1600" dirty="0"/>
              <a:t>Conhecido como memória RAM é responsável  por armazenar informações temporariamente que só serão usados durante a execução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41395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F68EE89-D3CA-4C8B-B8A7-810AB259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02" y="327487"/>
            <a:ext cx="11504702" cy="6304129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Memória de Instruções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A </a:t>
            </a:r>
            <a:r>
              <a:rPr lang="pt-BR" sz="1600" dirty="0">
                <a:solidFill>
                  <a:srgbClr val="FFFFFF"/>
                </a:solidFill>
              </a:rPr>
              <a:t>memória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pt-BR" sz="1600" dirty="0">
                <a:solidFill>
                  <a:srgbClr val="FFFFFF"/>
                </a:solidFill>
              </a:rPr>
              <a:t>instruções fornece</a:t>
            </a:r>
            <a:r>
              <a:rPr lang="en-US" sz="1600" dirty="0">
                <a:solidFill>
                  <a:srgbClr val="FFFFFF"/>
                </a:solidFill>
              </a:rPr>
              <a:t> dados </a:t>
            </a:r>
            <a:r>
              <a:rPr lang="en-US" sz="1600" dirty="0" err="1">
                <a:solidFill>
                  <a:srgbClr val="FFFFFF"/>
                </a:solidFill>
              </a:rPr>
              <a:t>somente</a:t>
            </a:r>
            <a:r>
              <a:rPr lang="en-US" sz="1600" dirty="0">
                <a:solidFill>
                  <a:srgbClr val="FFFFFF"/>
                </a:solidFill>
              </a:rPr>
              <a:t>  para </a:t>
            </a:r>
            <a:r>
              <a:rPr lang="en-US" sz="1600" dirty="0" err="1">
                <a:solidFill>
                  <a:srgbClr val="FFFFFF"/>
                </a:solidFill>
              </a:rPr>
              <a:t>leitura</a:t>
            </a:r>
            <a:r>
              <a:rPr lang="en-US" sz="1600" dirty="0">
                <a:solidFill>
                  <a:srgbClr val="FFFFFF"/>
                </a:solidFill>
              </a:rPr>
              <a:t> e é </a:t>
            </a:r>
            <a:r>
              <a:rPr lang="en-US" sz="1600" dirty="0" err="1">
                <a:solidFill>
                  <a:srgbClr val="FFFFFF"/>
                </a:solidFill>
              </a:rPr>
              <a:t>onde</a:t>
            </a:r>
            <a:r>
              <a:rPr lang="en-US" sz="1600" dirty="0">
                <a:solidFill>
                  <a:srgbClr val="FFFFFF"/>
                </a:solidFill>
              </a:rPr>
              <a:t> o </a:t>
            </a:r>
            <a:r>
              <a:rPr lang="en-US" sz="1600" dirty="0" err="1">
                <a:solidFill>
                  <a:srgbClr val="FFFFFF"/>
                </a:solidFill>
              </a:rPr>
              <a:t>programa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vai</a:t>
            </a:r>
            <a:r>
              <a:rPr lang="en-US" sz="1600" dirty="0">
                <a:solidFill>
                  <a:srgbClr val="FFFFFF"/>
                </a:solidFill>
              </a:rPr>
              <a:t> ser </a:t>
            </a:r>
            <a:r>
              <a:rPr lang="en-US" sz="1600" dirty="0" err="1">
                <a:solidFill>
                  <a:srgbClr val="FFFFFF"/>
                </a:solidFill>
              </a:rPr>
              <a:t>executado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processador</a:t>
            </a:r>
            <a:r>
              <a:rPr lang="en-US" sz="1600" dirty="0">
                <a:solidFill>
                  <a:srgbClr val="FFFFFF"/>
                </a:solidFill>
              </a:rPr>
              <a:t> e </a:t>
            </a:r>
            <a:r>
              <a:rPr lang="en-US" sz="1600" dirty="0" err="1">
                <a:solidFill>
                  <a:srgbClr val="FFFFFF"/>
                </a:solidFill>
              </a:rPr>
              <a:t>onde</a:t>
            </a:r>
            <a:r>
              <a:rPr lang="en-US" sz="1600" dirty="0">
                <a:solidFill>
                  <a:srgbClr val="FFFFFF"/>
                </a:solidFill>
              </a:rPr>
              <a:t> é </a:t>
            </a:r>
            <a:r>
              <a:rPr lang="en-US" sz="1600" dirty="0" err="1">
                <a:solidFill>
                  <a:srgbClr val="FFFFFF"/>
                </a:solidFill>
              </a:rPr>
              <a:t>armazenado</a:t>
            </a:r>
            <a:r>
              <a:rPr lang="en-US" sz="1600" dirty="0">
                <a:solidFill>
                  <a:srgbClr val="FFFFFF"/>
                </a:solidFill>
              </a:rPr>
              <a:t>. </a:t>
            </a: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Somador (</a:t>
            </a:r>
            <a:r>
              <a:rPr lang="pt-BR" sz="1600" b="1" dirty="0" err="1">
                <a:solidFill>
                  <a:srgbClr val="FFFFFF"/>
                </a:solidFill>
              </a:rPr>
              <a:t>countPC</a:t>
            </a:r>
            <a:r>
              <a:rPr lang="pt-BR" sz="1600" b="1" dirty="0">
                <a:solidFill>
                  <a:srgbClr val="FFFFFF"/>
                </a:solidFill>
              </a:rPr>
              <a:t>)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  <a:endParaRPr lang="pt-BR" dirty="0"/>
          </a:p>
          <a:p>
            <a:pPr marL="0" indent="0"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   </a:t>
            </a:r>
            <a:r>
              <a:rPr lang="en-US" sz="1600" dirty="0" err="1">
                <a:solidFill>
                  <a:srgbClr val="FFFFFF"/>
                </a:solidFill>
              </a:rPr>
              <a:t>Adiciona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uma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unidade</a:t>
            </a:r>
            <a:r>
              <a:rPr lang="en-US" sz="1600" dirty="0">
                <a:solidFill>
                  <a:srgbClr val="FFFFFF"/>
                </a:solidFill>
              </a:rPr>
              <a:t> de bit à </a:t>
            </a:r>
            <a:r>
              <a:rPr lang="en-US" sz="1600" dirty="0" err="1">
                <a:solidFill>
                  <a:srgbClr val="FFFFFF"/>
                </a:solidFill>
              </a:rPr>
              <a:t>instrução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atual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permitindo</a:t>
            </a:r>
            <a:r>
              <a:rPr lang="pt-BR" sz="1600" dirty="0">
                <a:solidFill>
                  <a:srgbClr val="FFFFFF"/>
                </a:solidFill>
              </a:rPr>
              <a:t> que o PC receba a instrução seguinte da memória.</a:t>
            </a: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</a:t>
            </a:r>
            <a:r>
              <a:rPr lang="pt-BR" sz="1600" b="1" dirty="0" err="1">
                <a:solidFill>
                  <a:srgbClr val="FFFFFF"/>
                </a:solidFill>
              </a:rPr>
              <a:t>AndGate</a:t>
            </a:r>
            <a:r>
              <a:rPr lang="pt-BR" sz="1600" b="1" dirty="0">
                <a:solidFill>
                  <a:srgbClr val="FFFFFF"/>
                </a:solidFill>
              </a:rPr>
              <a:t> </a:t>
            </a:r>
          </a:p>
          <a:p>
            <a:pPr algn="just">
              <a:buNone/>
            </a:pPr>
            <a:r>
              <a:rPr lang="en-US" sz="1600" dirty="0">
                <a:solidFill>
                  <a:srgbClr val="FFFFFF"/>
                </a:solidFill>
              </a:rPr>
              <a:t>        </a:t>
            </a:r>
            <a:r>
              <a:rPr lang="pt-BR" sz="1600" dirty="0">
                <a:solidFill>
                  <a:srgbClr val="FFFFFF"/>
                </a:solidFill>
              </a:rPr>
              <a:t>O bloco lógico AND assume 1 quando todas as duas entradas forem 1 e assume 0 nos demais casos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Mux_2x1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Os multiplexadores são utilizados na decisão de valores baseados em uma flag, que decidem qual valor sairá no output</a:t>
            </a:r>
            <a:endParaRPr lang="pt-BR" dirty="0">
              <a:solidFill>
                <a:srgbClr val="FFFFFF">
                  <a:alpha val="58000"/>
                </a:srgbClr>
              </a:solidFill>
            </a:endParaRP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PC</a:t>
            </a:r>
            <a:r>
              <a:rPr lang="pt-BR" sz="1600" dirty="0">
                <a:solidFill>
                  <a:srgbClr val="FFFFFF"/>
                </a:solidFill>
              </a:rPr>
              <a:t> 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   É um registrador para armazenar o endereço de 8 bits da próxima instrução a ser executada. Ele recebe a entrada de um bit chamado </a:t>
            </a:r>
            <a:r>
              <a:rPr lang="pt-BR" sz="1600" dirty="0" err="1">
                <a:solidFill>
                  <a:srgbClr val="FFFFFF"/>
                </a:solidFill>
              </a:rPr>
              <a:t>clock</a:t>
            </a:r>
            <a:r>
              <a:rPr lang="pt-BR" sz="1600" dirty="0">
                <a:solidFill>
                  <a:srgbClr val="FFFFFF"/>
                </a:solidFill>
              </a:rPr>
              <a:t> que indica se a unidade está ligada e o computador de entrada é uma instrução de 8 bits. </a:t>
            </a:r>
          </a:p>
          <a:p>
            <a:pPr algn="just">
              <a:buNone/>
            </a:pPr>
            <a:r>
              <a:rPr lang="pt-BR" sz="1600" b="1" dirty="0">
                <a:solidFill>
                  <a:srgbClr val="FFFFFF"/>
                </a:solidFill>
              </a:rPr>
              <a:t>ZERO </a:t>
            </a:r>
          </a:p>
          <a:p>
            <a:pPr algn="just">
              <a:buNone/>
            </a:pPr>
            <a:r>
              <a:rPr lang="pt-BR" sz="1600" dirty="0">
                <a:solidFill>
                  <a:srgbClr val="FFFFFF"/>
                </a:solidFill>
              </a:rPr>
              <a:t>        Fornece uma flag que indica se um valor é igual ou diferente do que foi comparado. Sua função é apenas inicializar a flag necessária para realizar a comparação.</a:t>
            </a:r>
          </a:p>
          <a:p>
            <a:pPr marL="0" indent="0" algn="just">
              <a:buNone/>
            </a:pPr>
            <a:endParaRPr lang="pt-BR" sz="16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endParaRPr lang="pt-B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1EFCE7-CD85-445F-8A2C-AF057EBE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3" y="1065057"/>
            <a:ext cx="6956581" cy="3596267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DataPath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A9C762-A0ED-4D92-9AC0-93EAEA08BF16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B93F93D-AC3D-4656-8E90-68E7A48ED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428" y="306316"/>
            <a:ext cx="9269143" cy="6245368"/>
          </a:xfrm>
        </p:spPr>
      </p:pic>
    </p:spTree>
    <p:extLst>
      <p:ext uri="{BB962C8B-B14F-4D97-AF65-F5344CB8AC3E}">
        <p14:creationId xmlns:p14="http://schemas.microsoft.com/office/powerpoint/2010/main" val="11949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31BB66-D29A-43CE-A4BB-F57B97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pt-BR" dirty="0"/>
              <a:t>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80DC6-B94C-48EF-9474-E11A468E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416" y="1453110"/>
            <a:ext cx="6285922" cy="2849374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  <a:ea typeface="+mn-lt"/>
                <a:cs typeface="+mn-lt"/>
              </a:rPr>
              <a:t>É o "cérebro" do computador. É o componente responsável pela execução das instruções dos programas, consiste em um conjunto de registros que armazenam dados, uma unidade aritmética-lógica que realiza operações com eles e uma unidade de controle responsável pela coordenação de todos os componentes. Um relógio interno determina a velocidade de funcionamento desses elementos internos. </a:t>
            </a:r>
            <a:endParaRPr lang="pt-BR" sz="1800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4C9936-A750-48BD-81BD-BE8CE95E1938}"/>
              </a:ext>
            </a:extLst>
          </p:cNvPr>
          <p:cNvSpPr txBox="1"/>
          <p:nvPr/>
        </p:nvSpPr>
        <p:spPr>
          <a:xfrm>
            <a:off x="1676400" y="4293080"/>
            <a:ext cx="97881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Nos últimos anos, a tecnologia sofreu uma grande mudança ao permitir que vários núcleos de processamento sejam integrados dentro do mesmo processador. Esta tecnologia é geralmente conhecida como tecnologia </a:t>
            </a:r>
            <a:r>
              <a:rPr lang="pt-BR" dirty="0" err="1">
                <a:ea typeface="+mn-lt"/>
                <a:cs typeface="+mn-lt"/>
              </a:rPr>
              <a:t>multi-core</a:t>
            </a:r>
            <a:r>
              <a:rPr lang="pt-BR" dirty="0">
                <a:ea typeface="+mn-lt"/>
                <a:cs typeface="+mn-lt"/>
              </a:rPr>
              <a:t> e permite que dois programas sejam executado em paralelo simultaneamente, aumentando assim o desempenho do processador.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1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67BE8-1B00-426E-8D22-8419130B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53" y="173502"/>
            <a:ext cx="10728322" cy="1477328"/>
          </a:xfrm>
        </p:spPr>
        <p:txBody>
          <a:bodyPr/>
          <a:lstStyle/>
          <a:p>
            <a:r>
              <a:rPr lang="pt-BR" dirty="0"/>
              <a:t>Componentes de um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28555-DBA2-499E-9C1E-BFBE5986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62658"/>
            <a:ext cx="10728325" cy="5383977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É uma série de componentes que funcionam de forma coordenada para executar as instruções que formam os programas, são os seguintes: </a:t>
            </a:r>
            <a:endParaRPr lang="pt-BR"/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Interface unidade com o barramento: é aquele que recebe as instruções e dados diretamente da memória RAM através do barramento do sistema (ou barra lateral da frente -FSB-).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Unidade de decodificação: é responsável por decodificar a instrução para determinar qual instrução corresponde à sequência de bits que acabou de ser lida e, assim, saber o que o processador tem a ver com a leitura dos dados.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Unidade aritmética-lógica (ALU): às vezes as instruções exigem a realização de algum cálculo. Este é o componente básico responsável pela realização de operações matemáticas (aritmética e lógica) com os dados. 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• Registros: armazene temporariamente os dados da instrução que está sendo executada atualmente pela unidade aritmética-lógica. O tamanho desses registros é medido em bits e determina o tamanho máximo de dados que você pode manipular em uma única operação.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• Relógio interno: todos os componentes descritos acima funcionam sincronizadamente por pulsos. O relógio é responsável por fornecer os pulsos para que todos os elementos sejam sincronizados. </a:t>
            </a:r>
          </a:p>
          <a:p>
            <a:pPr algn="just"/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• Unidade de controle (UC): é a unidade que coordena o funcionamento de todos os anteriores, indicando de quem é a vez de operar a cada momento. Descreve o processo de execução de uma instrução usando esses componentes.</a:t>
            </a:r>
            <a:endParaRPr lang="pt-BR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5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5C84-46A3-409B-A241-288DB22A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2" y="130370"/>
            <a:ext cx="10728322" cy="1477328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Execução de instrução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84139-FD55-4549-843F-D378782A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031978"/>
            <a:ext cx="11217155" cy="5110808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processo de execução de uma instrução é a seguinte: 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1. A unidade de interface com o barramento lê as seguintes instruções do programa e os dados associados, que o alcança através da FSB. 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2. A unidade de decodificação traduz a instrução e passa para a unidade de controle para decidir o que fazer com ela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3. Se a instrução precisar executar qualquer operação matemática, ela é passada para a ALU 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4. Na ALU se realiza a operação e deixa o resultado em registro 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5. A unidade de controle passa o resultado da operação para a unidade de interface com o barramento e lhe dá a ordem de salvá-lo na memória  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6. A unidade de interface com o barramento grava para RAM o resultado da execução da instrução através do FSB (bus frontal) Este comportamento é executado continuamente em um loop até que o final do programa seja alcançado.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9A6E-85F4-4BB8-A057-99D04941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43" y="360408"/>
            <a:ext cx="10728322" cy="312763"/>
          </a:xfrm>
        </p:spPr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Arquitetura Geral do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218A6-DC4E-4A3B-B97A-9FBEA65F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85" y="1621449"/>
            <a:ext cx="11360928" cy="41475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Pode ser dividido em dois blocos funcionais:</a:t>
            </a: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A unidade de Processamento (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datapath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) e a unidade de Controle (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controlpath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). </a:t>
            </a:r>
            <a:endParaRPr lang="pt-BR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A unidade de (ALU), os Portos a, b, c e d, que representam as possíveis portas bidirecionais e a unidade de busca de instrução que contém a memória onde o programa a ser executado é armazenado e é responsável pela busca de cada instrução, fazem parte da unidade de processamento. Para a troca de informações entre os registros, se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precissa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de bus para interligá-los, e são implementados por multiplexores. E a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estos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se 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conectan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 os registros de funções específicas.</a:t>
            </a:r>
          </a:p>
          <a:p>
            <a:pPr algn="just">
              <a:buFont typeface="The Hand Extrablack"/>
              <a:buChar char="•"/>
            </a:pP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A unidade de controle que gera os sinais para reger a transferência de informações entre os diferentes componentes da unidade de processamento, é integrada pelo decodificador, uma máquina estatal e o registro de segmentação. </a:t>
            </a:r>
            <a:endParaRPr lang="pt-BR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The Hand Extrablack"/>
              <a:buChar char="•"/>
            </a:pPr>
            <a:endParaRPr lang="pt-BR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1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380C1-A025-409F-8466-A0D9BD81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3578"/>
            <a:ext cx="3512569" cy="146295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/>
              <a:t>O Processador 8bis</a:t>
            </a: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8E5D77CD-C77D-44CE-801A-0CD66C2C6AE5}"/>
              </a:ext>
            </a:extLst>
          </p:cNvPr>
          <p:cNvSpPr txBox="1"/>
          <p:nvPr/>
        </p:nvSpPr>
        <p:spPr>
          <a:xfrm>
            <a:off x="5408831" y="633600"/>
            <a:ext cx="6515961" cy="2331790"/>
          </a:xfrm>
          <a:prstGeom prst="rect">
            <a:avLst/>
          </a:prstGeom>
        </p:spPr>
        <p:txBody>
          <a:bodyPr rot="0" spcFirstLastPara="0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just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rgbClr val="FFFFFF"/>
                </a:solidFill>
              </a:rPr>
              <a:t>Este </a:t>
            </a:r>
            <a:r>
              <a:rPr lang="en-US" sz="2000" spc="20" dirty="0" err="1">
                <a:solidFill>
                  <a:srgbClr val="FFFFFF"/>
                </a:solidFill>
              </a:rPr>
              <a:t>trabalho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aborda</a:t>
            </a:r>
            <a:r>
              <a:rPr lang="en-US" sz="2000" spc="20" dirty="0">
                <a:solidFill>
                  <a:srgbClr val="FFFFFF"/>
                </a:solidFill>
              </a:rPr>
              <a:t> o </a:t>
            </a:r>
            <a:r>
              <a:rPr lang="en-US" sz="2000" spc="20" dirty="0" err="1">
                <a:solidFill>
                  <a:srgbClr val="FFFFFF"/>
                </a:solidFill>
              </a:rPr>
              <a:t>projeto</a:t>
            </a:r>
            <a:r>
              <a:rPr lang="en-US" sz="2000" spc="20" dirty="0">
                <a:solidFill>
                  <a:srgbClr val="FFFFFF"/>
                </a:solidFill>
              </a:rPr>
              <a:t> e </a:t>
            </a:r>
            <a:r>
              <a:rPr lang="en-US" sz="2000" spc="20" dirty="0" err="1">
                <a:solidFill>
                  <a:srgbClr val="FFFFFF"/>
                </a:solidFill>
              </a:rPr>
              <a:t>implementação</a:t>
            </a:r>
            <a:r>
              <a:rPr lang="en-US" sz="2000" spc="20" dirty="0">
                <a:solidFill>
                  <a:srgbClr val="FFFFFF"/>
                </a:solidFill>
              </a:rPr>
              <a:t> de um </a:t>
            </a:r>
            <a:r>
              <a:rPr lang="en-US" sz="2000" spc="20" dirty="0" err="1">
                <a:solidFill>
                  <a:srgbClr val="FFFFFF"/>
                </a:solidFill>
              </a:rPr>
              <a:t>processador</a:t>
            </a:r>
            <a:r>
              <a:rPr lang="en-US" sz="2000" spc="20" dirty="0">
                <a:solidFill>
                  <a:srgbClr val="FFFFFF"/>
                </a:solidFill>
              </a:rPr>
              <a:t> 8 bits </a:t>
            </a:r>
            <a:r>
              <a:rPr lang="en-US" sz="2000" spc="20" dirty="0" err="1">
                <a:solidFill>
                  <a:srgbClr val="FFFFFF"/>
                </a:solidFill>
              </a:rPr>
              <a:t>uniciclo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chamado</a:t>
            </a:r>
            <a:r>
              <a:rPr lang="en-US" sz="2000" spc="20" dirty="0">
                <a:solidFill>
                  <a:srgbClr val="FFFFFF"/>
                </a:solidFill>
              </a:rPr>
              <a:t> '8BIS' </a:t>
            </a:r>
            <a:r>
              <a:rPr lang="en-US" sz="2000" spc="20" dirty="0" err="1">
                <a:solidFill>
                  <a:srgbClr val="FFFFFF"/>
                </a:solidFill>
              </a:rPr>
              <a:t>tem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como</a:t>
            </a:r>
            <a:r>
              <a:rPr lang="en-US" sz="2000" spc="20" dirty="0">
                <a:solidFill>
                  <a:srgbClr val="FFFFFF"/>
                </a:solidFill>
              </a:rPr>
              <a:t> base a </a:t>
            </a:r>
            <a:r>
              <a:rPr lang="en-US" sz="2000" spc="20" dirty="0" err="1">
                <a:solidFill>
                  <a:srgbClr val="FFFFFF"/>
                </a:solidFill>
              </a:rPr>
              <a:t>arquitetura</a:t>
            </a:r>
            <a:r>
              <a:rPr lang="en-US" sz="2000" spc="20" dirty="0">
                <a:solidFill>
                  <a:srgbClr val="FFFFFF"/>
                </a:solidFill>
              </a:rPr>
              <a:t> de um </a:t>
            </a:r>
            <a:r>
              <a:rPr lang="en-US" sz="2000" spc="20" dirty="0" err="1">
                <a:solidFill>
                  <a:srgbClr val="FFFFFF"/>
                </a:solidFill>
              </a:rPr>
              <a:t>processador</a:t>
            </a:r>
            <a:r>
              <a:rPr lang="en-US" sz="2000" spc="20" dirty="0">
                <a:solidFill>
                  <a:srgbClr val="FFFFFF"/>
                </a:solidFill>
              </a:rPr>
              <a:t> MIPS. Para a </a:t>
            </a:r>
            <a:r>
              <a:rPr lang="en-US" sz="2000" spc="20" dirty="0" err="1">
                <a:solidFill>
                  <a:srgbClr val="FFFFFF"/>
                </a:solidFill>
              </a:rPr>
              <a:t>efetuação</a:t>
            </a:r>
            <a:r>
              <a:rPr lang="en-US" sz="2000" spc="20" dirty="0">
                <a:solidFill>
                  <a:srgbClr val="FFFFFF"/>
                </a:solidFill>
              </a:rPr>
              <a:t> dele </a:t>
            </a:r>
            <a:r>
              <a:rPr lang="en-US" sz="2000" spc="20" dirty="0" err="1">
                <a:solidFill>
                  <a:srgbClr val="FFFFFF"/>
                </a:solidFill>
              </a:rPr>
              <a:t>utilizamos</a:t>
            </a:r>
            <a:r>
              <a:rPr lang="en-US" sz="2000" spc="20" dirty="0">
                <a:solidFill>
                  <a:srgbClr val="FFFFFF"/>
                </a:solidFill>
              </a:rPr>
              <a:t> a </a:t>
            </a:r>
            <a:r>
              <a:rPr lang="en-US" sz="2000" spc="20" dirty="0" err="1">
                <a:solidFill>
                  <a:srgbClr val="FFFFFF"/>
                </a:solidFill>
              </a:rPr>
              <a:t>linguagem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voltada</a:t>
            </a:r>
            <a:r>
              <a:rPr lang="en-US" sz="2000" spc="20" dirty="0">
                <a:solidFill>
                  <a:srgbClr val="FFFFFF"/>
                </a:solidFill>
              </a:rPr>
              <a:t> para design de </a:t>
            </a:r>
            <a:r>
              <a:rPr lang="en-US" sz="2000" spc="20" dirty="0" err="1">
                <a:solidFill>
                  <a:srgbClr val="FFFFFF"/>
                </a:solidFill>
              </a:rPr>
              <a:t>circuitos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digitais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chamada</a:t>
            </a:r>
            <a:r>
              <a:rPr lang="en-US" sz="2000" spc="20" dirty="0">
                <a:solidFill>
                  <a:srgbClr val="FFFFFF"/>
                </a:solidFill>
              </a:rPr>
              <a:t> VHDL com a IDE Quartus Prime Lite, </a:t>
            </a:r>
            <a:r>
              <a:rPr lang="en-US" sz="2000" spc="20" dirty="0" err="1">
                <a:solidFill>
                  <a:srgbClr val="FFFFFF"/>
                </a:solidFill>
              </a:rPr>
              <a:t>onde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foi</a:t>
            </a:r>
            <a:r>
              <a:rPr lang="en-US" sz="2000" spc="20" dirty="0">
                <a:solidFill>
                  <a:srgbClr val="FFFFFF"/>
                </a:solidFill>
              </a:rPr>
              <a:t> </a:t>
            </a:r>
            <a:r>
              <a:rPr lang="en-US" sz="2000" spc="20" dirty="0" err="1">
                <a:solidFill>
                  <a:srgbClr val="FFFFFF"/>
                </a:solidFill>
              </a:rPr>
              <a:t>codificado</a:t>
            </a:r>
            <a:r>
              <a:rPr lang="en-US" sz="2000" spc="20" dirty="0">
                <a:solidFill>
                  <a:srgbClr val="FFFFFF"/>
                </a:solidFill>
              </a:rPr>
              <a:t> e </a:t>
            </a:r>
            <a:r>
              <a:rPr lang="en-US" sz="2000" spc="20" dirty="0" err="1">
                <a:solidFill>
                  <a:srgbClr val="FFFFFF"/>
                </a:solidFill>
              </a:rPr>
              <a:t>testado</a:t>
            </a:r>
            <a:r>
              <a:rPr lang="en-US" sz="2000" spc="20" dirty="0">
                <a:solidFill>
                  <a:srgbClr val="FFFFFF"/>
                </a:solidFill>
              </a:rPr>
              <a:t>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6BB80B-EA20-449C-A0E0-475F662F22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91777D-F800-40F5-B599-FBBFCFA88ABE}"/>
              </a:ext>
            </a:extLst>
          </p:cNvPr>
          <p:cNvSpPr txBox="1"/>
          <p:nvPr/>
        </p:nvSpPr>
        <p:spPr>
          <a:xfrm>
            <a:off x="726596" y="3127614"/>
            <a:ext cx="1106768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Conjunto de Instruções</a:t>
            </a:r>
            <a:r>
              <a:rPr lang="pt-BR" dirty="0"/>
              <a:t> </a:t>
            </a:r>
            <a:endParaRPr lang="pt-BR"/>
          </a:p>
          <a:p>
            <a:r>
              <a:rPr lang="pt-BR" dirty="0"/>
              <a:t>  </a:t>
            </a:r>
          </a:p>
          <a:p>
            <a:pPr algn="just"/>
            <a:r>
              <a:rPr lang="pt-BR" dirty="0"/>
              <a:t>O processador 8BIS possui 4 registradores: S0, S1, S2, S3. </a:t>
            </a:r>
          </a:p>
          <a:p>
            <a:pPr algn="just"/>
            <a:r>
              <a:rPr lang="pt-BR" dirty="0"/>
              <a:t>Assim como 3 formatos de instruções de 8 bits cada, Instruções do </a:t>
            </a:r>
            <a:r>
              <a:rPr lang="pt-BR" b="1" dirty="0"/>
              <a:t>tipo </a:t>
            </a:r>
            <a:r>
              <a:rPr lang="pt-BR" dirty="0"/>
              <a:t>R:, </a:t>
            </a:r>
            <a:r>
              <a:rPr lang="pt-BR" dirty="0">
                <a:ea typeface="+mn-lt"/>
                <a:cs typeface="+mn-lt"/>
              </a:rPr>
              <a:t>aborda instruções de </a:t>
            </a:r>
            <a:r>
              <a:rPr lang="pt-BR" dirty="0" err="1">
                <a:ea typeface="+mn-lt"/>
                <a:cs typeface="+mn-lt"/>
              </a:rPr>
              <a:t>Load</a:t>
            </a:r>
            <a:r>
              <a:rPr lang="pt-BR" dirty="0">
                <a:ea typeface="+mn-lt"/>
                <a:cs typeface="+mn-lt"/>
              </a:rPr>
              <a:t>, Store e instruções baseadas em operações aritméticas, </a:t>
            </a:r>
            <a:r>
              <a:rPr lang="pt-BR" b="1" dirty="0">
                <a:ea typeface="+mn-lt"/>
                <a:cs typeface="+mn-lt"/>
              </a:rPr>
              <a:t>tipo I:</a:t>
            </a:r>
            <a:r>
              <a:rPr lang="pt-BR" dirty="0">
                <a:ea typeface="+mn-lt"/>
                <a:cs typeface="+mn-lt"/>
              </a:rPr>
              <a:t>, aborda instruções baseadas em operações com valores imediatos, desvios condicionais e operações relacionadas a memória, BNE, BEQ, Store e </a:t>
            </a:r>
            <a:r>
              <a:rPr lang="pt-BR" dirty="0" err="1">
                <a:ea typeface="+mn-lt"/>
                <a:cs typeface="+mn-lt"/>
              </a:rPr>
              <a:t>Load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b="1" dirty="0">
                <a:ea typeface="+mn-lt"/>
                <a:cs typeface="+mn-lt"/>
              </a:rPr>
              <a:t>tipo J:</a:t>
            </a:r>
            <a:r>
              <a:rPr lang="pt-BR" dirty="0">
                <a:ea typeface="+mn-lt"/>
                <a:cs typeface="+mn-lt"/>
              </a:rPr>
              <a:t>, é um formato que aborda as instruções de desvios incondicionais como exemplo o Jump. </a:t>
            </a:r>
            <a:r>
              <a:rPr lang="pt-BR"/>
              <a:t>  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 err="1"/>
              <a:t>Opcode</a:t>
            </a:r>
            <a:r>
              <a:rPr lang="pt-BR" dirty="0"/>
              <a:t>: instrução que um determinado processador possui para conseguir realizar determinadas tarefas. 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/>
              <a:t>Reg1: o registrador contendo o primeiro operando fonte e adicionalmente para alguns tipos de instruções.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/>
              <a:t>Reg2: o registrador contendo o segundo operando fonte;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37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7A45-1DC5-47E8-922E-FF999B1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7917"/>
            <a:ext cx="8427945" cy="600310"/>
          </a:xfrm>
        </p:spPr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Instrucões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548A3A-17D9-4E2B-963E-A0B9F81B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" y="1319525"/>
            <a:ext cx="10728325" cy="373058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Formato para escrita de código na linguagem Quantum: 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ea typeface="+mn-lt"/>
                <a:cs typeface="+mn-lt"/>
              </a:rPr>
              <a:t>Formato para escrita em código binário: 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7AE7AA-94B9-4323-8CD1-A5C2E9111A0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5764" t="15111" r="45865" b="70667"/>
          <a:stretch/>
        </p:blipFill>
        <p:spPr>
          <a:xfrm>
            <a:off x="2293833" y="1894619"/>
            <a:ext cx="4775121" cy="789687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7AE7AA-94B9-4323-8CD1-A5C2E9111A0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3534" t="38667" r="55890" b="38222"/>
          <a:stretch/>
        </p:blipFill>
        <p:spPr>
          <a:xfrm>
            <a:off x="3054934" y="4021569"/>
            <a:ext cx="3768031" cy="15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71AB2-5D13-430D-A2D3-3C9048BA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254918C-6FAB-41FA-9E65-9D283323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145" y="456884"/>
            <a:ext cx="11084562" cy="611722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C55780C-F90F-492B-959A-3ED415202396}"/>
              </a:ext>
            </a:extLst>
          </p:cNvPr>
          <p:cNvSpPr txBox="1"/>
          <p:nvPr/>
        </p:nvSpPr>
        <p:spPr>
          <a:xfrm>
            <a:off x="828138" y="1360098"/>
            <a:ext cx="73295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Bloco</a:t>
            </a:r>
            <a:r>
              <a:rPr lang="pt-BR" dirty="0">
                <a:solidFill>
                  <a:srgbClr val="002060"/>
                </a:solidFill>
                <a:ea typeface="+mn-lt"/>
                <a:cs typeface="+mn-lt"/>
              </a:rPr>
              <a:t> simbólico do componente QALU gerado pelo </a:t>
            </a:r>
            <a:r>
              <a:rPr lang="pt-BR" dirty="0" err="1">
                <a:solidFill>
                  <a:srgbClr val="002060"/>
                </a:solidFill>
                <a:ea typeface="+mn-lt"/>
                <a:cs typeface="+mn-lt"/>
              </a:rPr>
              <a:t>Quartus</a:t>
            </a:r>
            <a:r>
              <a:rPr lang="pt-BR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r>
              <a:rPr lang="pt-BR" dirty="0">
                <a:solidFill>
                  <a:srgbClr val="00206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25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97F-C2C0-40EE-B3F6-871C23FF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0" y="259766"/>
            <a:ext cx="10728322" cy="700951"/>
          </a:xfrm>
        </p:spPr>
        <p:txBody>
          <a:bodyPr/>
          <a:lstStyle/>
          <a:p>
            <a:r>
              <a:rPr lang="pt-BR" dirty="0"/>
              <a:t>Descrição do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ECED0-38E1-4DEC-BB3A-C76C16F7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40" y="1075109"/>
            <a:ext cx="11475947" cy="542711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ALU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O componente QALU (Q Unidade Lógica Aritmética) tem como objetivo efetuar as principais operações aritméticas; soma, subtração, divisão e multiplicação (considerando apenas resultados inteiros).</a:t>
            </a:r>
            <a:endParaRPr lang="pt-BR" dirty="0">
              <a:solidFill>
                <a:srgbClr val="FFFFFF">
                  <a:alpha val="58000"/>
                </a:srgbClr>
              </a:solidFill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Efetua operações de comparação de valor como maior ou igual, menor ou igual, somente maior, menor ou igual.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Recebe como entrada três valores:</a:t>
            </a: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dado de 8bits para operação; </a:t>
            </a:r>
            <a:endParaRPr lang="pt-BR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- dado de 8bits para operação e</a:t>
            </a:r>
          </a:p>
          <a:p>
            <a:pPr algn="just"/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OP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da operação que será realizada de 4bits.</a:t>
            </a:r>
          </a:p>
          <a:p>
            <a:pPr algn="just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O QALU também possui três saídas: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zero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de resultado (2bit) para comparações (1 se verdade e 0 caso contrário); </a:t>
            </a:r>
            <a:r>
              <a:rPr lang="pt-BR" b="1" dirty="0">
                <a:solidFill>
                  <a:srgbClr val="FFFFFF"/>
                </a:solidFill>
                <a:ea typeface="+mn-lt"/>
                <a:cs typeface="+mn-lt"/>
              </a:rPr>
              <a:t>overflow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identificador de overflow caso a operação exceda os 8bits; e </a:t>
            </a:r>
            <a:r>
              <a:rPr lang="pt-BR" b="1" dirty="0" err="1">
                <a:solidFill>
                  <a:srgbClr val="FFFFFF"/>
                </a:solidFill>
                <a:ea typeface="+mn-lt"/>
                <a:cs typeface="+mn-lt"/>
              </a:rPr>
              <a:t>result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– saída com o resultado das operações aritméticas.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BR">
              <a:solidFill>
                <a:srgbClr val="FFFFFF"/>
              </a:solidFill>
            </a:endParaRPr>
          </a:p>
          <a:p>
            <a:pPr marL="0" indent="0" algn="just">
              <a:buNone/>
            </a:pP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25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0D0"/>
      </a:accent1>
      <a:accent2>
        <a:srgbClr val="5C38C1"/>
      </a:accent2>
      <a:accent3>
        <a:srgbClr val="4055D0"/>
      </a:accent3>
      <a:accent4>
        <a:srgbClr val="2E80BE"/>
      </a:accent4>
      <a:accent5>
        <a:srgbClr val="3BBEC1"/>
      </a:accent5>
      <a:accent6>
        <a:srgbClr val="2EBE85"/>
      </a:accent6>
      <a:hlink>
        <a:srgbClr val="3996AC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Sagona Book</vt:lpstr>
      <vt:lpstr>The Hand Extrablack</vt:lpstr>
      <vt:lpstr>BlobVTI</vt:lpstr>
      <vt:lpstr>Projeto Processador 8bis</vt:lpstr>
      <vt:lpstr>O Processador</vt:lpstr>
      <vt:lpstr>Componentes de um Processador</vt:lpstr>
      <vt:lpstr>Execução de instrução</vt:lpstr>
      <vt:lpstr>Arquitetura Geral do Processador</vt:lpstr>
      <vt:lpstr>O Processador 8bis</vt:lpstr>
      <vt:lpstr>Tipos de Instrucões</vt:lpstr>
      <vt:lpstr>Apresentação do PowerPoint</vt:lpstr>
      <vt:lpstr>Descrição do Hardware</vt:lpstr>
      <vt:lpstr>Apresentação do PowerPoint</vt:lpstr>
      <vt:lpstr>Apresentação do PowerPoint</vt:lpstr>
      <vt:lpstr>DataPath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Guilherme Lirioberto</cp:lastModifiedBy>
  <cp:revision>555</cp:revision>
  <dcterms:created xsi:type="dcterms:W3CDTF">2022-03-09T21:29:26Z</dcterms:created>
  <dcterms:modified xsi:type="dcterms:W3CDTF">2022-03-10T03:20:57Z</dcterms:modified>
</cp:coreProperties>
</file>