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54" y="5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A2EAF-31A3-4A75-BF0F-5D8EE02404DE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C0F54-3AC4-4382-84DD-AD43A95A4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812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dirty="0" smtClean="0">
              <a:cs typeface="Arial" pitchFamily="34" charset="0"/>
            </a:endParaRPr>
          </a:p>
        </p:txBody>
      </p:sp>
      <p:sp>
        <p:nvSpPr>
          <p:cNvPr id="2458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fld id="{BADD01B2-B560-4A39-8162-6127F051761C}" type="slidenum">
              <a:rPr lang="ru-RU" altLang="ru-RU" smtClean="0">
                <a:solidFill>
                  <a:srgbClr val="000000"/>
                </a:solidFill>
              </a:rPr>
              <a:pPr/>
              <a:t>1</a:t>
            </a:fld>
            <a:endParaRPr lang="ru-RU" altLang="ru-RU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249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6369-6389-43D5-AD3B-6FC48527EEB7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6F68-2797-493A-A85A-791AD47CE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88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6369-6389-43D5-AD3B-6FC48527EEB7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6F68-2797-493A-A85A-791AD47CE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10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6369-6389-43D5-AD3B-6FC48527EEB7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6F68-2797-493A-A85A-791AD47CE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57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6369-6389-43D5-AD3B-6FC48527EEB7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6F68-2797-493A-A85A-791AD47CE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88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6369-6389-43D5-AD3B-6FC48527EEB7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6F68-2797-493A-A85A-791AD47CE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62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6369-6389-43D5-AD3B-6FC48527EEB7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6F68-2797-493A-A85A-791AD47CE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25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6369-6389-43D5-AD3B-6FC48527EEB7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6F68-2797-493A-A85A-791AD47CE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62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6369-6389-43D5-AD3B-6FC48527EEB7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6F68-2797-493A-A85A-791AD47CE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99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6369-6389-43D5-AD3B-6FC48527EEB7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6F68-2797-493A-A85A-791AD47CE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20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6369-6389-43D5-AD3B-6FC48527EEB7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6F68-2797-493A-A85A-791AD47CE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75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6369-6389-43D5-AD3B-6FC48527EEB7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6F68-2797-493A-A85A-791AD47CE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40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66369-6389-43D5-AD3B-6FC48527EEB7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96F68-2797-493A-A85A-791AD47CE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4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extBox 9"/>
          <p:cNvSpPr txBox="1">
            <a:spLocks noChangeArrowheads="1"/>
          </p:cNvSpPr>
          <p:nvPr/>
        </p:nvSpPr>
        <p:spPr bwMode="auto">
          <a:xfrm>
            <a:off x="4025105" y="6342372"/>
            <a:ext cx="276293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dk1">
                <a:shade val="80000"/>
                <a:hueOff val="0"/>
                <a:satOff val="0"/>
                <a:lumOff val="0"/>
              </a:schemeClr>
            </a:solidFill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г. - 6 научных лабораторий</a:t>
            </a:r>
          </a:p>
        </p:txBody>
      </p:sp>
      <p:sp>
        <p:nvSpPr>
          <p:cNvPr id="6151" name="TextBox 10"/>
          <p:cNvSpPr txBox="1">
            <a:spLocks noChangeArrowheads="1"/>
          </p:cNvSpPr>
          <p:nvPr/>
        </p:nvSpPr>
        <p:spPr bwMode="auto">
          <a:xfrm>
            <a:off x="6788039" y="6342700"/>
            <a:ext cx="2869978" cy="281826"/>
          </a:xfrm>
          <a:prstGeom prst="rect">
            <a:avLst/>
          </a:prstGeom>
          <a:solidFill>
            <a:srgbClr val="B8CFE2"/>
          </a:solidFill>
          <a:ln>
            <a:solidFill>
              <a:schemeClr val="dk1">
                <a:shade val="80000"/>
                <a:hueOff val="0"/>
                <a:satOff val="0"/>
                <a:lumOff val="0"/>
              </a:schemeClr>
            </a:solidFill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200" b="1" dirty="0">
                <a:latin typeface="Arial" panose="020B0604020202020204" pitchFamily="34" charset="0"/>
                <a:cs typeface="Arial" panose="020B0604020202020204" pitchFamily="34" charset="0"/>
              </a:rPr>
              <a:t>2030 г. – 14 научных лабораторий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325698" y="947347"/>
            <a:ext cx="6840760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ru-RU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научных и медицинских подразделений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543668" y="1737074"/>
            <a:ext cx="2396357" cy="1213038"/>
          </a:xfrm>
          <a:prstGeom prst="roundRect">
            <a:avLst/>
          </a:prstGeom>
          <a:solidFill>
            <a:schemeClr val="bg1"/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lvl="0"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научно-исследовательское</a:t>
            </a:r>
            <a:b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направление</a:t>
            </a:r>
          </a:p>
          <a:p>
            <a:pPr lvl="0" algn="ctr"/>
            <a:endParaRPr lang="ru-R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ru-R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Отдел вирусологии</a:t>
            </a:r>
          </a:p>
          <a:p>
            <a:pPr lvl="0" algn="ctr"/>
            <a:r>
              <a:rPr lang="ru-RU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(77,6 ставки) 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4199006" y="1747159"/>
            <a:ext cx="2378826" cy="1210677"/>
          </a:xfrm>
          <a:prstGeom prst="roundRect">
            <a:avLst/>
          </a:prstGeom>
          <a:solidFill>
            <a:schemeClr val="bg1"/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lvl="0"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научно-методическое</a:t>
            </a:r>
            <a:b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направление</a:t>
            </a:r>
          </a:p>
          <a:p>
            <a:pPr lvl="0" algn="ctr"/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Отдел эпидемиологии</a:t>
            </a:r>
          </a:p>
          <a:p>
            <a:pPr lvl="0" algn="ctr"/>
            <a:r>
              <a:rPr lang="ru-RU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(28,4 ставки) 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884826" y="1749779"/>
            <a:ext cx="2375441" cy="1191125"/>
          </a:xfrm>
          <a:prstGeom prst="roundRect">
            <a:avLst/>
          </a:prstGeom>
          <a:solidFill>
            <a:srgbClr val="B8CFE2"/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lvl="0"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научно-экспериментальное</a:t>
            </a:r>
            <a:b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направление</a:t>
            </a:r>
          </a:p>
          <a:p>
            <a:pPr lvl="0" algn="ctr"/>
            <a:endParaRPr lang="ru-R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ru-R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Отдел биотехнологии</a:t>
            </a:r>
          </a:p>
          <a:p>
            <a:pPr lvl="0" algn="ctr"/>
            <a:r>
              <a:rPr lang="ru-RU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(39,7 ставки) 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9451653" y="1744568"/>
            <a:ext cx="2371250" cy="1152128"/>
          </a:xfrm>
          <a:prstGeom prst="roundRect">
            <a:avLst/>
          </a:prstGeom>
          <a:solidFill>
            <a:srgbClr val="B8CFE2"/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lvl="0"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научно- производственное</a:t>
            </a:r>
            <a:b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направление</a:t>
            </a:r>
          </a:p>
          <a:p>
            <a:pPr lvl="0" algn="ctr"/>
            <a:endParaRPr lang="ru-R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ru-R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Отдел обеспечения</a:t>
            </a:r>
          </a:p>
          <a:p>
            <a:pPr lvl="0" algn="ctr"/>
            <a:r>
              <a:rPr lang="ru-RU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(55,6 ставки)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39199" y="3419633"/>
            <a:ext cx="2396357" cy="693165"/>
          </a:xfrm>
          <a:prstGeom prst="rect">
            <a:avLst/>
          </a:prstGeom>
          <a:solidFill>
            <a:srgbClr val="B8CFE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ru-RU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Лаборатория особо-опасных инфекций и геморрагических лихорадок </a:t>
            </a:r>
            <a:r>
              <a:rPr lang="ru-R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(24,1)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611207" y="4024973"/>
            <a:ext cx="2396357" cy="51987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/>
            <a:r>
              <a:rPr lang="ru-RU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Лаборатория ВИЧ и </a:t>
            </a: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ru-RU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оциально</a:t>
            </a:r>
            <a:r>
              <a:rPr lang="ru-RU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-значимых инфекций </a:t>
            </a:r>
            <a:r>
              <a:rPr lang="ru-R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(13,1)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1683215" y="4457021"/>
            <a:ext cx="2396357" cy="51987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/>
            <a:r>
              <a:rPr lang="ru-RU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Лаборатория трансмиссивных вирусных инфекций </a:t>
            </a:r>
            <a:r>
              <a:rPr lang="ru-R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(13,1)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1755223" y="4889069"/>
            <a:ext cx="2396357" cy="51987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/>
            <a:r>
              <a:rPr lang="ru-RU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Лаборатория респираторных вирусных инфекций </a:t>
            </a:r>
            <a:r>
              <a:rPr lang="ru-R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(13,1)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1827231" y="5321117"/>
            <a:ext cx="2396357" cy="51987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/>
            <a:r>
              <a:rPr lang="ru-RU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Лаборатория энтеральных вирусных инфекций </a:t>
            </a:r>
            <a:r>
              <a:rPr lang="ru-R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(13,1)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4298460" y="3414474"/>
            <a:ext cx="2171784" cy="1210677"/>
          </a:xfrm>
          <a:prstGeom prst="rect">
            <a:avLst/>
          </a:prstGeom>
          <a:solidFill>
            <a:srgbClr val="B8CFE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/>
            <a:r>
              <a:rPr lang="ru-RU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Лаборатория эпидемиологии, математического моделирования и научного прогнозирования вирусных инфекций </a:t>
            </a:r>
            <a:r>
              <a:rPr lang="ru-R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(10,1)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4564233" y="4342883"/>
            <a:ext cx="2146121" cy="11334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/>
            <a:r>
              <a:rPr lang="ru-RU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Лаборатория инфекций, связанных с оказанием медицинской помощи с испытательной площадкой дезинфицирующих средств и оборудования </a:t>
            </a:r>
            <a:r>
              <a:rPr lang="ru-R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(17,2)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6968030" y="3413061"/>
            <a:ext cx="2217078" cy="935884"/>
          </a:xfrm>
          <a:prstGeom prst="rect">
            <a:avLst/>
          </a:prstGeom>
          <a:solidFill>
            <a:srgbClr val="B8CFE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ru-RU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Лаборатория опытного производства диагностических средств, тест-систем и биопрепаратов </a:t>
            </a:r>
            <a:r>
              <a:rPr lang="ru-R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(16,2)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7097256" y="4227098"/>
            <a:ext cx="2151289" cy="698830"/>
          </a:xfrm>
          <a:prstGeom prst="rect">
            <a:avLst/>
          </a:prstGeom>
          <a:solidFill>
            <a:srgbClr val="B8CFE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r>
              <a:rPr lang="ru-RU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Лаборатория генной инженерии и </a:t>
            </a:r>
            <a:r>
              <a:rPr lang="ru-RU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протеомных</a:t>
            </a:r>
            <a:r>
              <a:rPr lang="ru-RU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методов </a:t>
            </a:r>
            <a:r>
              <a:rPr lang="ru-R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(13,2)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7195015" y="4829832"/>
            <a:ext cx="2217078" cy="774818"/>
          </a:xfrm>
          <a:prstGeom prst="rect">
            <a:avLst/>
          </a:prstGeom>
          <a:solidFill>
            <a:srgbClr val="B8CFE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/>
            <a:r>
              <a:rPr lang="ru-RU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Производственная лаборатория с участком биотехнологического</a:t>
            </a:r>
            <a:br>
              <a:rPr lang="ru-RU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контроля </a:t>
            </a:r>
            <a:r>
              <a:rPr lang="ru-R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(9,2)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9569957" y="3415748"/>
            <a:ext cx="2142587" cy="58486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ru-RU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1.Лаборатория клеточных культур </a:t>
            </a:r>
            <a:r>
              <a:rPr lang="ru-R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(11,1)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9633394" y="3878174"/>
            <a:ext cx="2181805" cy="740655"/>
          </a:xfrm>
          <a:prstGeom prst="rect">
            <a:avLst/>
          </a:prstGeom>
          <a:solidFill>
            <a:srgbClr val="B8CFE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r>
              <a:rPr lang="ru-RU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Лаборатория коллекции вирусов, морфологии и электронной микроскопии </a:t>
            </a:r>
            <a:r>
              <a:rPr lang="ru-R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(9,2)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9681781" y="4505191"/>
            <a:ext cx="2205985" cy="758247"/>
          </a:xfrm>
          <a:prstGeom prst="rect">
            <a:avLst/>
          </a:prstGeom>
          <a:solidFill>
            <a:srgbClr val="B8CFE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/>
            <a:r>
              <a:rPr lang="ru-RU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Лаборатория животных моделей с виварием </a:t>
            </a:r>
            <a:r>
              <a:rPr lang="ru-R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(11,1)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9740393" y="5081255"/>
            <a:ext cx="2220643" cy="922837"/>
          </a:xfrm>
          <a:prstGeom prst="rect">
            <a:avLst/>
          </a:prstGeom>
          <a:solidFill>
            <a:srgbClr val="B8CFE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/>
            <a:r>
              <a:rPr lang="ru-RU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Лаборатория медицинской вирусологии, микробиологии и иммунологии (с испытательным лабораторным центром) </a:t>
            </a:r>
            <a:r>
              <a:rPr lang="ru-R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(24,1)</a:t>
            </a:r>
          </a:p>
        </p:txBody>
      </p:sp>
      <p:cxnSp>
        <p:nvCxnSpPr>
          <p:cNvPr id="5" name="Соединительная линия уступом 4"/>
          <p:cNvCxnSpPr>
            <a:stCxn id="2" idx="2"/>
            <a:endCxn id="11" idx="0"/>
          </p:cNvCxnSpPr>
          <p:nvPr/>
        </p:nvCxnSpPr>
        <p:spPr>
          <a:xfrm rot="5400000">
            <a:off x="4565124" y="-443881"/>
            <a:ext cx="357679" cy="4004231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35"/>
          <p:cNvCxnSpPr>
            <a:stCxn id="2" idx="2"/>
            <a:endCxn id="13" idx="0"/>
          </p:cNvCxnSpPr>
          <p:nvPr/>
        </p:nvCxnSpPr>
        <p:spPr>
          <a:xfrm rot="5400000">
            <a:off x="5883367" y="884448"/>
            <a:ext cx="367764" cy="1357659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38"/>
          <p:cNvCxnSpPr>
            <a:stCxn id="2" idx="2"/>
            <a:endCxn id="14" idx="0"/>
          </p:cNvCxnSpPr>
          <p:nvPr/>
        </p:nvCxnSpPr>
        <p:spPr>
          <a:xfrm rot="16200000" flipH="1">
            <a:off x="7224120" y="901352"/>
            <a:ext cx="370384" cy="1326469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41"/>
          <p:cNvCxnSpPr>
            <a:stCxn id="2" idx="2"/>
            <a:endCxn id="15" idx="0"/>
          </p:cNvCxnSpPr>
          <p:nvPr/>
        </p:nvCxnSpPr>
        <p:spPr>
          <a:xfrm rot="16200000" flipH="1">
            <a:off x="8509092" y="-383619"/>
            <a:ext cx="365173" cy="389120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>
            <a:stCxn id="11" idx="2"/>
            <a:endCxn id="3" idx="0"/>
          </p:cNvCxnSpPr>
          <p:nvPr/>
        </p:nvCxnSpPr>
        <p:spPr>
          <a:xfrm flipH="1">
            <a:off x="2737378" y="2950112"/>
            <a:ext cx="4469" cy="46952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stCxn id="13" idx="2"/>
            <a:endCxn id="22" idx="0"/>
          </p:cNvCxnSpPr>
          <p:nvPr/>
        </p:nvCxnSpPr>
        <p:spPr>
          <a:xfrm flipH="1">
            <a:off x="5384352" y="2957836"/>
            <a:ext cx="4067" cy="45663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>
            <a:stCxn id="14" idx="2"/>
            <a:endCxn id="25" idx="0"/>
          </p:cNvCxnSpPr>
          <p:nvPr/>
        </p:nvCxnSpPr>
        <p:spPr>
          <a:xfrm>
            <a:off x="8072547" y="2940904"/>
            <a:ext cx="4022" cy="4721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>
            <a:stCxn id="15" idx="2"/>
            <a:endCxn id="29" idx="0"/>
          </p:cNvCxnSpPr>
          <p:nvPr/>
        </p:nvCxnSpPr>
        <p:spPr>
          <a:xfrm>
            <a:off x="10637278" y="2896696"/>
            <a:ext cx="3973" cy="51905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-1871498" y="3259975"/>
            <a:ext cx="53953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ПОДРАЗДЕЛЕНИЯ</a:t>
            </a:r>
            <a:endParaRPr lang="ru-RU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B9E6-BA55-4E1C-AC10-D4B1853BD05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43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16200000">
            <a:off x="-2188959" y="2968301"/>
            <a:ext cx="6121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3EDE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НИР </a:t>
            </a:r>
            <a:r>
              <a:rPr lang="ru-RU" sz="3200" b="1" dirty="0" smtClean="0">
                <a:solidFill>
                  <a:srgbClr val="F3EDE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ОТДЕЛА ВИРУСОЛОГИИ</a:t>
            </a:r>
            <a:endParaRPr lang="ru-RU" sz="3200" b="1" dirty="0">
              <a:solidFill>
                <a:srgbClr val="F3EDE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1780656" y="241735"/>
          <a:ext cx="10075013" cy="5973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744">
                  <a:extLst>
                    <a:ext uri="{9D8B030D-6E8A-4147-A177-3AD203B41FA5}"/>
                  </a:extLst>
                </a:gridCol>
                <a:gridCol w="7893269">
                  <a:extLst>
                    <a:ext uri="{9D8B030D-6E8A-4147-A177-3AD203B41FA5}"/>
                  </a:extLst>
                </a:gridCol>
              </a:tblGrid>
              <a:tr h="422352">
                <a:tc>
                  <a:txBody>
                    <a:bodyPr/>
                    <a:lstStyle/>
                    <a:p>
                      <a:pPr algn="l"/>
                      <a:r>
                        <a:rPr lang="ru-RU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Наименование лаборатории</a:t>
                      </a:r>
                      <a:endParaRPr lang="ru-RU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6" marR="91436" marT="45710" marB="4571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375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Тематика НИР</a:t>
                      </a:r>
                      <a:endParaRPr lang="ru-RU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6" marR="91436" marT="45710" marB="4571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375C"/>
                    </a:solidFill>
                  </a:tcPr>
                </a:tc>
                <a:extLst>
                  <a:ext uri="{0D108BD9-81ED-4DB2-BD59-A6C34878D82A}"/>
                </a:extLst>
              </a:tr>
              <a:tr h="9038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Лаборатория особо-опасных инфекций и геморрагических лихорадок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(24,1)</a:t>
                      </a:r>
                    </a:p>
                  </a:txBody>
                  <a:tcPr marL="91436" marR="91436" marT="45710" marB="4571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F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Разработка системы вирусологического, молекулярно-генетического и иммунологического мониторинга за патогенными  </a:t>
                      </a:r>
                      <a:r>
                        <a:rPr lang="ru-RU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буньявирусами</a:t>
                      </a:r>
                      <a:r>
                        <a:rPr lang="ru-RU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(на примере </a:t>
                      </a:r>
                      <a:r>
                        <a:rPr lang="ru-RU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хантавирусов</a:t>
                      </a:r>
                      <a:r>
                        <a:rPr lang="ru-RU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ru-RU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ортобуньявирусов</a:t>
                      </a:r>
                      <a:r>
                        <a:rPr lang="ru-RU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ru-RU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аренавирусов</a:t>
                      </a:r>
                      <a:r>
                        <a:rPr lang="ru-RU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ru-RU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найровирусов</a:t>
                      </a:r>
                      <a:r>
                        <a:rPr lang="ru-RU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и </a:t>
                      </a:r>
                      <a:r>
                        <a:rPr lang="ru-RU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флебовирусов</a:t>
                      </a:r>
                      <a:r>
                        <a:rPr lang="ru-RU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Разработка системы  вирусологического, молекулярно-генетического и иммунологического мониторинга за патогенными </a:t>
                      </a:r>
                      <a:r>
                        <a:rPr lang="ru-RU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парамиксовирусами</a:t>
                      </a:r>
                      <a:r>
                        <a:rPr lang="ru-RU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(в </a:t>
                      </a:r>
                      <a:r>
                        <a:rPr lang="ru-RU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т.ч</a:t>
                      </a:r>
                      <a:r>
                        <a:rPr lang="ru-RU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вирусами </a:t>
                      </a:r>
                      <a:r>
                        <a:rPr lang="ru-RU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Хендра</a:t>
                      </a:r>
                      <a:r>
                        <a:rPr lang="ru-RU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и </a:t>
                      </a:r>
                      <a:r>
                        <a:rPr lang="ru-RU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Нипах</a:t>
                      </a:r>
                      <a:r>
                        <a:rPr lang="ru-RU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Мониторинг новых </a:t>
                      </a:r>
                      <a:r>
                        <a:rPr lang="ru-RU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флавивирусных</a:t>
                      </a:r>
                      <a:r>
                        <a:rPr lang="ru-RU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и </a:t>
                      </a:r>
                      <a:r>
                        <a:rPr lang="ru-RU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флавиподобных</a:t>
                      </a:r>
                      <a:r>
                        <a:rPr lang="ru-RU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вирусных патогенов</a:t>
                      </a:r>
                      <a:endParaRPr lang="ru-RU" sz="10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6" marR="91436" marT="45710" marB="4571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FE2"/>
                    </a:solidFill>
                  </a:tcPr>
                </a:tc>
                <a:extLst>
                  <a:ext uri="{0D108BD9-81ED-4DB2-BD59-A6C34878D82A}"/>
                </a:extLst>
              </a:tr>
              <a:tr h="709566">
                <a:tc rowSpan="2">
                  <a:txBody>
                    <a:bodyPr/>
                    <a:lstStyle/>
                    <a:p>
                      <a:r>
                        <a:rPr lang="ru-RU" sz="1000" b="1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Лаборатория ВИЧ и социально-значимых инфекций </a:t>
                      </a:r>
                    </a:p>
                    <a:p>
                      <a:r>
                        <a:rPr lang="ru-RU" sz="1000" b="1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(13,1)</a:t>
                      </a:r>
                    </a:p>
                    <a:p>
                      <a:endParaRPr lang="ru-RU" sz="10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6" marR="91436" marT="45710" marB="4571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Риск-ориентированный подход к профилактике ВИЧ-инфекции в отдельных группах населения (рег. номер 121041500042-8), сроки выполнения – 2021 – 2025 гг.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Изучение эффективности клеточного иммунного ответа у ВИЧ-позитивных лиц, инфицированных вирусом папилломы человека (ВПЧ) (рег. номер 122040600157-0), сроки выполнения – 2022 – 2024 гг. </a:t>
                      </a:r>
                      <a:endParaRPr lang="ru-RU" sz="1000" b="0" kern="12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6" marR="91436" marT="45710" marB="4571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405456">
                <a:tc vMerge="1">
                  <a:txBody>
                    <a:bodyPr/>
                    <a:lstStyle/>
                    <a:p>
                      <a:endParaRPr lang="ru-RU" sz="9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6" marR="91436" marT="45710" marB="4571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Разработка системы прогнозирования распространения мутаций лекарственной устойчивости среди штаммов ВИЧ, циркулирующих в Российской Федерации</a:t>
                      </a:r>
                      <a:endParaRPr lang="ru-RU" sz="10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6" marR="91436" marT="45710" marB="4571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FE2"/>
                    </a:solidFill>
                  </a:tcPr>
                </a:tc>
              </a:tr>
              <a:tr h="405456">
                <a:tc rowSpan="2">
                  <a:txBody>
                    <a:bodyPr/>
                    <a:lstStyle/>
                    <a:p>
                      <a:r>
                        <a:rPr lang="ru-RU" sz="1000" b="1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Лаборатория трансмиссивных вирусных инфекций (13,1)</a:t>
                      </a:r>
                    </a:p>
                    <a:p>
                      <a:endParaRPr lang="ru-RU" sz="10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6" marR="91436" marT="45710" marB="4571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Комплексный анализ популяционного иммунитета к вирусу клещевого энцефалита в субъектах Уральского федерального округа (рег. номер 121040500096-4), сроки выполнения – 2021 – 2025 гг.</a:t>
                      </a:r>
                      <a:endParaRPr lang="ru-RU" sz="1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6" marR="91436" marT="45710" marB="4571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557510">
                <a:tc vMerge="1">
                  <a:txBody>
                    <a:bodyPr/>
                    <a:lstStyle/>
                    <a:p>
                      <a:endParaRPr lang="ru-RU" sz="9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6" marR="91436" marT="45710" marB="4571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Возрастные особенности гуморального и клеточного иммунного ответа при вакцинации против клещевого энцефалита</a:t>
                      </a:r>
                    </a:p>
                    <a:p>
                      <a:r>
                        <a:rPr lang="ru-RU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Иммуногенетические факторы прогноза тяжести течения и исхода клещевого вирусного энцефалита</a:t>
                      </a:r>
                    </a:p>
                    <a:p>
                      <a:r>
                        <a:rPr lang="ru-RU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Мелкие млекопитающие, как природный резервуар новых трансмиссивных вирусных инфекций</a:t>
                      </a:r>
                      <a:endParaRPr lang="ru-RU" sz="10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6" marR="91436" marT="45710" marB="4571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FE2"/>
                    </a:solidFill>
                  </a:tcPr>
                </a:tc>
              </a:tr>
              <a:tr h="557510">
                <a:tc rowSpan="2">
                  <a:txBody>
                    <a:bodyPr/>
                    <a:lstStyle/>
                    <a:p>
                      <a:r>
                        <a:rPr lang="ru-RU" sz="1000" b="1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Лаборатория респираторных вирусных инфекций (13,1)</a:t>
                      </a:r>
                    </a:p>
                    <a:p>
                      <a:endParaRPr lang="ru-RU" sz="10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6" marR="91436" marT="45710" marB="4571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Интегрированный подход к изучению эпидемиологических и молекулярно-генетических особенностей возбудителей гриппа и ОРВИ при тяжелых клинических формах в период массовой вакцинопрофилактики (рег. номер 121041500044-2), сроки выполнения – 2021 – 2025 гг. </a:t>
                      </a:r>
                      <a:endParaRPr lang="ru-RU" sz="1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6" marR="91436" marT="45710" marB="4571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405456">
                <a:tc vMerge="1">
                  <a:txBody>
                    <a:bodyPr/>
                    <a:lstStyle/>
                    <a:p>
                      <a:endParaRPr lang="ru-RU" sz="9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 marT="45710" marB="4571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Изучение механизмов резистентности вируса ветряной оспы к противовирусным препаратам и факторов, влияющих на формирование резистентности</a:t>
                      </a:r>
                      <a:endParaRPr lang="ru-RU" sz="10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6" marR="91436" marT="45710" marB="4571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FE2"/>
                    </a:solidFill>
                  </a:tcPr>
                </a:tc>
              </a:tr>
              <a:tr h="557510">
                <a:tc rowSpan="2">
                  <a:txBody>
                    <a:bodyPr/>
                    <a:lstStyle/>
                    <a:p>
                      <a:r>
                        <a:rPr lang="ru-RU" sz="1000" b="1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Лаборатория </a:t>
                      </a:r>
                      <a:r>
                        <a:rPr lang="ru-RU" sz="1000" b="1" dirty="0" err="1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энтеральных</a:t>
                      </a:r>
                      <a:r>
                        <a:rPr lang="ru-RU" sz="1000" b="1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вирусных инфекций (13,1) </a:t>
                      </a:r>
                    </a:p>
                  </a:txBody>
                  <a:tcPr marL="91436" marR="91436" marT="45710" marB="4571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Применение методов высокопроизводительного </a:t>
                      </a:r>
                      <a:r>
                        <a:rPr lang="ru-RU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секвенирования</a:t>
                      </a:r>
                      <a:r>
                        <a:rPr lang="ru-RU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нуклеиновых кислот в молекулярно-генетическом мониторинге циркуляции </a:t>
                      </a:r>
                      <a:r>
                        <a:rPr lang="ru-RU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энтеровирусов</a:t>
                      </a:r>
                      <a:r>
                        <a:rPr lang="ru-RU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в Уральском федеральном округе и Западной Сибири (рег. номер 121041500041-1), сроки выполнения – 2021 – 2025 гг. </a:t>
                      </a:r>
                      <a:endParaRPr lang="ru-RU" sz="1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6" marR="91436" marT="45710" marB="4571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1013674">
                <a:tc vMerge="1">
                  <a:txBody>
                    <a:bodyPr/>
                    <a:lstStyle/>
                    <a:p>
                      <a:endParaRPr lang="ru-RU" sz="95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 marT="45710" marB="4571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Генетическая характеристика возбудителей </a:t>
                      </a:r>
                      <a:r>
                        <a:rPr lang="ru-RU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генерализованной</a:t>
                      </a:r>
                      <a:r>
                        <a:rPr lang="ru-RU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вирусной инфекции с летальным исходом у детей первого года жизни, сроки выполнения – 2023</a:t>
                      </a:r>
                      <a:r>
                        <a:rPr lang="ru-RU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</a:t>
                      </a:r>
                      <a:r>
                        <a:rPr lang="ru-RU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2025 гг.</a:t>
                      </a:r>
                    </a:p>
                    <a:p>
                      <a:r>
                        <a:rPr lang="ru-RU" sz="10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Мониторинг циркуляции и генетического разнообразия возбудителей </a:t>
                      </a:r>
                      <a:r>
                        <a:rPr lang="ru-RU" sz="10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норовирусной</a:t>
                      </a:r>
                      <a:r>
                        <a:rPr lang="ru-RU" sz="10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инфекции, сроки выполнения – 2023-</a:t>
                      </a:r>
                      <a:r>
                        <a:rPr lang="ru-RU" sz="10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2025 гг.</a:t>
                      </a:r>
                      <a:endParaRPr lang="ru-RU" sz="1000" kern="120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sz="10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Роль отдельных антигенных факторов и кишечной </a:t>
                      </a:r>
                      <a:r>
                        <a:rPr lang="ru-RU" sz="10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микробиоты</a:t>
                      </a:r>
                      <a:r>
                        <a:rPr lang="ru-RU" sz="10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при </a:t>
                      </a:r>
                      <a:r>
                        <a:rPr lang="ru-RU" sz="10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ротавирусной</a:t>
                      </a:r>
                      <a:r>
                        <a:rPr lang="ru-RU" sz="10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и </a:t>
                      </a:r>
                      <a:r>
                        <a:rPr lang="ru-RU" sz="10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норовирусной</a:t>
                      </a:r>
                      <a:r>
                        <a:rPr lang="ru-RU" sz="10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инфекции у младенцев с ослабленным иммунитетом</a:t>
                      </a:r>
                      <a:endParaRPr lang="ru-RU" sz="10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6" marR="91436" marT="45710" marB="4571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FE2"/>
                    </a:solidFill>
                  </a:tcPr>
                </a:tc>
              </a:tr>
            </a:tbl>
          </a:graphicData>
        </a:graphic>
      </p:graphicFrame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4790412" y="6411018"/>
            <a:ext cx="201622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dk1">
                <a:shade val="95000"/>
                <a:satMod val="105000"/>
              </a:schemeClr>
            </a:solidFill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2022 г. – 5 тем НИР</a:t>
            </a:r>
          </a:p>
        </p:txBody>
      </p:sp>
      <p:sp>
        <p:nvSpPr>
          <p:cNvPr id="9" name="TextBox 14"/>
          <p:cNvSpPr txBox="1">
            <a:spLocks noChangeArrowheads="1"/>
          </p:cNvSpPr>
          <p:nvPr/>
        </p:nvSpPr>
        <p:spPr bwMode="auto">
          <a:xfrm>
            <a:off x="6806636" y="6411019"/>
            <a:ext cx="2088231" cy="307777"/>
          </a:xfrm>
          <a:prstGeom prst="rect">
            <a:avLst/>
          </a:prstGeom>
          <a:solidFill>
            <a:srgbClr val="B8CFE2"/>
          </a:solidFill>
          <a:ln>
            <a:solidFill>
              <a:schemeClr val="dk1">
                <a:shade val="95000"/>
                <a:satMod val="105000"/>
              </a:schemeClr>
            </a:solidFill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2030 г. – 11 тем НИР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B9E6-BA55-4E1C-AC10-D4B1853BD058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344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16200000">
            <a:off x="-2167938" y="2999078"/>
            <a:ext cx="6121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F3EDE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НИР </a:t>
            </a:r>
            <a:r>
              <a:rPr lang="ru-RU" sz="2800" b="1" dirty="0" smtClean="0">
                <a:solidFill>
                  <a:srgbClr val="F3EDE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ОТДЕЛА ЭПИДЕМИОЛОГИИ</a:t>
            </a:r>
            <a:endParaRPr lang="ru-RU" sz="2800" b="1" dirty="0">
              <a:solidFill>
                <a:srgbClr val="F3EDE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4790412" y="6432039"/>
            <a:ext cx="201622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dk1">
                <a:shade val="95000"/>
                <a:satMod val="105000"/>
              </a:schemeClr>
            </a:solidFill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2022 г. – </a:t>
            </a:r>
            <a:r>
              <a:rPr lang="ru-RU" alt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 тем </a:t>
            </a:r>
            <a:r>
              <a:rPr lang="ru-RU" alt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НИР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6806636" y="6432040"/>
            <a:ext cx="2088231" cy="307777"/>
          </a:xfrm>
          <a:prstGeom prst="rect">
            <a:avLst/>
          </a:prstGeom>
          <a:solidFill>
            <a:srgbClr val="B8CFE2"/>
          </a:solidFill>
          <a:ln>
            <a:solidFill>
              <a:schemeClr val="dk1">
                <a:shade val="95000"/>
                <a:satMod val="105000"/>
              </a:schemeClr>
            </a:solidFill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2030 г. – 4</a:t>
            </a:r>
            <a:r>
              <a:rPr lang="ru-RU" alt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темы </a:t>
            </a:r>
            <a:r>
              <a:rPr lang="ru-RU" alt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НИР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/>
          </p:nvPr>
        </p:nvGraphicFramePr>
        <p:xfrm>
          <a:off x="1782287" y="220717"/>
          <a:ext cx="10073381" cy="4061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603">
                  <a:extLst>
                    <a:ext uri="{9D8B030D-6E8A-4147-A177-3AD203B41FA5}"/>
                  </a:extLst>
                </a:gridCol>
                <a:gridCol w="7903778">
                  <a:extLst>
                    <a:ext uri="{9D8B030D-6E8A-4147-A177-3AD203B41FA5}"/>
                  </a:extLst>
                </a:gridCol>
              </a:tblGrid>
              <a:tr h="453082"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Наименование лаборатории</a:t>
                      </a:r>
                      <a:endParaRPr lang="ru-RU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3" marB="45703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375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Тематика НИР</a:t>
                      </a:r>
                      <a:endParaRPr lang="ru-RU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3" marB="45703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375C"/>
                    </a:solidFill>
                  </a:tcPr>
                </a:tc>
                <a:extLst>
                  <a:ext uri="{0D108BD9-81ED-4DB2-BD59-A6C34878D82A}"/>
                </a:extLst>
              </a:tr>
              <a:tr h="1172729">
                <a:tc>
                  <a:txBody>
                    <a:bodyPr/>
                    <a:lstStyle/>
                    <a:p>
                      <a:r>
                        <a:rPr lang="ru-RU" sz="1000" b="1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Лаборатория эпидемиологии, математического моделирования и научного прогнозирования вирусных инфекций </a:t>
                      </a:r>
                    </a:p>
                    <a:p>
                      <a:r>
                        <a:rPr lang="ru-RU" sz="1000" b="1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(10,1)</a:t>
                      </a:r>
                    </a:p>
                    <a:p>
                      <a:endParaRPr lang="ru-RU" sz="10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3" marB="45703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F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Применение методов математического моделирования  в эпидемиологическом надзоре за энтеровирусной (</a:t>
                      </a:r>
                      <a:r>
                        <a:rPr lang="ru-RU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неполио</a:t>
                      </a:r>
                      <a:r>
                        <a:rPr lang="ru-RU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инфекцией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3" marB="45703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FE2"/>
                    </a:solidFill>
                  </a:tcPr>
                </a:tc>
                <a:extLst>
                  <a:ext uri="{0D108BD9-81ED-4DB2-BD59-A6C34878D82A}"/>
                </a:extLst>
              </a:tr>
              <a:tr h="80668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Лаборатория инфекций, связанных с оказанием медицинской помощи с испытательной площадкой дезинфицирующих средств и оборудования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(17,2)</a:t>
                      </a:r>
                    </a:p>
                    <a:p>
                      <a:endParaRPr lang="ru-RU" sz="10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3" marB="45703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Изучение эпидемического процесса и профилактика вирусных инфекций, связанных с оказанием медицинской помощи (на примере ветряной оспы, </a:t>
                      </a:r>
                      <a:r>
                        <a:rPr lang="ru-RU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норо</a:t>
                      </a:r>
                      <a:r>
                        <a:rPr lang="ru-RU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-, </a:t>
                      </a:r>
                      <a:r>
                        <a:rPr lang="ru-RU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ротавирусной</a:t>
                      </a:r>
                      <a:r>
                        <a:rPr lang="ru-RU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инфекции и др.) (рег. номер 121040500099-5), сроки выполнения – 2021 – 2025 гг.</a:t>
                      </a:r>
                    </a:p>
                  </a:txBody>
                  <a:tcPr marT="45703" marB="45703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1624501">
                <a:tc vMerge="1">
                  <a:txBody>
                    <a:bodyPr/>
                    <a:lstStyle/>
                    <a:p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3" marB="45703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ru-RU" sz="10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Особенности проявлений эпидемического процесса инфекций, связанных с оказанием медицинской помощи, вирусной этиологии в современных стационарах различного профиля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u-RU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Оценка эффективности методов аэрозольной дезинфекции систем вентиляции в высокотехнологичных многопрофильных  медицинских центрах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u-RU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Геоинформационная система как инструмент эпидемиологического мониторинга инфекций, связанных с оказанием медицинской помощи, в Российской Федерации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endParaRPr lang="ru-RU" sz="1000" b="1" dirty="0" smtClean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3" marB="45703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FE2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B9E6-BA55-4E1C-AC10-D4B1853BD05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346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16200000">
            <a:off x="-2178449" y="2988568"/>
            <a:ext cx="6121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F3EDE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НИР </a:t>
            </a:r>
            <a:r>
              <a:rPr lang="ru-RU" sz="2800" b="1" dirty="0" smtClean="0">
                <a:solidFill>
                  <a:srgbClr val="F3EDE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ОТДЕЛА БИОТЕХНОЛОГИИ</a:t>
            </a:r>
            <a:endParaRPr lang="ru-RU" sz="2800" b="1" dirty="0">
              <a:solidFill>
                <a:srgbClr val="F3EDE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4800922" y="6432039"/>
            <a:ext cx="201622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dk1">
                <a:shade val="95000"/>
                <a:satMod val="105000"/>
              </a:schemeClr>
            </a:solidFill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2022 г. – </a:t>
            </a:r>
            <a:r>
              <a:rPr lang="ru-RU" alt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 темы </a:t>
            </a:r>
            <a:r>
              <a:rPr lang="ru-RU" alt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НИР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6817146" y="6432040"/>
            <a:ext cx="2088231" cy="307777"/>
          </a:xfrm>
          <a:prstGeom prst="rect">
            <a:avLst/>
          </a:prstGeom>
          <a:solidFill>
            <a:srgbClr val="B8CFE2"/>
          </a:solidFill>
          <a:ln>
            <a:solidFill>
              <a:schemeClr val="dk1">
                <a:shade val="95000"/>
                <a:satMod val="105000"/>
              </a:schemeClr>
            </a:solidFill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2030 г. – </a:t>
            </a:r>
            <a:r>
              <a:rPr lang="ru-RU" alt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 </a:t>
            </a:r>
            <a:r>
              <a:rPr lang="ru-RU" alt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тем НИР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/>
          </p:nvPr>
        </p:nvGraphicFramePr>
        <p:xfrm>
          <a:off x="1799341" y="231227"/>
          <a:ext cx="10035307" cy="4553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038">
                  <a:extLst>
                    <a:ext uri="{9D8B030D-6E8A-4147-A177-3AD203B41FA5}"/>
                  </a:extLst>
                </a:gridCol>
                <a:gridCol w="7893269">
                  <a:extLst>
                    <a:ext uri="{9D8B030D-6E8A-4147-A177-3AD203B41FA5}"/>
                  </a:extLst>
                </a:gridCol>
              </a:tblGrid>
              <a:tr h="439846"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Наименование лаборатории</a:t>
                      </a:r>
                      <a:endParaRPr lang="ru-RU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3" marB="45703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375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Тематика НИР</a:t>
                      </a:r>
                      <a:endParaRPr lang="ru-RU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3" marB="45703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375C"/>
                    </a:solidFill>
                  </a:tcPr>
                </a:tc>
                <a:extLst>
                  <a:ext uri="{0D108BD9-81ED-4DB2-BD59-A6C34878D82A}"/>
                </a:extLst>
              </a:tr>
              <a:tr h="1138470">
                <a:tc rowSpan="2">
                  <a:txBody>
                    <a:bodyPr/>
                    <a:lstStyle/>
                    <a:p>
                      <a:r>
                        <a:rPr lang="ru-RU" sz="1000" b="1" dirty="0" smtClean="0">
                          <a:solidFill>
                            <a:srgbClr val="0A375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Лаборатория опытного производства диагностических средств, тест-систем и биопрепаратов </a:t>
                      </a:r>
                    </a:p>
                    <a:p>
                      <a:r>
                        <a:rPr lang="ru-RU" sz="1000" b="1" dirty="0" smtClean="0">
                          <a:solidFill>
                            <a:srgbClr val="0A375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(16,2)</a:t>
                      </a:r>
                    </a:p>
                  </a:txBody>
                  <a:tcPr marT="45708" marB="45708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BE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Разработка экспериментального образца нового антимикробного средства «Бактериофаг 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Pneumococcus</a:t>
                      </a:r>
                      <a:r>
                        <a:rPr lang="ru-RU" sz="10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» с направленностью на отдельные серологические варианты </a:t>
                      </a:r>
                      <a:r>
                        <a:rPr lang="ru-RU" sz="10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полирезистентных</a:t>
                      </a:r>
                      <a:r>
                        <a:rPr lang="ru-RU" sz="10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штаммов 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Streptococcus </a:t>
                      </a:r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pneumoniae</a:t>
                      </a:r>
                      <a:r>
                        <a:rPr lang="ru-RU" sz="10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циркулирующих на территории Свердловской области для профилактики и персонализированной терапии </a:t>
                      </a:r>
                      <a:r>
                        <a:rPr lang="ru-RU" sz="10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постковидной</a:t>
                      </a:r>
                      <a:r>
                        <a:rPr lang="ru-RU" sz="10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пневмококковой инфекции</a:t>
                      </a:r>
                      <a:r>
                        <a:rPr lang="ru-RU" sz="1000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(Договор № 13-22-РНФ)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Изучение эффективности иммуномодулирующего средства </a:t>
                      </a:r>
                      <a:r>
                        <a:rPr lang="ru-RU" sz="10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КоронаРотаКол</a:t>
                      </a:r>
                      <a:r>
                        <a:rPr lang="ru-RU" sz="10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на основе молозива иммунизированных животных крупного рогатого скота для специфической профилактики </a:t>
                      </a:r>
                      <a:r>
                        <a:rPr lang="ru-RU" sz="10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ротавирусной</a:t>
                      </a:r>
                      <a:r>
                        <a:rPr lang="ru-RU" sz="10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и новой </a:t>
                      </a:r>
                      <a:r>
                        <a:rPr lang="ru-RU" sz="10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коронавирусной</a:t>
                      </a:r>
                      <a:r>
                        <a:rPr lang="ru-RU" sz="10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инфекции (Соглашение от 01.07.2022 года № 114 с ООО «Победа-1» г. Екатеринбург)</a:t>
                      </a:r>
                    </a:p>
                  </a:txBody>
                  <a:tcPr marT="45708" marB="45708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783115">
                <a:tc vMerge="1"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8" marB="45708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Получение специфических </a:t>
                      </a:r>
                      <a:r>
                        <a:rPr lang="ru-RU" sz="1000" b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моноклональных</a:t>
                      </a:r>
                      <a:r>
                        <a:rPr lang="ru-RU" sz="10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антител, направленного действия на </a:t>
                      </a:r>
                      <a:r>
                        <a:rPr lang="ru-RU" sz="1000" b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кадгериновые</a:t>
                      </a:r>
                      <a:r>
                        <a:rPr lang="ru-RU" sz="10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рецепторы связывания </a:t>
                      </a:r>
                      <a:r>
                        <a:rPr lang="ru-RU" sz="1000" b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хантовирусных</a:t>
                      </a:r>
                      <a:r>
                        <a:rPr lang="ru-RU" sz="10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белков (на примере возбудителя ГЛПС)	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Поиск новых отечественных синтезированных и природных химических соединений, перспективных для создания профилактических и лечебных препаратов против возбудителей </a:t>
                      </a:r>
                      <a:r>
                        <a:rPr lang="ru-RU" sz="1000" b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флавивирусных</a:t>
                      </a:r>
                      <a:r>
                        <a:rPr lang="ru-RU" sz="10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инфекций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Разработка тест-системы для определения </a:t>
                      </a:r>
                      <a:r>
                        <a:rPr lang="ru-RU" sz="1000" b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провирусной</a:t>
                      </a:r>
                      <a:r>
                        <a:rPr lang="ru-RU" sz="10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нагрузки ВИЧ и мутаций лекарственной устойчивости в </a:t>
                      </a:r>
                      <a:r>
                        <a:rPr lang="ru-RU" sz="1000" b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провирусе</a:t>
                      </a:r>
                      <a:r>
                        <a:rPr lang="ru-RU" sz="10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ВИЧ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-Разработка ПЦР тест-системы для определения наиболее значимых мутаций лекарственной устойчивости ВИЧ-1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Апробация новых химических веществ и натуральных растительных субстанций в качестве кандидатов, ингибирующих рост </a:t>
                      </a:r>
                      <a:r>
                        <a:rPr lang="ru-RU" sz="10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неполиомиелитных</a:t>
                      </a:r>
                      <a:r>
                        <a:rPr lang="ru-RU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0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энтеровирусов</a:t>
                      </a:r>
                      <a:endParaRPr lang="ru-RU" sz="10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8" marB="45708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BED3"/>
                    </a:solidFill>
                  </a:tcPr>
                </a:tc>
                <a:extLst>
                  <a:ext uri="{0D108BD9-81ED-4DB2-BD59-A6C34878D82A}"/>
                </a:extLst>
              </a:tr>
              <a:tr h="1474845">
                <a:tc>
                  <a:txBody>
                    <a:bodyPr/>
                    <a:lstStyle/>
                    <a:p>
                      <a:r>
                        <a:rPr lang="ru-RU" sz="1000" b="1" dirty="0" smtClean="0">
                          <a:solidFill>
                            <a:srgbClr val="0A375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Лаборатория генной инженерии и </a:t>
                      </a:r>
                      <a:r>
                        <a:rPr lang="ru-RU" sz="1000" b="1" dirty="0" err="1" smtClean="0">
                          <a:solidFill>
                            <a:srgbClr val="0A375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протеомных</a:t>
                      </a:r>
                      <a:r>
                        <a:rPr lang="ru-RU" sz="1000" b="1" dirty="0" smtClean="0">
                          <a:solidFill>
                            <a:srgbClr val="0A375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методов (13,2)</a:t>
                      </a:r>
                    </a:p>
                  </a:txBody>
                  <a:tcPr marT="45708" marB="45708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5BE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ru-RU" sz="10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Ненуклеозидные</a:t>
                      </a:r>
                      <a:r>
                        <a:rPr lang="ru-RU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ингибиторы комплекса РНК-зависимой-РНК-полимеразы, как средства профилактики тяжелых форм коревой инфекции</a:t>
                      </a:r>
                    </a:p>
                    <a:p>
                      <a:r>
                        <a:rPr lang="ru-RU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Дифференциальная диагностика возбудителей </a:t>
                      </a:r>
                      <a:r>
                        <a:rPr lang="ru-RU" sz="10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экзантемных</a:t>
                      </a:r>
                      <a:r>
                        <a:rPr lang="ru-RU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вирусных инфекций на основе анализа спектра белков эпителиальных клеток ротоглотки методом MALDI-TOF масс-спектрометрии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8" marB="45708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BED3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B9E6-BA55-4E1C-AC10-D4B1853BD058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944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16200000">
            <a:off x="-2188960" y="2936018"/>
            <a:ext cx="6121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F3EDE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НИР </a:t>
            </a:r>
            <a:r>
              <a:rPr lang="ru-RU" sz="2800" b="1" dirty="0" smtClean="0">
                <a:solidFill>
                  <a:srgbClr val="F3EDE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ОТДЕЛА ОБЕСПЕЧЕНИЯ</a:t>
            </a:r>
            <a:endParaRPr lang="ru-RU" sz="2800" b="1" dirty="0">
              <a:solidFill>
                <a:srgbClr val="F3EDE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4088525" y="6453060"/>
            <a:ext cx="272862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dk1">
                <a:shade val="95000"/>
                <a:satMod val="105000"/>
              </a:schemeClr>
            </a:solidFill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2022 г. – темы отсутствуют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6817146" y="6453061"/>
            <a:ext cx="2088231" cy="307777"/>
          </a:xfrm>
          <a:prstGeom prst="rect">
            <a:avLst/>
          </a:prstGeom>
          <a:solidFill>
            <a:srgbClr val="B8CFE2"/>
          </a:solidFill>
          <a:ln>
            <a:solidFill>
              <a:schemeClr val="dk1">
                <a:shade val="95000"/>
                <a:satMod val="105000"/>
              </a:schemeClr>
            </a:solidFill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2030 г. – </a:t>
            </a:r>
            <a:r>
              <a:rPr lang="ru-RU" alt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 темы </a:t>
            </a:r>
            <a:r>
              <a:rPr lang="ru-RU" alt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НИР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/>
          </p:nvPr>
        </p:nvGraphicFramePr>
        <p:xfrm>
          <a:off x="1785699" y="293371"/>
          <a:ext cx="10069969" cy="3618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191">
                  <a:extLst>
                    <a:ext uri="{9D8B030D-6E8A-4147-A177-3AD203B41FA5}"/>
                  </a:extLst>
                </a:gridCol>
                <a:gridCol w="7903778">
                  <a:extLst>
                    <a:ext uri="{9D8B030D-6E8A-4147-A177-3AD203B41FA5}"/>
                  </a:extLst>
                </a:gridCol>
              </a:tblGrid>
              <a:tr h="366861">
                <a:tc>
                  <a:txBody>
                    <a:bodyPr/>
                    <a:lstStyle/>
                    <a:p>
                      <a:pPr algn="l"/>
                      <a:r>
                        <a:rPr lang="ru-RU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Наименование лаборатории</a:t>
                      </a:r>
                      <a:endParaRPr lang="ru-RU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6" marB="4572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375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Тематика НИР</a:t>
                      </a:r>
                      <a:endParaRPr lang="ru-RU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6" marB="4572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375C"/>
                    </a:solidFill>
                  </a:tcPr>
                </a:tc>
                <a:extLst>
                  <a:ext uri="{0D108BD9-81ED-4DB2-BD59-A6C34878D82A}"/>
                </a:extLst>
              </a:tr>
              <a:tr h="756201">
                <a:tc>
                  <a:txBody>
                    <a:bodyPr/>
                    <a:lstStyle/>
                    <a:p>
                      <a:r>
                        <a:rPr lang="ru-RU" sz="1000" b="1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Лаборатория клеточных культур (11,1) </a:t>
                      </a:r>
                    </a:p>
                    <a:p>
                      <a:endParaRPr lang="ru-RU" sz="10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6" marB="4572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Стандартизация специализированной коллекции клеточных линий человека и животных с паспортизацией клеточных культур и созданием информационной базы данных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6" marB="4572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FE2"/>
                    </a:solidFill>
                  </a:tcPr>
                </a:tc>
                <a:extLst>
                  <a:ext uri="{0D108BD9-81ED-4DB2-BD59-A6C34878D82A}"/>
                </a:extLst>
              </a:tr>
              <a:tr h="1365918">
                <a:tc>
                  <a:txBody>
                    <a:bodyPr/>
                    <a:lstStyle/>
                    <a:p>
                      <a:r>
                        <a:rPr lang="ru-RU" sz="1000" b="1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Лаборатория коллекции вирусов, морфологии и электронной микроскопии </a:t>
                      </a:r>
                    </a:p>
                    <a:p>
                      <a:r>
                        <a:rPr lang="ru-RU" sz="1000" b="1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(9,2)</a:t>
                      </a:r>
                    </a:p>
                    <a:p>
                      <a:endParaRPr lang="ru-RU" sz="10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6" marB="4572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FE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ru-RU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Поддержание и пополнение рабочей коллекции вирусов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ru-RU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Разработка метода количественного когерентно-оптического анализа и оценки воздействия неблагоприятных физико-химических (состав среды, излучение и др.) и биологических (размножение вируса) факторов на процессы в живой клетке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6" marB="4572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FE2"/>
                    </a:solidFill>
                  </a:tcPr>
                </a:tc>
                <a:extLst>
                  <a:ext uri="{0D108BD9-81ED-4DB2-BD59-A6C34878D82A}"/>
                </a:extLst>
              </a:tr>
              <a:tr h="1039412">
                <a:tc>
                  <a:txBody>
                    <a:bodyPr/>
                    <a:lstStyle/>
                    <a:p>
                      <a:r>
                        <a:rPr lang="ru-RU" sz="1000" b="1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Лаборатория животных моделей с виварием </a:t>
                      </a:r>
                    </a:p>
                    <a:p>
                      <a:r>
                        <a:rPr lang="ru-RU" sz="1000" b="1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(11,1)</a:t>
                      </a:r>
                    </a:p>
                    <a:p>
                      <a:endParaRPr lang="ru-RU" sz="10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6" marB="4572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F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Изучение функции </a:t>
                      </a:r>
                      <a:r>
                        <a:rPr lang="ru-RU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миокардиоцитов</a:t>
                      </a:r>
                      <a:r>
                        <a:rPr lang="ru-RU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при гриппозной и </a:t>
                      </a:r>
                      <a:r>
                        <a:rPr lang="ru-RU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герпесвирусной</a:t>
                      </a:r>
                      <a:r>
                        <a:rPr lang="ru-RU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инфекции в эксперименте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6" marB="4572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FE2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B9E6-BA55-4E1C-AC10-D4B1853BD058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957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1022</Words>
  <Application>Microsoft Office PowerPoint</Application>
  <PresentationFormat>Широкоэкранный</PresentationFormat>
  <Paragraphs>112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</cp:revision>
  <dcterms:created xsi:type="dcterms:W3CDTF">2023-03-15T10:36:23Z</dcterms:created>
  <dcterms:modified xsi:type="dcterms:W3CDTF">2023-03-15T10:55:04Z</dcterms:modified>
</cp:coreProperties>
</file>