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0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s\Work\HIV-CNS\B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____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Всего</a:t>
            </a:r>
            <a:r>
              <a:rPr lang="ru-RU" baseline="0" dirty="0" smtClean="0"/>
              <a:t> 56 послед-ей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Lbls>
            <c:dLbl>
              <c:idx val="0"/>
              <c:layout/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Описание!$A$48:$A$49</c:f>
              <c:strCache>
                <c:ptCount val="2"/>
                <c:pt idx="0">
                  <c:v>Кол-во проб</c:v>
                </c:pt>
                <c:pt idx="1">
                  <c:v>Повторяющиеся значения</c:v>
                </c:pt>
              </c:strCache>
            </c:strRef>
          </c:cat>
          <c:val>
            <c:numRef>
              <c:f>(Описание!$A$44,Описание!$C$44)</c:f>
              <c:numCache>
                <c:formatCode>General</c:formatCode>
                <c:ptCount val="2"/>
                <c:pt idx="0">
                  <c:v>37</c:v>
                </c:pt>
                <c:pt idx="1">
                  <c:v>19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Описание!$D$49</c:f>
              <c:strCache>
                <c:ptCount val="1"/>
                <c:pt idx="0">
                  <c:v>Оба БМ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3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3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explosion val="5"/>
            <c:spPr>
              <a:gradFill rotWithShape="1">
                <a:gsLst>
                  <a:gs pos="0">
                    <a:schemeClr val="accent3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3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3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Описание!$D$48:$D$49</c:f>
              <c:strCache>
                <c:ptCount val="2"/>
                <c:pt idx="0">
                  <c:v>Только один вид БМ</c:v>
                </c:pt>
                <c:pt idx="1">
                  <c:v>Оба БМ</c:v>
                </c:pt>
              </c:strCache>
            </c:strRef>
          </c:cat>
          <c:val>
            <c:numRef>
              <c:f>(Описание!$G$43,Описание!$D$43)</c:f>
              <c:numCache>
                <c:formatCode>General</c:formatCode>
                <c:ptCount val="2"/>
                <c:pt idx="0">
                  <c:v>18</c:v>
                </c:pt>
                <c:pt idx="1">
                  <c:v>19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Описание!$D$49</c:f>
              <c:strCache>
                <c:ptCount val="1"/>
                <c:pt idx="0">
                  <c:v>Оба БМ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Описание!$F$48:$F$49</c:f>
              <c:strCache>
                <c:ptCount val="2"/>
                <c:pt idx="0">
                  <c:v>Только плазма</c:v>
                </c:pt>
                <c:pt idx="1">
                  <c:v>Только ликвор</c:v>
                </c:pt>
              </c:strCache>
            </c:strRef>
          </c:cat>
          <c:val>
            <c:numRef>
              <c:f>Описание!$E$43:$F$43</c:f>
              <c:numCache>
                <c:formatCode>General</c:formatCode>
                <c:ptCount val="2"/>
                <c:pt idx="0">
                  <c:v>7</c:v>
                </c:pt>
                <c:pt idx="1">
                  <c:v>11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2037224880"/>
        <c:axId val="-2037220528"/>
      </c:barChart>
      <c:catAx>
        <c:axId val="-2037224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037220528"/>
        <c:crosses val="autoZero"/>
        <c:auto val="1"/>
        <c:lblAlgn val="ctr"/>
        <c:lblOffset val="100"/>
        <c:noMultiLvlLbl val="0"/>
      </c:catAx>
      <c:valAx>
        <c:axId val="-20372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03722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77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47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51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4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7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400" b="1">
                <a:solidFill>
                  <a:srgbClr val="0A37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8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16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82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81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9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88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GlowEdges trans="35000" smoothness="10"/>
                    </a14:imgEffect>
                  </a14:imgLayer>
                </a14:imgProps>
              </a:ext>
            </a:extLst>
          </a:blip>
          <a:srcRect/>
          <a:stretch>
            <a:fillRect r="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310D-9430-4683-B906-22188BA3EE6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A37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B9A17E-4147-495E-9AA5-5E777D303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0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635405"/>
              </p:ext>
            </p:extLst>
          </p:nvPr>
        </p:nvGraphicFramePr>
        <p:xfrm>
          <a:off x="1441938" y="3429000"/>
          <a:ext cx="4654062" cy="3094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164278"/>
              </p:ext>
            </p:extLst>
          </p:nvPr>
        </p:nvGraphicFramePr>
        <p:xfrm>
          <a:off x="4267197" y="1831364"/>
          <a:ext cx="4607171" cy="282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821389"/>
              </p:ext>
            </p:extLst>
          </p:nvPr>
        </p:nvGraphicFramePr>
        <p:xfrm>
          <a:off x="8393723" y="1852247"/>
          <a:ext cx="3528645" cy="2532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Прямая соединительная линия 13"/>
          <p:cNvCxnSpPr/>
          <p:nvPr/>
        </p:nvCxnSpPr>
        <p:spPr>
          <a:xfrm flipV="1">
            <a:off x="2461846" y="2157047"/>
            <a:ext cx="3423138" cy="20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5509846" y="4501662"/>
            <a:ext cx="1090246" cy="12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41231" y="4443046"/>
            <a:ext cx="686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Среди них с высокой степенью устойчивости к препаратам: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85595" y="5011418"/>
            <a:ext cx="2000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ID192</a:t>
            </a:r>
            <a:r>
              <a:rPr lang="ru-RU" sz="1100" dirty="0"/>
              <a:t> </a:t>
            </a:r>
            <a:r>
              <a:rPr lang="ru-RU" sz="1100" dirty="0" smtClean="0"/>
              <a:t>   </a:t>
            </a:r>
            <a:r>
              <a:rPr lang="en-US" sz="1100" dirty="0" smtClean="0"/>
              <a:t>M184V</a:t>
            </a:r>
            <a:r>
              <a:rPr lang="ru-RU" sz="1100" dirty="0" smtClean="0"/>
              <a:t> (</a:t>
            </a:r>
            <a:r>
              <a:rPr lang="en-US" sz="1100" dirty="0" smtClean="0"/>
              <a:t>LMV</a:t>
            </a:r>
            <a:r>
              <a:rPr lang="ru-RU" sz="1100" dirty="0" smtClean="0"/>
              <a:t>, </a:t>
            </a:r>
            <a:r>
              <a:rPr lang="en-US" sz="1100" dirty="0" smtClean="0"/>
              <a:t>FTC</a:t>
            </a:r>
            <a:r>
              <a:rPr lang="ru-RU" sz="1100" dirty="0" smtClean="0"/>
              <a:t>)</a:t>
            </a:r>
            <a:endParaRPr lang="en-US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33784" y="5007210"/>
            <a:ext cx="2605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ID13</a:t>
            </a:r>
            <a:r>
              <a:rPr lang="ru-RU" sz="1100" dirty="0" smtClean="0"/>
              <a:t>    </a:t>
            </a:r>
            <a:r>
              <a:rPr lang="en-US" sz="1100" dirty="0" smtClean="0"/>
              <a:t>I50V</a:t>
            </a:r>
            <a:r>
              <a:rPr lang="ru-RU" sz="1100" dirty="0"/>
              <a:t> </a:t>
            </a:r>
            <a:r>
              <a:rPr lang="ru-RU" sz="1100" dirty="0" smtClean="0"/>
              <a:t>(</a:t>
            </a:r>
            <a:r>
              <a:rPr lang="en-US" sz="1100" dirty="0" smtClean="0"/>
              <a:t>FPV</a:t>
            </a:r>
            <a:r>
              <a:rPr lang="ru-RU" sz="1100" dirty="0" smtClean="0"/>
              <a:t>)</a:t>
            </a:r>
            <a:endParaRPr lang="en-US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784121" y="5007210"/>
            <a:ext cx="2561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ID25</a:t>
            </a:r>
            <a:r>
              <a:rPr lang="ru-RU" sz="1100" dirty="0" smtClean="0"/>
              <a:t>    </a:t>
            </a:r>
            <a:r>
              <a:rPr lang="en-US" sz="1100" dirty="0" smtClean="0"/>
              <a:t>K103N</a:t>
            </a:r>
            <a:r>
              <a:rPr lang="ru-RU" sz="1100" dirty="0" smtClean="0"/>
              <a:t> (</a:t>
            </a:r>
            <a:r>
              <a:rPr lang="en-US" sz="1100" dirty="0" smtClean="0"/>
              <a:t>NVP, EFV</a:t>
            </a:r>
            <a:r>
              <a:rPr lang="ru-RU" sz="1100" dirty="0" smtClean="0"/>
              <a:t>)</a:t>
            </a:r>
            <a:endParaRPr lang="en-US" sz="11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706181" y="5007210"/>
            <a:ext cx="2631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ID25</a:t>
            </a:r>
            <a:r>
              <a:rPr lang="ru-RU" sz="1100" dirty="0" smtClean="0"/>
              <a:t>    </a:t>
            </a:r>
            <a:r>
              <a:rPr lang="en-US" sz="1100" dirty="0" smtClean="0"/>
              <a:t>D67G</a:t>
            </a:r>
            <a:r>
              <a:rPr lang="ru-RU" sz="1100" dirty="0" smtClean="0"/>
              <a:t> (</a:t>
            </a:r>
            <a:r>
              <a:rPr lang="en-US" sz="1100" dirty="0" smtClean="0"/>
              <a:t>NVP, EFV</a:t>
            </a:r>
            <a:r>
              <a:rPr lang="ru-RU" sz="1100" dirty="0" smtClean="0"/>
              <a:t>)</a:t>
            </a:r>
            <a:endParaRPr lang="en-US" sz="1100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77" y="1023322"/>
            <a:ext cx="62484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3970" y="3261728"/>
            <a:ext cx="60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наиболее часто встречающихся мутаций: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444326"/>
            <a:ext cx="1740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H69K</a:t>
            </a:r>
          </a:p>
          <a:p>
            <a:r>
              <a:rPr lang="pt-BR" dirty="0" smtClean="0"/>
              <a:t>L89M</a:t>
            </a:r>
          </a:p>
          <a:p>
            <a:r>
              <a:rPr lang="pt-BR" dirty="0" smtClean="0"/>
              <a:t>M36I</a:t>
            </a:r>
          </a:p>
          <a:p>
            <a:r>
              <a:rPr lang="pt-BR" dirty="0" smtClean="0"/>
              <a:t>E35D</a:t>
            </a:r>
          </a:p>
          <a:p>
            <a:r>
              <a:rPr lang="pt-BR" dirty="0" smtClean="0"/>
              <a:t>R41K</a:t>
            </a:r>
          </a:p>
          <a:p>
            <a:r>
              <a:rPr lang="pt-BR" dirty="0" smtClean="0"/>
              <a:t>I13V</a:t>
            </a:r>
          </a:p>
          <a:p>
            <a:r>
              <a:rPr lang="pt-BR" dirty="0" smtClean="0"/>
              <a:t>V77I</a:t>
            </a:r>
          </a:p>
          <a:p>
            <a:r>
              <a:rPr lang="pt-BR" dirty="0" smtClean="0"/>
              <a:t>I93L</a:t>
            </a:r>
          </a:p>
          <a:p>
            <a:r>
              <a:rPr lang="pt-BR" dirty="0" smtClean="0"/>
              <a:t>G16E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4126523" y="4534279"/>
            <a:ext cx="1031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E248D</a:t>
            </a:r>
          </a:p>
          <a:p>
            <a:r>
              <a:rPr lang="pt-BR" smtClean="0"/>
              <a:t>Q174K</a:t>
            </a:r>
          </a:p>
          <a:p>
            <a:r>
              <a:rPr lang="pt-BR" smtClean="0"/>
              <a:t>Q207A</a:t>
            </a:r>
          </a:p>
          <a:p>
            <a:r>
              <a:rPr lang="pt-BR" smtClean="0"/>
              <a:t>K122E</a:t>
            </a:r>
          </a:p>
          <a:p>
            <a:r>
              <a:rPr lang="pt-BR" smtClean="0"/>
              <a:t>D177E</a:t>
            </a:r>
          </a:p>
          <a:p>
            <a:r>
              <a:rPr lang="pt-BR" smtClean="0"/>
              <a:t>K11T</a:t>
            </a:r>
          </a:p>
          <a:p>
            <a:r>
              <a:rPr lang="pt-BR" smtClean="0"/>
              <a:t>R211S</a:t>
            </a:r>
          </a:p>
          <a:p>
            <a:r>
              <a:rPr lang="pt-BR" smtClean="0"/>
              <a:t>E36D</a:t>
            </a:r>
          </a:p>
          <a:p>
            <a:r>
              <a:rPr lang="pt-BR" smtClean="0"/>
              <a:t>D123N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6975231" y="4534279"/>
            <a:ext cx="2414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M36I</a:t>
            </a:r>
          </a:p>
          <a:p>
            <a:r>
              <a:rPr lang="pt-BR" smtClean="0"/>
              <a:t>L89M</a:t>
            </a:r>
          </a:p>
          <a:p>
            <a:r>
              <a:rPr lang="pt-BR" smtClean="0"/>
              <a:t>E35D</a:t>
            </a:r>
          </a:p>
          <a:p>
            <a:r>
              <a:rPr lang="pt-BR" smtClean="0"/>
              <a:t>H69K</a:t>
            </a:r>
          </a:p>
          <a:p>
            <a:r>
              <a:rPr lang="pt-BR" smtClean="0"/>
              <a:t>R41K</a:t>
            </a:r>
          </a:p>
          <a:p>
            <a:r>
              <a:rPr lang="pt-BR" smtClean="0"/>
              <a:t>I13V</a:t>
            </a:r>
          </a:p>
          <a:p>
            <a:r>
              <a:rPr lang="pt-BR" smtClean="0"/>
              <a:t>I93L</a:t>
            </a:r>
          </a:p>
          <a:p>
            <a:r>
              <a:rPr lang="pt-BR" smtClean="0"/>
              <a:t>G16E</a:t>
            </a:r>
          </a:p>
          <a:p>
            <a:r>
              <a:rPr lang="pt-BR" smtClean="0"/>
              <a:t>V77I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9917723" y="4534279"/>
            <a:ext cx="1019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Q207A</a:t>
            </a:r>
          </a:p>
          <a:p>
            <a:r>
              <a:rPr lang="pt-BR" smtClean="0"/>
              <a:t>Q174K</a:t>
            </a:r>
          </a:p>
          <a:p>
            <a:r>
              <a:rPr lang="pt-BR" smtClean="0"/>
              <a:t>R211S</a:t>
            </a:r>
          </a:p>
          <a:p>
            <a:r>
              <a:rPr lang="pt-BR" smtClean="0"/>
              <a:t>K122E</a:t>
            </a:r>
          </a:p>
          <a:p>
            <a:r>
              <a:rPr lang="pt-BR" smtClean="0"/>
              <a:t>E248D</a:t>
            </a:r>
          </a:p>
          <a:p>
            <a:r>
              <a:rPr lang="pt-BR" smtClean="0"/>
              <a:t>K11T</a:t>
            </a:r>
          </a:p>
          <a:p>
            <a:r>
              <a:rPr lang="pt-BR" smtClean="0"/>
              <a:t>D177E</a:t>
            </a:r>
          </a:p>
          <a:p>
            <a:r>
              <a:rPr lang="pt-BR" smtClean="0"/>
              <a:t>D123N</a:t>
            </a:r>
          </a:p>
          <a:p>
            <a:r>
              <a:rPr lang="pt-BR" smtClean="0"/>
              <a:t>E36D</a:t>
            </a:r>
            <a:endParaRPr lang="pt-BR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52" y="460891"/>
            <a:ext cx="6638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2276" y="1825625"/>
            <a:ext cx="984152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Несмотря на то, что наличие одной и той же мутации отмечается в разных видах биоматериалов, подобной зависимости наблюдается для одних и тех же проб, т.е. в случаях, где последовательности известны и для плазмы, и для ликвора, общих мутаций между </a:t>
            </a:r>
            <a:r>
              <a:rPr lang="ru-RU" dirty="0" err="1" smtClean="0"/>
              <a:t>сиквенсами</a:t>
            </a:r>
            <a:r>
              <a:rPr lang="ru-RU" dirty="0" smtClean="0"/>
              <a:t> различного происхождения не имеется.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62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98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53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6623"/>
      </p:ext>
    </p:extLst>
  </p:cSld>
  <p:clrMapOvr>
    <a:masterClrMapping/>
  </p:clrMapOvr>
</p:sld>
</file>

<file path=ppt/theme/theme1.xml><?xml version="1.0" encoding="utf-8"?>
<a:theme xmlns:a="http://schemas.openxmlformats.org/drawingml/2006/main" name="Виром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Виром" id="{42CD7F44-41A9-4029-A4B4-2AF04CBA8299}" vid="{3806CA10-6A4C-4BA1-8C64-43DC7DFBDF9E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Виром</Template>
  <TotalTime>224</TotalTime>
  <Words>134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Виром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2023-04-17T06:49:08Z</dcterms:created>
  <dcterms:modified xsi:type="dcterms:W3CDTF">2023-04-17T10:33:28Z</dcterms:modified>
</cp:coreProperties>
</file>