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9" r:id="rId7"/>
    <p:sldId id="272" r:id="rId8"/>
    <p:sldId id="273" r:id="rId9"/>
    <p:sldId id="268" r:id="rId10"/>
    <p:sldId id="27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22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13C13-8005-4232-844C-A4ADD4FC2B47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7249C-6E6F-4B00-9E25-B96BF9ABF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533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CF8D-E5BE-42A1-AF37-4FE9411EF5C4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3793-F977-4612-8452-76A4058A7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53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CF8D-E5BE-42A1-AF37-4FE9411EF5C4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3793-F977-4612-8452-76A4058A7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5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CF8D-E5BE-42A1-AF37-4FE9411EF5C4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3793-F977-4612-8452-76A4058A7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88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CF8D-E5BE-42A1-AF37-4FE9411EF5C4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3793-F977-4612-8452-76A4058A7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74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CF8D-E5BE-42A1-AF37-4FE9411EF5C4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3793-F977-4612-8452-76A4058A7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45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CF8D-E5BE-42A1-AF37-4FE9411EF5C4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3793-F977-4612-8452-76A4058A7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06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CF8D-E5BE-42A1-AF37-4FE9411EF5C4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3793-F977-4612-8452-76A4058A7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7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CF8D-E5BE-42A1-AF37-4FE9411EF5C4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3793-F977-4612-8452-76A4058A7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12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CF8D-E5BE-42A1-AF37-4FE9411EF5C4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3793-F977-4612-8452-76A4058A7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00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CF8D-E5BE-42A1-AF37-4FE9411EF5C4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3793-F977-4612-8452-76A4058A7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52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CF8D-E5BE-42A1-AF37-4FE9411EF5C4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3793-F977-4612-8452-76A4058A7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28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CF8D-E5BE-42A1-AF37-4FE9411EF5C4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3793-F977-4612-8452-76A4058A7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63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i.org/10.1038/s41586-020-2180-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86-020-2180-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rcsb.org/structure/6m0j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dock-vina.readthedocs.io/_/downloads/en/latest/pdf/" TargetMode="External"/><Relationship Id="rId2" Type="http://schemas.openxmlformats.org/officeDocument/2006/relationships/hyperlink" Target="https://doi.org/10.1093/pcmedi/pbab00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1633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Проверка гипотезы о наличии специфического взаимодействия ГМ-КСФ и </a:t>
            </a:r>
            <a:r>
              <a:rPr lang="en-US" dirty="0"/>
              <a:t>Spike-</a:t>
            </a:r>
            <a:r>
              <a:rPr lang="ru-RU" dirty="0"/>
              <a:t>белка </a:t>
            </a:r>
            <a:r>
              <a:rPr lang="en-US" dirty="0"/>
              <a:t>SARS-Cov-2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5896" y="4701658"/>
            <a:ext cx="9894277" cy="1837471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Врач клинической лабораторной диагностики </a:t>
            </a:r>
            <a:br>
              <a:rPr lang="ru-RU" dirty="0"/>
            </a:br>
            <a:r>
              <a:rPr lang="ru-RU" dirty="0"/>
              <a:t>Уральского окружного центра по профилактике и борьбе со СПИД </a:t>
            </a:r>
            <a:br>
              <a:rPr lang="ru-RU" dirty="0"/>
            </a:br>
            <a:r>
              <a:rPr lang="ru-RU" dirty="0"/>
              <a:t>ФБУН ФНИИВИ «Виром» Роспотребнадзора </a:t>
            </a:r>
            <a:br>
              <a:rPr lang="ru-RU" dirty="0"/>
            </a:br>
            <a:r>
              <a:rPr lang="ru-RU" dirty="0"/>
              <a:t>Климова Анна Александровна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09138" y="6488668"/>
            <a:ext cx="77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015868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Используемое программное обеспечение: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mcule</a:t>
            </a:r>
            <a:r>
              <a:rPr lang="ru-RU" dirty="0" smtClean="0"/>
              <a:t> </a:t>
            </a:r>
            <a:r>
              <a:rPr lang="ru-RU" dirty="0"/>
              <a:t>[Электронный ресурс]. URL: https://</a:t>
            </a:r>
            <a:r>
              <a:rPr lang="ru-RU"/>
              <a:t>mcule.com</a:t>
            </a:r>
            <a:r>
              <a:rPr lang="ru-RU" smtClean="0"/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RCSB</a:t>
            </a:r>
            <a:r>
              <a:rPr lang="en-US" dirty="0"/>
              <a:t> </a:t>
            </a:r>
            <a:r>
              <a:rPr lang="ru-RU" dirty="0" smtClean="0"/>
              <a:t>PDB </a:t>
            </a:r>
            <a:r>
              <a:rPr lang="ru-RU" dirty="0"/>
              <a:t>[Электронный ресурс]. URL: https://www.rcsb.org</a:t>
            </a:r>
            <a:r>
              <a:rPr lang="ru-RU" dirty="0" smtClean="0"/>
              <a:t>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490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08" y="6498698"/>
            <a:ext cx="8522677" cy="292527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Structure of the SARS-CoV-2 spike receptor-binding domain bound to the ACE2 receptor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DOI: 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10.1038/s41586-020-2180-5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81445" y="2790093"/>
            <a:ext cx="5081954" cy="25545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Рис. 1 Общая структура RBD SARS-CoV-2, связанного с ACE2. 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ACE2 показан зеленым цветом.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Ядро RBD SARS-CoV-2 показано голубым цветом, а RBM - красным.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RBD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Receptor-Binding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568570" y="180842"/>
            <a:ext cx="4941276" cy="6263310"/>
            <a:chOff x="427892" y="364511"/>
            <a:chExt cx="4706816" cy="5802456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3"/>
            <a:srcRect r="45486"/>
            <a:stretch/>
          </p:blipFill>
          <p:spPr>
            <a:xfrm>
              <a:off x="427892" y="374506"/>
              <a:ext cx="4706816" cy="5792461"/>
            </a:xfrm>
            <a:prstGeom prst="rect">
              <a:avLst/>
            </a:prstGeom>
          </p:spPr>
        </p:pic>
        <p:sp>
          <p:nvSpPr>
            <p:cNvPr id="5" name="Прямоугольник 4"/>
            <p:cNvSpPr/>
            <p:nvPr/>
          </p:nvSpPr>
          <p:spPr>
            <a:xfrm>
              <a:off x="4536831" y="2900482"/>
              <a:ext cx="597877" cy="987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57199" y="364511"/>
              <a:ext cx="597877" cy="987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Номер слайда 7">
            <a:extLst>
              <a:ext uri="{FF2B5EF4-FFF2-40B4-BE49-F238E27FC236}">
                <a16:creationId xmlns="" xmlns:a16="http://schemas.microsoft.com/office/drawing/2014/main" id="{8CD197B8-AA3A-4DBA-B8E3-60B45C8C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814" y="6446088"/>
            <a:ext cx="657877" cy="411912"/>
          </a:xfrm>
        </p:spPr>
        <p:txBody>
          <a:bodyPr/>
          <a:lstStyle/>
          <a:p>
            <a:fld id="{D98E3793-F977-4612-8452-76A4058A7C08}" type="slidenum">
              <a:rPr lang="ru-RU" sz="1800" smtClean="0">
                <a:solidFill>
                  <a:schemeClr val="tx1"/>
                </a:solidFill>
              </a:rPr>
              <a:t>2</a:t>
            </a:fld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46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1267" y="2790091"/>
            <a:ext cx="5321424" cy="3376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Рис. 2 Общая структура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RBD SARS-CoV-2,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связанного с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ACE2.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общая топология мономера шипа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SARS-CoV-2.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b,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последовательность и вторичные структуры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RBD SARS-CoV-2.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Последовательность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RBM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показан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красным цветом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RB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Receptor-Binding Motif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38" y="830394"/>
            <a:ext cx="6292362" cy="3919395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-7891" y="6588369"/>
            <a:ext cx="8475785" cy="269631"/>
          </a:xfrm>
        </p:spPr>
        <p:txBody>
          <a:bodyPr>
            <a:no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Structure of the SARS-CoV-2 spike receptor-binding domain bound to the ACE2 receptor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DOI: 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10.1038/s41586-020-2180-5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7">
            <a:extLst>
              <a:ext uri="{FF2B5EF4-FFF2-40B4-BE49-F238E27FC236}">
                <a16:creationId xmlns="" xmlns:a16="http://schemas.microsoft.com/office/drawing/2014/main" id="{A9B3C242-CC1B-4A31-A405-E7E59DFD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814" y="6446088"/>
            <a:ext cx="657877" cy="411912"/>
          </a:xfrm>
        </p:spPr>
        <p:txBody>
          <a:bodyPr/>
          <a:lstStyle/>
          <a:p>
            <a:fld id="{D98E3793-F977-4612-8452-76A4058A7C08}" type="slidenum">
              <a:rPr lang="ru-RU" sz="1800" smtClean="0">
                <a:solidFill>
                  <a:schemeClr val="tx1"/>
                </a:solidFill>
              </a:rPr>
              <a:t>3</a:t>
            </a:fld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2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211" y="6576646"/>
            <a:ext cx="9917723" cy="281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RCSB PDB - 6M0J: Crystal structure of SARS-CoV-2 spike receptor-binding domain bound with ACE2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https://www.rcsb.org/structure/6m0j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4" y="1081087"/>
            <a:ext cx="5892214" cy="46958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814" y="1081087"/>
            <a:ext cx="5876925" cy="4695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724" y="5853613"/>
            <a:ext cx="589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Рис 3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RBD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спайкового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белка связанный с ACE2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93814" y="5853613"/>
            <a:ext cx="589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Рис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RBD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спайкового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белка</a:t>
            </a:r>
          </a:p>
        </p:txBody>
      </p:sp>
      <p:sp>
        <p:nvSpPr>
          <p:cNvPr id="7" name="Номер слайда 7">
            <a:extLst>
              <a:ext uri="{FF2B5EF4-FFF2-40B4-BE49-F238E27FC236}">
                <a16:creationId xmlns="" xmlns:a16="http://schemas.microsoft.com/office/drawing/2014/main" id="{C6BC77CB-0385-417A-A7A9-6CA6C1B6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814" y="6446088"/>
            <a:ext cx="657877" cy="411912"/>
          </a:xfrm>
        </p:spPr>
        <p:txBody>
          <a:bodyPr/>
          <a:lstStyle/>
          <a:p>
            <a:fld id="{D98E3793-F977-4612-8452-76A4058A7C08}" type="slidenum">
              <a:rPr lang="ru-RU" sz="1800" smtClean="0">
                <a:solidFill>
                  <a:schemeClr val="tx1"/>
                </a:solidFill>
              </a:rPr>
              <a:t>4</a:t>
            </a:fld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6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7038" y="1403594"/>
            <a:ext cx="11517924" cy="4891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Docking score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примерно представляет энергию связывания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лиганда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ккал/моль. Чем ниже значение, тем лучше стыковка.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Показатель рассчитывается аналогично константе диссоциации: чем выше сродство белка к своему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лиганду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тем ниже константа диссоциации комплекса.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–7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ккал/моль соответствует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стандартному порогу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полуэффективной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концентрации 10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мкМ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часто используемому при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vitro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скрининге потенциальных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лекарств.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700" y="6396335"/>
            <a:ext cx="969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Computational molecular docking and virtual screening revealed promising SARS-CoV-2 drugs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https://doi.org/10.1093/pcmedi/pbab001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AutoDock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Vina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Documentation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Release 1.2.0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https://autodock-vina.readthedocs.io/_/downloads/en/latest/pdf/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Номер слайда 7">
            <a:extLst>
              <a:ext uri="{FF2B5EF4-FFF2-40B4-BE49-F238E27FC236}">
                <a16:creationId xmlns="" xmlns:a16="http://schemas.microsoft.com/office/drawing/2014/main" id="{67E33C87-9913-487B-B331-8EED8986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814" y="6446088"/>
            <a:ext cx="657877" cy="411912"/>
          </a:xfrm>
        </p:spPr>
        <p:txBody>
          <a:bodyPr/>
          <a:lstStyle/>
          <a:p>
            <a:fld id="{D98E3793-F977-4612-8452-76A4058A7C08}" type="slidenum">
              <a:rPr lang="ru-RU" sz="1800" smtClean="0">
                <a:solidFill>
                  <a:schemeClr val="tx1"/>
                </a:solidFill>
              </a:rPr>
              <a:t>5</a:t>
            </a:fld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15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867" y="0"/>
            <a:ext cx="9945896" cy="586154"/>
          </a:xfrm>
        </p:spPr>
        <p:txBody>
          <a:bodyPr>
            <a:noAutofit/>
          </a:bodyPr>
          <a:lstStyle/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Рис 5 Результат сопряжения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RBD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SARS-Cov-2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и ГМ-КСФ </a:t>
            </a:r>
            <a:b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Docking score -2.7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67" y="586155"/>
            <a:ext cx="11200266" cy="6107723"/>
          </a:xfrm>
        </p:spPr>
      </p:pic>
      <p:sp>
        <p:nvSpPr>
          <p:cNvPr id="4" name="Номер слайда 7">
            <a:extLst>
              <a:ext uri="{FF2B5EF4-FFF2-40B4-BE49-F238E27FC236}">
                <a16:creationId xmlns="" xmlns:a16="http://schemas.microsoft.com/office/drawing/2014/main" id="{27AE7622-D732-411F-A2B2-DE19A0C0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814" y="6446088"/>
            <a:ext cx="657877" cy="411912"/>
          </a:xfrm>
        </p:spPr>
        <p:txBody>
          <a:bodyPr/>
          <a:lstStyle/>
          <a:p>
            <a:fld id="{D98E3793-F977-4612-8452-76A4058A7C08}" type="slidenum">
              <a:rPr lang="ru-RU" sz="1800" smtClean="0">
                <a:solidFill>
                  <a:schemeClr val="tx1"/>
                </a:solidFill>
              </a:rPr>
              <a:t>6</a:t>
            </a:fld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49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7" y="586154"/>
            <a:ext cx="11200268" cy="6107724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95865" y="-1"/>
            <a:ext cx="9945896" cy="5861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Рис 6 Результат сопряжения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RBD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SARS-Cov-2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и ГМ-КСФ </a:t>
            </a:r>
            <a:b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Docking score -2.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" name="Номер слайда 7">
            <a:extLst>
              <a:ext uri="{FF2B5EF4-FFF2-40B4-BE49-F238E27FC236}">
                <a16:creationId xmlns="" xmlns:a16="http://schemas.microsoft.com/office/drawing/2014/main" id="{35F41B3E-2173-4DBA-804D-212D461A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814" y="6446088"/>
            <a:ext cx="657877" cy="411912"/>
          </a:xfrm>
        </p:spPr>
        <p:txBody>
          <a:bodyPr/>
          <a:lstStyle/>
          <a:p>
            <a:fld id="{D98E3793-F977-4612-8452-76A4058A7C08}" type="slidenum">
              <a:rPr lang="ru-RU" sz="1800" smtClean="0">
                <a:solidFill>
                  <a:schemeClr val="tx1"/>
                </a:solidFill>
              </a:rPr>
              <a:t>7</a:t>
            </a:fld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0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16" y="586154"/>
            <a:ext cx="11200267" cy="6107724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95865" y="0"/>
            <a:ext cx="9945896" cy="5861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Рис 7 Результат сопряжения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RBD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SARS-Cov-2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и ГМ-КСФ </a:t>
            </a:r>
            <a:b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Docking score -2.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" name="Номер слайда 7">
            <a:extLst>
              <a:ext uri="{FF2B5EF4-FFF2-40B4-BE49-F238E27FC236}">
                <a16:creationId xmlns="" xmlns:a16="http://schemas.microsoft.com/office/drawing/2014/main" id="{5075B7A0-5FFC-4029-A66B-E6565AB4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814" y="6446088"/>
            <a:ext cx="657877" cy="411912"/>
          </a:xfrm>
        </p:spPr>
        <p:txBody>
          <a:bodyPr/>
          <a:lstStyle/>
          <a:p>
            <a:fld id="{D98E3793-F977-4612-8452-76A4058A7C08}" type="slidenum">
              <a:rPr lang="ru-RU" sz="1800" smtClean="0">
                <a:solidFill>
                  <a:schemeClr val="tx1"/>
                </a:solidFill>
              </a:rPr>
              <a:t>8</a:t>
            </a:fld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Исходя из данных молекулярного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докинга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ГМ-КСФ не имеет специфического сайта связывания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RBD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спайкового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белка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SARS-Cov-2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Связывание ГМ-КСФ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RBD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слабое, происходит равновероятно с различными участками вирусного белка.</a:t>
            </a:r>
          </a:p>
        </p:txBody>
      </p:sp>
      <p:sp>
        <p:nvSpPr>
          <p:cNvPr id="4" name="Номер слайда 7">
            <a:extLst>
              <a:ext uri="{FF2B5EF4-FFF2-40B4-BE49-F238E27FC236}">
                <a16:creationId xmlns="" xmlns:a16="http://schemas.microsoft.com/office/drawing/2014/main" id="{F4195B06-AB2A-4A08-BF31-BEF89788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814" y="6446088"/>
            <a:ext cx="657877" cy="411912"/>
          </a:xfrm>
        </p:spPr>
        <p:txBody>
          <a:bodyPr/>
          <a:lstStyle/>
          <a:p>
            <a:fld id="{D98E3793-F977-4612-8452-76A4058A7C08}" type="slidenum">
              <a:rPr lang="ru-RU" sz="1800" smtClean="0">
                <a:solidFill>
                  <a:schemeClr val="tx1"/>
                </a:solidFill>
              </a:rPr>
              <a:t>9</a:t>
            </a:fld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7953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227</Words>
  <Application>Microsoft Office PowerPoint</Application>
  <PresentationFormat>Широкоэкранный</PresentationFormat>
  <Paragraphs>35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Проверка гипотезы о наличии специфического взаимодействия ГМ-КСФ и Spike-белка SARS-Cov-2</vt:lpstr>
      <vt:lpstr>Structure of the SARS-CoV-2 spike receptor-binding domain bound to the ACE2 receptor DOI: 10.1038/s41586-020-2180-5</vt:lpstr>
      <vt:lpstr>Structure of the SARS-CoV-2 spike receptor-binding domain bound to the ACE2 receptor DOI: 10.1038/s41586-020-2180-5</vt:lpstr>
      <vt:lpstr>Презентация PowerPoint</vt:lpstr>
      <vt:lpstr>Презентация PowerPoint</vt:lpstr>
      <vt:lpstr>Рис 5 Результат сопряжения RBD SARS-Cov-2 и ГМ-КСФ  Docking score -2.7: </vt:lpstr>
      <vt:lpstr>Презентация PowerPoint</vt:lpstr>
      <vt:lpstr>Презентация PowerPoint</vt:lpstr>
      <vt:lpstr>Вывод</vt:lpstr>
      <vt:lpstr>Используемое программное обеспечение: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20</cp:revision>
  <dcterms:created xsi:type="dcterms:W3CDTF">2023-03-13T05:22:10Z</dcterms:created>
  <dcterms:modified xsi:type="dcterms:W3CDTF">2023-03-14T04:10:25Z</dcterms:modified>
</cp:coreProperties>
</file>