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59" r:id="rId14"/>
    <p:sldId id="273" r:id="rId15"/>
    <p:sldId id="274" r:id="rId16"/>
    <p:sldId id="26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8846"/>
            <a:ext cx="8856984" cy="318413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противочумный институт "Микроб"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Вспышка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болезни, вызванной вирусом </a:t>
            </a:r>
            <a:r>
              <a:rPr lang="ru-RU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Гвинейской Республике в 2021 году: гипотезы происхождения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293096"/>
            <a:ext cx="8784976" cy="2376264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Краснов Я.М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Катышев С.Д., Сафронов В.А.</a:t>
            </a:r>
          </a:p>
          <a:p>
            <a:pPr algn="r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 2023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9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51216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от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реконвалесцента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переболевшего лихорадкой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2014-2015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годах </a:t>
            </a: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512" y="2132856"/>
            <a:ext cx="9071992" cy="4725144"/>
          </a:xfrm>
        </p:spPr>
        <p:txBody>
          <a:bodyPr>
            <a:noAutofit/>
          </a:bodyPr>
          <a:lstStyle/>
          <a:p>
            <a:pPr lvl="0" indent="266700" algn="just"/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Принципиально важно то, что геном исходного возбудителя и геном выделенный через 10 месяцев от той же больной  </a:t>
            </a:r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отличаются 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на 2 единичные замены, в то время как в случае эстафетной передаче от человека к человеку их накапливается порядка </a:t>
            </a:r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Аналогичные показатели эволюции генома </a:t>
            </a:r>
            <a:r>
              <a:rPr lang="ru-RU" sz="2400" b="1" dirty="0" err="1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персистирующего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организме вируса были показаны и в случае рецидива БВВЭ в ДРК, где период между заболеванием и рецидивом составил 5 </a:t>
            </a:r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месяцев.</a:t>
            </a:r>
          </a:p>
          <a:p>
            <a:pPr lvl="0" indent="266700" algn="just"/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эволюции генома в условиях пребывания в организме </a:t>
            </a:r>
            <a:r>
              <a:rPr lang="ru-RU" sz="2400" b="1" dirty="0" err="1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реконвалесцента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снижается до 10 раз по сравнению с эпидемической передачей и составляет </a:t>
            </a:r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1-2*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10</a:t>
            </a:r>
            <a:r>
              <a:rPr lang="ru-RU" sz="2400" b="1" baseline="30000" dirty="0">
                <a:solidFill>
                  <a:schemeClr val="tx1"/>
                </a:solidFill>
                <a:latin typeface="Times New Roman"/>
                <a:ea typeface="Times New Roman"/>
              </a:rPr>
              <a:t>-4</a:t>
            </a:r>
            <a:r>
              <a:rPr lang="ru-RU" sz="2400" dirty="0">
                <a:latin typeface="Times New Roman"/>
                <a:ea typeface="Times New Roman"/>
              </a:rPr>
              <a:t> </a:t>
            </a:r>
            <a:r>
              <a:rPr lang="ru-RU" sz="2400" b="1" dirty="0" smtClean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b="1" dirty="0">
                <a:solidFill>
                  <a:srgbClr val="2929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нуклеотид в год.</a:t>
            </a:r>
          </a:p>
        </p:txBody>
      </p:sp>
    </p:spTree>
    <p:extLst>
      <p:ext uri="{BB962C8B-B14F-4D97-AF65-F5344CB8AC3E}">
        <p14:creationId xmlns:p14="http://schemas.microsoft.com/office/powerpoint/2010/main" val="37773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из природного резервуара Западной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060848"/>
            <a:ext cx="8964488" cy="4797152"/>
          </a:xfrm>
        </p:spPr>
        <p:txBody>
          <a:bodyPr>
            <a:noAutofit/>
          </a:bodyPr>
          <a:lstStyle/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Геном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вируса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ebolavirus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определенные в Гвинеи в 2021 году помимо уникальных 9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имеют 9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 к середине лета 2014 года получило большинство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вируса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ebolavirus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эпидемии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БВВЭ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странах Западной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Африки. </a:t>
            </a:r>
          </a:p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передача из природного резервуара Западной Африки возможна если вирус в второй половине лета 2014 года сначала попал из человеческой популяции в природный резервуар. Затем через 5,5 лет его потомки снова были занесены в человеческую популяцию. Однако тогда за время циркуляции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природном резервуаре ожидаемое число  произошедших мутаций – 30-35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SNP,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имеющихся 9-13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SNP.</a:t>
            </a: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6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Завоз из региона Центральной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484023"/>
            <a:ext cx="8964488" cy="4329353"/>
          </a:xfrm>
        </p:spPr>
        <p:txBody>
          <a:bodyPr>
            <a:noAutofit/>
          </a:bodyPr>
          <a:lstStyle/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международной генетической базе данных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NCBI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GenBank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последовательности геномов вируса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ebolavirus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стран Центральной Африки не позднее 2020 года.</a:t>
            </a:r>
          </a:p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всех имеющихся вариантах геномы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вируса Заир из стран Центральной Африки отличается на 520 и более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вариантов, изолированных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2014-2015 годах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эпидеми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БВВЭ в странах Западной Африки.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Такое значительное отличие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говорит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независимом друг от друга возникновении эпидемических ситуаций в странах Западной и Центральной Африки.</a:t>
            </a:r>
          </a:p>
          <a:p>
            <a:pPr indent="266700" algn="just"/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4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Обособленность вариантов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Zaire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вызвавших лихорадку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Западной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Африке,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из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99992" y="1907959"/>
            <a:ext cx="4572000" cy="4905418"/>
          </a:xfrm>
        </p:spPr>
        <p:txBody>
          <a:bodyPr>
            <a:noAutofit/>
          </a:bodyPr>
          <a:lstStyle/>
          <a:p>
            <a:pPr indent="177800" algn="just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Геном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вируса Заир из стран Западной Африки отличается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3 % и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от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вариантов, изолированных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1976 по 2020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при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вспышках, вызванных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вирусом Заир в Центральной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Африке, что говорит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независимом друг от друга возникновении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эпидемических ситуаций в странах Западной и Центральной Африки.</a:t>
            </a:r>
          </a:p>
          <a:p>
            <a:pPr indent="177800" algn="l"/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 algn="l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75"/>
            <a:ext cx="4346575" cy="512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15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3"/>
            <a:ext cx="8928992" cy="93610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 доклада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907959"/>
            <a:ext cx="3384376" cy="4905418"/>
          </a:xfrm>
        </p:spPr>
        <p:txBody>
          <a:bodyPr>
            <a:noAutofit/>
          </a:bodyPr>
          <a:lstStyle/>
          <a:p>
            <a:pPr indent="177800" algn="l"/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 algn="l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2855"/>
            <a:ext cx="9144000" cy="503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23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3"/>
            <a:ext cx="8928992" cy="936104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по теме доклада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907959"/>
            <a:ext cx="3384376" cy="4905418"/>
          </a:xfrm>
        </p:spPr>
        <p:txBody>
          <a:bodyPr>
            <a:noAutofit/>
          </a:bodyPr>
          <a:lstStyle/>
          <a:p>
            <a:pPr indent="177800" algn="l"/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 algn="l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9091866" cy="413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6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424936" cy="1470025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4624"/>
            <a:ext cx="8424936" cy="122413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Эпидемия лихорадки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Западной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Африке 2014-2015 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36512" y="1556792"/>
            <a:ext cx="9180512" cy="530120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2014 года очаги заболевания геморрагической лихорадкой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вызванные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фиксировались только в Центральной Африке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Этиологический агент заболевания -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Orthoebolavirus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zairense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род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Orthoebolavirus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семейство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Filoviridae</a:t>
            </a:r>
            <a:r>
              <a:rPr lang="ru-RU" sz="2000" b="1" dirty="0">
                <a:solidFill>
                  <a:schemeClr val="tx1"/>
                </a:solidFill>
              </a:rPr>
              <a:t>.</a:t>
            </a:r>
            <a:endParaRPr lang="ru-RU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заболевания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геморрагической лихорадкой </a:t>
            </a:r>
            <a:r>
              <a:rPr lang="ru-RU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зарегистрированы в Конакри, столице Гвинеи, а также в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юго-восточных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районах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этой страны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февраля 2014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августа 2014 года ВОЗ объявила,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эпидемия лихорадки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Западной Африке является угрозой мирового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марта 2016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ВОЗ объявила об окончании эпидемии </a:t>
            </a:r>
            <a:r>
              <a:rPr lang="ru-RU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Эболы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странах Западной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Африки.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Гвинее, Либерии и Сьерра-Леоне было зарегистрировано в общей сложности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28616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подтвержденных, вероятных и подозреваемых случаев заболевания, при этом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11310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 умерли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7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Лихорадка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Западной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Африке в 2014-2015 годах и ее распространение в другие регионы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988840"/>
            <a:ext cx="711352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256919"/>
            <a:ext cx="3096344" cy="26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Вспышка болезни, вызванной вирусом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Гвинейской Республике в 2021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907959"/>
            <a:ext cx="8964488" cy="4752528"/>
          </a:xfrm>
        </p:spPr>
        <p:txBody>
          <a:bodyPr>
            <a:noAutofit/>
          </a:bodyPr>
          <a:lstStyle/>
          <a:p>
            <a:pPr indent="177800" algn="just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вероятным заболевшим была медсестра больницы в г.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Гуеке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(префектура Н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зерекоре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января 2021 года она была госпитализирована в больницу в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Гуеке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головной болью, астенией, тошнотой, анорексией, головокружением и болями в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животе, 30 января умерла.  </a:t>
            </a:r>
          </a:p>
          <a:p>
            <a:pPr indent="177800" algn="just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неделю после ее смерти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заболели члены её семьи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присутствовавшие на ее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похоронах,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четверо из них умерли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77800" algn="just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Лабораторное подтверждение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болезни вызванной вирусом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(БВВЭ)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трех подозрительных случаях привело к официальному объявлению эпидемии 14 февраля. </a:t>
            </a:r>
            <a:endParaRPr lang="ru-RU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 algn="just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марта было выявлено 14 подтвержденных случаев и 4 вероятных случая БВВЭ,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из которых имели летальный исход.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25-дневного отсутствия новых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случаев,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и 3 апреля в окрестностях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зерекоре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зарегистрировано два новых случая, а 19 июня 2021 года было объявлено, что вспышка закончилась. В общей сложности было зарегистрировано 16 подтвержденных случаев БВВЭ, среди которых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имели летальный исход.</a:t>
            </a:r>
          </a:p>
        </p:txBody>
      </p:sp>
    </p:spTree>
    <p:extLst>
      <p:ext uri="{BB962C8B-B14F-4D97-AF65-F5344CB8AC3E}">
        <p14:creationId xmlns:p14="http://schemas.microsoft.com/office/powerpoint/2010/main" val="234522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Вспышка болезни, вызванной вирусом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Гвинейской Республике в 2021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9492" y="1907959"/>
            <a:ext cx="3212499" cy="4752528"/>
          </a:xfrm>
        </p:spPr>
        <p:txBody>
          <a:bodyPr>
            <a:noAutofit/>
          </a:bodyPr>
          <a:lstStyle/>
          <a:p>
            <a:pPr indent="177800" algn="just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локализация места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вспышки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БВВЭ в 2021 и 2014 году находится в префектуре Н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зерекоре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«Лесная Гвинея» на расстоянии около 180 км друг от друга (от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г.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Гуеке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г.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Гвекеду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279"/>
            <a:ext cx="5859493" cy="49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4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Филогенетический анализ геномов вируса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Zaire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Гвинеи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секвенированных из клинического материала от 2021 года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32429" y="1907958"/>
            <a:ext cx="5076075" cy="4948315"/>
          </a:xfrm>
        </p:spPr>
        <p:txBody>
          <a:bodyPr>
            <a:noAutofit/>
          </a:bodyPr>
          <a:lstStyle/>
          <a:p>
            <a:pPr indent="177800" algn="just"/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геномов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вируса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Гвинее в 2021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году от ближайших вариантов генома этого вируса в 2014-2015 годах в Либерии, Гвинеи и Сьерра-Леоне, составляет всего 9-13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имеются ещё 9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общих для обоих групп.</a:t>
            </a:r>
          </a:p>
          <a:p>
            <a:pPr indent="177800" algn="l"/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проводившие секвенирование геномов вируса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агентов БВВЭ в Гвинее в 2021 году: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тропической медицины имени </a:t>
            </a:r>
            <a:r>
              <a:rPr lang="ru-RU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Бернхарда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Нохта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Гамбург,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Германия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14 геномов депонированы в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NCBI </a:t>
            </a:r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GenBank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Пастера, Дакар, Сенегал – 2 генома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депонированы в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NCBI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GenBank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противочумный институт «Микроб»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Роспотребнадзора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 геном депонирован </a:t>
            </a: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NCBI </a:t>
            </a:r>
            <a:r>
              <a:rPr lang="ru-RU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GenBank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" y="1637256"/>
            <a:ext cx="3989017" cy="521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4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Вспышка болезни, вызванной вирусом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Гвинейской Республике в 2021 году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1907959"/>
            <a:ext cx="8964488" cy="4752528"/>
          </a:xfrm>
        </p:spPr>
        <p:txBody>
          <a:bodyPr>
            <a:noAutofit/>
          </a:bodyPr>
          <a:lstStyle/>
          <a:p>
            <a:pPr indent="177800" algn="l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крытая последовательная цепочка передачи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БВВЭ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человека к человеку среди населения Гвинеи, Либерии, </a:t>
            </a:r>
            <a:r>
              <a:rPr lang="vi-V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Сье́рра-Лео́не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от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реконвалесцента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переболевшего лихорадкой </a:t>
            </a:r>
            <a:r>
              <a:rPr lang="ru-RU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2014-2015 годах.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из природного резервуара Западной Африки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Завоз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региона Центральной Африки, где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регистрируются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БВВЭ, или передача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природного резервуара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Центральной Африки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8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16632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Скрытая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последовательная цепочка передачи БВВЭ от человека к человеку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484023"/>
            <a:ext cx="8964488" cy="3393249"/>
          </a:xfrm>
        </p:spPr>
        <p:txBody>
          <a:bodyPr>
            <a:noAutofit/>
          </a:bodyPr>
          <a:lstStyle/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Геном вируса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 ebolavirus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18959 нуклеотидов.</a:t>
            </a:r>
          </a:p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учетом установленной естественной скорости мутаций, характерной для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Zaire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ebolavirus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передаче от человека к человеку (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1-2*</a:t>
            </a:r>
            <a:r>
              <a:rPr lang="ru-RU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10</a:t>
            </a:r>
            <a:r>
              <a:rPr lang="ru-RU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-3</a:t>
            </a:r>
            <a:r>
              <a:rPr lang="ru-RU" sz="2400" dirty="0" smtClean="0">
                <a:latin typeface="Times New Roman"/>
                <a:ea typeface="Times New Roman"/>
              </a:rPr>
              <a:t>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нуклеотид в год) не представляется возможным, что новые случаи являются результатом скрытой цепочки передачи среди людей (на геном наблюдается 10 единичных замен вместо 100 и более ожидаемых за 5-6 лет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9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Гипотезы происхождения: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от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реконвалесцента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переболевшего лихорадкой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Эбола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2014-2015 годах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2132856"/>
            <a:ext cx="8964488" cy="4725144"/>
          </a:xfrm>
        </p:spPr>
        <p:txBody>
          <a:bodyPr>
            <a:noAutofit/>
          </a:bodyPr>
          <a:lstStyle/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основной рабочей гипотезы в настоящее время рассматривается длительное сохранение вируса после заражения и клинического выздоровления в определенных, невосприимчивых к антителам участках тела, включая спинной мозг, головной мозг, глазные яблоки, плаценту, грудные железы и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яички.</a:t>
            </a:r>
          </a:p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ряде научных работ было показано, что жизнеспособный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вирус может оставаться и выделяться в течение продолжительных периодов времени, в частности, с семенной жидкостью у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реконвалесцентов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полутора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лет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6700" algn="just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показано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вирус оставался в спинномозговой жидкости и спустя 10 месяцев привел к 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рецидиву. </a:t>
            </a:r>
          </a:p>
        </p:txBody>
      </p:sp>
    </p:spTree>
    <p:extLst>
      <p:ext uri="{BB962C8B-B14F-4D97-AF65-F5344CB8AC3E}">
        <p14:creationId xmlns:p14="http://schemas.microsoft.com/office/powerpoint/2010/main" val="328934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1087</Words>
  <Application>Microsoft Office PowerPoint</Application>
  <PresentationFormat>Экран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 Российский противочумный институт "Микроб"  Вспышка болезни, вызванной вирусом Эбола, в Гвинейской Республике в 2021 году: гипотезы происхождения</vt:lpstr>
      <vt:lpstr>Эпидемия лихорадки Эбола в Западной Африке 2014-2015 </vt:lpstr>
      <vt:lpstr>Лихорадка Эбола в Западной Африке в 2014-2015 годах и ее распространение в другие регионы</vt:lpstr>
      <vt:lpstr>Вспышка болезни, вызванной вирусом Эбола, в Гвинейской Республике в 2021 году</vt:lpstr>
      <vt:lpstr>Вспышка болезни, вызванной вирусом Эбола, в Гвинейской Республике в 2021 году</vt:lpstr>
      <vt:lpstr>Филогенетический анализ геномов вируса Zaire ebolavirus в Гвинеи секвенированных из клинического материала от 2021 года</vt:lpstr>
      <vt:lpstr>Вспышка болезни, вызванной вирусом Эбола, в Гвинейской Республике в 2021 году</vt:lpstr>
      <vt:lpstr>Гипотезы происхождения: Скрытая последовательная цепочка передачи БВВЭ от человека к человеку </vt:lpstr>
      <vt:lpstr>Гипотезы происхождения: Передача от реконвалесцента, переболевшего лихорадкой Эбола в 2014-2015 годах</vt:lpstr>
      <vt:lpstr>Гипотезы происхождения: Передача от реконвалесцента, переболевшего лихорадкой Эбола в 2014-2015 годах (продолжение)</vt:lpstr>
      <vt:lpstr>Гипотезы происхождения: Передача из природного резервуара Западной Африки</vt:lpstr>
      <vt:lpstr>Гипотезы происхождения: Завоз из региона Центральной Африки</vt:lpstr>
      <vt:lpstr>Обособленность вариантов Zaire ebolavirus, вызвавших лихорадку Эбола в Западной Африке, от вариантов из Центральной Африки</vt:lpstr>
      <vt:lpstr>Публикации по теме доклада</vt:lpstr>
      <vt:lpstr>Публикации по теме доклада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Эпидемия лихорадки Эбола в Западной Африке 2014-2015 (справка)</dc:title>
  <cp:lastModifiedBy>Мир</cp:lastModifiedBy>
  <cp:revision>115</cp:revision>
  <dcterms:modified xsi:type="dcterms:W3CDTF">2023-09-07T03:11:50Z</dcterms:modified>
</cp:coreProperties>
</file>