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5" r:id="rId3"/>
    <p:sldId id="324" r:id="rId4"/>
    <p:sldId id="328" r:id="rId5"/>
    <p:sldId id="316" r:id="rId6"/>
    <p:sldId id="321" r:id="rId7"/>
    <p:sldId id="322" r:id="rId8"/>
    <p:sldId id="291" r:id="rId9"/>
    <p:sldId id="292" r:id="rId10"/>
    <p:sldId id="323" r:id="rId11"/>
    <p:sldId id="293" r:id="rId12"/>
    <p:sldId id="295" r:id="rId13"/>
    <p:sldId id="296" r:id="rId14"/>
    <p:sldId id="297" r:id="rId15"/>
    <p:sldId id="298" r:id="rId16"/>
    <p:sldId id="318" r:id="rId17"/>
    <p:sldId id="319" r:id="rId18"/>
    <p:sldId id="320" r:id="rId19"/>
    <p:sldId id="315" r:id="rId20"/>
  </p:sldIdLst>
  <p:sldSz cx="9144000" cy="5143500" type="screen16x9"/>
  <p:notesSz cx="6735763" cy="9799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Наталья Петровна Гусева" initials="Н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7" autoAdjust="0"/>
    <p:restoredTop sz="96366" autoAdjust="0"/>
  </p:normalViewPr>
  <p:slideViewPr>
    <p:cSldViewPr>
      <p:cViewPr varScale="1">
        <p:scale>
          <a:sx n="152" d="100"/>
          <a:sy n="152" d="100"/>
        </p:scale>
        <p:origin x="5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C2607-1A1C-49AA-A6F8-B8755AAE3255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39020-368B-47C4-83D3-77AE49870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1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39020-368B-47C4-83D3-77AE4987075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5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39020-368B-47C4-83D3-77AE4987075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5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39020-368B-47C4-83D3-77AE4987075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5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32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275035"/>
            <a:ext cx="1543051" cy="585073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2" y="275035"/>
            <a:ext cx="4476751" cy="585073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5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32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2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05201" y="1600201"/>
            <a:ext cx="3009900" cy="4525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4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9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20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1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2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477D-5336-4F86-84C0-E19BF4B0F780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2230-E9F2-4C75-87D2-1C19D69C8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oi.org/10.3389/fmicb.2020.018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7494"/>
            <a:ext cx="7772400" cy="1656184"/>
          </a:xfrm>
        </p:spPr>
        <p:txBody>
          <a:bodyPr>
            <a:normAutofit/>
          </a:bodyPr>
          <a:lstStyle/>
          <a:p>
            <a:r>
              <a:rPr lang="ru-RU" sz="2400" dirty="0"/>
              <a:t>Подходы к </a:t>
            </a:r>
            <a:r>
              <a:rPr lang="ru-RU" sz="2400" dirty="0" err="1" smtClean="0"/>
              <a:t>биоинформатическому</a:t>
            </a:r>
            <a:r>
              <a:rPr lang="ru-RU" sz="2400" dirty="0" smtClean="0"/>
              <a:t> </a:t>
            </a:r>
            <a:r>
              <a:rPr lang="ru-RU" sz="2400" dirty="0"/>
              <a:t>анализу больших данных с целью динамической оценки молекулярно-генетического разнообразия </a:t>
            </a:r>
            <a:r>
              <a:rPr lang="ru-RU" sz="2400" dirty="0" err="1"/>
              <a:t>социркулирующих</a:t>
            </a:r>
            <a:r>
              <a:rPr lang="ru-RU" sz="2400" dirty="0"/>
              <a:t> возбудителей COVID-19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4888" y="4276356"/>
            <a:ext cx="5472608" cy="792088"/>
          </a:xfrm>
        </p:spPr>
        <p:txBody>
          <a:bodyPr>
            <a:normAutofit/>
          </a:bodyPr>
          <a:lstStyle/>
          <a:p>
            <a:r>
              <a:rPr lang="ru-RU" sz="1800" b="1" dirty="0"/>
              <a:t>ФКУН Российский противочумный институт «Микроб» Роспотребнадзора</a:t>
            </a:r>
            <a:endParaRPr lang="ru-RU" sz="18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95536" y="3795886"/>
            <a:ext cx="547260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</a:rPr>
              <a:t>Сафронов В.А., </a:t>
            </a:r>
            <a:r>
              <a:rPr lang="ru-RU" sz="2000" b="1" u="sng" dirty="0">
                <a:solidFill>
                  <a:schemeClr val="tx1"/>
                </a:solidFill>
              </a:rPr>
              <a:t>Федоров А.В</a:t>
            </a:r>
            <a:r>
              <a:rPr lang="ru-RU" sz="2000" b="1" dirty="0">
                <a:solidFill>
                  <a:schemeClr val="tx1"/>
                </a:solidFill>
              </a:rPr>
              <a:t>., Катышев А.Д.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EC82597-FD7B-4D33-8DC4-6B4DC5576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3" y="2067694"/>
            <a:ext cx="1381125" cy="13811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4C21B67-9828-488D-9780-76FEE6F2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017046"/>
            <a:ext cx="2858960" cy="28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1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600" dirty="0"/>
              <a:t>Пример: 3 клона + 3 клона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703278" y="4166659"/>
            <a:ext cx="352839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Число замен в парах сравнения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Скругленный прямоугольник 27"/>
              <p:cNvSpPr/>
              <p:nvPr/>
            </p:nvSpPr>
            <p:spPr>
              <a:xfrm>
                <a:off x="179514" y="2867880"/>
                <a:ext cx="3384374" cy="20441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Общее число сравнений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15</a:t>
                </a:r>
              </a:p>
              <a:p>
                <a:pPr algn="ctr"/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Число «нулевых» сравнений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*2</a:t>
                </a:r>
                <a:r>
                  <a:rPr lang="ru-RU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Скругленный 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4" y="2867880"/>
                <a:ext cx="3384374" cy="20441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22" y="1275567"/>
            <a:ext cx="1740583" cy="1592313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890077" y="829589"/>
            <a:ext cx="21668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ru-RU" dirty="0"/>
              <a:t>Матрица дистанций</a:t>
            </a:r>
          </a:p>
        </p:txBody>
      </p:sp>
      <p:sp>
        <p:nvSpPr>
          <p:cNvPr id="9" name="Прямоугольный треугольник 8"/>
          <p:cNvSpPr/>
          <p:nvPr/>
        </p:nvSpPr>
        <p:spPr>
          <a:xfrm>
            <a:off x="1325153" y="1466229"/>
            <a:ext cx="1518652" cy="1368152"/>
          </a:xfrm>
          <a:prstGeom prst="rtTriangl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4283968" y="987574"/>
            <a:ext cx="0" cy="25922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28"/>
          <p:cNvSpPr/>
          <p:nvPr/>
        </p:nvSpPr>
        <p:spPr>
          <a:xfrm>
            <a:off x="3563888" y="3147814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581731" y="2478103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r>
              <a:rPr lang="ru-RU" sz="1600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563888" y="1347614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100%</a:t>
            </a: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4277483" y="3549294"/>
            <a:ext cx="432048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4290337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794393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5292080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5796136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6300192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6804248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7301935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7805991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4355976" y="2643758"/>
            <a:ext cx="288032" cy="839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5868144" y="2139702"/>
            <a:ext cx="288032" cy="1343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3563888" y="1927224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  <a:r>
              <a:rPr lang="ru-RU" sz="1600" dirty="0">
                <a:solidFill>
                  <a:schemeClr val="tx1"/>
                </a:solidFill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8687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/>
              <a:t>Ожидаемое экспоненциальное распределение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283968" y="987574"/>
            <a:ext cx="0" cy="25922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563888" y="3147814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59185" y="1347614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20%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277483" y="3549294"/>
            <a:ext cx="432048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290337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794393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292080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96136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300192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804248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301935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805991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355976" y="1635646"/>
            <a:ext cx="288032" cy="1847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72000" y="4155926"/>
            <a:ext cx="352839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Число замен в парах сравнения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868144" y="3074280"/>
            <a:ext cx="288032" cy="408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563888" y="2211710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10%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4809173" y="2283718"/>
            <a:ext cx="288032" cy="1199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360903" y="2787774"/>
            <a:ext cx="288032" cy="67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369015" y="3185032"/>
            <a:ext cx="288032" cy="298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873071" y="3363838"/>
            <a:ext cx="288032" cy="1194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370758" y="3432831"/>
            <a:ext cx="288032" cy="50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7842153" y="3442680"/>
            <a:ext cx="28803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843558" y="1291580"/>
            <a:ext cx="2000250" cy="2000250"/>
            <a:chOff x="761616" y="1668910"/>
            <a:chExt cx="2000250" cy="20002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16" y="1668910"/>
              <a:ext cx="2000250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Овал 25"/>
            <p:cNvSpPr/>
            <p:nvPr/>
          </p:nvSpPr>
          <p:spPr>
            <a:xfrm>
              <a:off x="1712767" y="1695523"/>
              <a:ext cx="109960" cy="110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906077" y="3074280"/>
              <a:ext cx="109960" cy="110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1246662" y="1806467"/>
              <a:ext cx="109960" cy="1107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2175608" y="3413567"/>
              <a:ext cx="109960" cy="1107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906077" y="2147051"/>
              <a:ext cx="109960" cy="11075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2509708" y="2147051"/>
              <a:ext cx="109960" cy="11075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2170412" y="1806275"/>
              <a:ext cx="109960" cy="110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Дуга 3"/>
          <p:cNvSpPr/>
          <p:nvPr/>
        </p:nvSpPr>
        <p:spPr>
          <a:xfrm>
            <a:off x="4493507" y="-975211"/>
            <a:ext cx="7567325" cy="4411057"/>
          </a:xfrm>
          <a:prstGeom prst="arc">
            <a:avLst>
              <a:gd name="adj1" fmla="val 5897734"/>
              <a:gd name="adj2" fmla="val 10672631"/>
            </a:avLst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79513" y="3867894"/>
            <a:ext cx="388843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Последовательности преимущественно  представлены клонами, а доля геномов с заменами уменьшается по мере увеличения числа замен</a:t>
            </a:r>
          </a:p>
        </p:txBody>
      </p:sp>
    </p:spTree>
    <p:extLst>
      <p:ext uri="{BB962C8B-B14F-4D97-AF65-F5344CB8AC3E}">
        <p14:creationId xmlns:p14="http://schemas.microsoft.com/office/powerpoint/2010/main" val="322106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C:\Users\Гусева_Н_П\Desktop\презентация\uk_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" y="699944"/>
            <a:ext cx="4443556" cy="444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2400" dirty="0"/>
              <a:t>Первый и второй подъем заболеваемости</a:t>
            </a:r>
            <a:r>
              <a:rPr lang="en-US" sz="2400" dirty="0"/>
              <a:t> (</a:t>
            </a:r>
            <a:r>
              <a:rPr lang="ru-RU" sz="2400" dirty="0" err="1"/>
              <a:t>геновариант</a:t>
            </a:r>
            <a:r>
              <a:rPr lang="ru-RU" sz="2400" dirty="0"/>
              <a:t> </a:t>
            </a:r>
            <a:r>
              <a:rPr lang="en-US" sz="2400" dirty="0"/>
              <a:t>Wuhan)</a:t>
            </a:r>
            <a:endParaRPr lang="ru-RU" sz="24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4499992" y="771550"/>
            <a:ext cx="4644008" cy="1353692"/>
            <a:chOff x="4499992" y="771550"/>
            <a:chExt cx="4644008" cy="1353692"/>
          </a:xfrm>
        </p:grpSpPr>
        <p:pic>
          <p:nvPicPr>
            <p:cNvPr id="5" name="Рисунок 4" descr="Вырезка экрана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992" y="771550"/>
              <a:ext cx="4644008" cy="1353692"/>
            </a:xfrm>
            <a:prstGeom prst="rect">
              <a:avLst/>
            </a:prstGeom>
          </p:spPr>
        </p:pic>
        <p:sp>
          <p:nvSpPr>
            <p:cNvPr id="52" name="Прямоугольник 51"/>
            <p:cNvSpPr/>
            <p:nvPr/>
          </p:nvSpPr>
          <p:spPr>
            <a:xfrm>
              <a:off x="5373410" y="987574"/>
              <a:ext cx="216024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Скругленный прямоугольник 52"/>
            <p:cNvSpPr/>
            <p:nvPr/>
          </p:nvSpPr>
          <p:spPr>
            <a:xfrm>
              <a:off x="5278490" y="969163"/>
              <a:ext cx="39204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1" name="Скругленный прямоугольник 60"/>
            <p:cNvSpPr/>
            <p:nvPr/>
          </p:nvSpPr>
          <p:spPr>
            <a:xfrm>
              <a:off x="6930161" y="1203598"/>
              <a:ext cx="1701239" cy="4320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6 апреля 2020 г.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572000" y="2233704"/>
            <a:ext cx="4572000" cy="1327747"/>
            <a:chOff x="4572000" y="2233704"/>
            <a:chExt cx="4572000" cy="1327747"/>
          </a:xfrm>
        </p:grpSpPr>
        <p:pic>
          <p:nvPicPr>
            <p:cNvPr id="9" name="Рисунок 8" descr="Вырезка экрана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1"/>
            <a:stretch/>
          </p:blipFill>
          <p:spPr>
            <a:xfrm>
              <a:off x="4572000" y="2233704"/>
              <a:ext cx="4572000" cy="1325285"/>
            </a:xfrm>
            <a:prstGeom prst="rect">
              <a:avLst/>
            </a:prstGeom>
          </p:spPr>
        </p:pic>
        <p:sp>
          <p:nvSpPr>
            <p:cNvPr id="50" name="Прямоугольник 49"/>
            <p:cNvSpPr/>
            <p:nvPr/>
          </p:nvSpPr>
          <p:spPr>
            <a:xfrm>
              <a:off x="5904966" y="2481331"/>
              <a:ext cx="216024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Скругленный прямоугольник 50"/>
            <p:cNvSpPr/>
            <p:nvPr/>
          </p:nvSpPr>
          <p:spPr>
            <a:xfrm>
              <a:off x="5797772" y="2337315"/>
              <a:ext cx="39204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59" name="Прямая со стрелкой 58"/>
            <p:cNvCxnSpPr/>
            <p:nvPr/>
          </p:nvCxnSpPr>
          <p:spPr>
            <a:xfrm>
              <a:off x="5490289" y="2337315"/>
              <a:ext cx="345854" cy="3988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Скругленный прямоугольник 61"/>
            <p:cNvSpPr/>
            <p:nvPr/>
          </p:nvSpPr>
          <p:spPr>
            <a:xfrm>
              <a:off x="6989604" y="2834593"/>
              <a:ext cx="1845255" cy="4320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3 сентября 2020 г.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72000" y="3707085"/>
            <a:ext cx="4572000" cy="1319856"/>
            <a:chOff x="4572000" y="3707085"/>
            <a:chExt cx="4572000" cy="1319856"/>
          </a:xfrm>
        </p:grpSpPr>
        <p:pic>
          <p:nvPicPr>
            <p:cNvPr id="10" name="Рисунок 9" descr="Вырезка экрана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5"/>
            <a:stretch/>
          </p:blipFill>
          <p:spPr>
            <a:xfrm>
              <a:off x="4572000" y="3707085"/>
              <a:ext cx="4572000" cy="1319856"/>
            </a:xfrm>
            <a:prstGeom prst="rect">
              <a:avLst/>
            </a:prstGeom>
          </p:spPr>
        </p:pic>
        <p:grpSp>
          <p:nvGrpSpPr>
            <p:cNvPr id="16" name="Группа 15"/>
            <p:cNvGrpSpPr/>
            <p:nvPr/>
          </p:nvGrpSpPr>
          <p:grpSpPr>
            <a:xfrm>
              <a:off x="5397958" y="4227934"/>
              <a:ext cx="713347" cy="720080"/>
              <a:chOff x="5397958" y="3795886"/>
              <a:chExt cx="713347" cy="1152128"/>
            </a:xfrm>
          </p:grpSpPr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5397958" y="3795886"/>
                <a:ext cx="0" cy="115212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6111305" y="3795886"/>
                <a:ext cx="0" cy="115212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Прямая со стрелкой 27"/>
            <p:cNvCxnSpPr/>
            <p:nvPr/>
          </p:nvCxnSpPr>
          <p:spPr>
            <a:xfrm flipH="1">
              <a:off x="5397958" y="3795886"/>
              <a:ext cx="507008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/>
            <p:nvPr/>
          </p:nvCxnSpPr>
          <p:spPr>
            <a:xfrm>
              <a:off x="6012160" y="3795886"/>
              <a:ext cx="99145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6975217" y="4155926"/>
              <a:ext cx="1845255" cy="4320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26 октября 2020 г.</a:t>
              </a:r>
            </a:p>
          </p:txBody>
        </p:sp>
      </p:grpSp>
      <p:cxnSp>
        <p:nvCxnSpPr>
          <p:cNvPr id="67" name="Прямая соединительная линия 66"/>
          <p:cNvCxnSpPr/>
          <p:nvPr/>
        </p:nvCxnSpPr>
        <p:spPr>
          <a:xfrm>
            <a:off x="827584" y="1344327"/>
            <a:ext cx="12700" cy="3312368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1403648" y="3923109"/>
            <a:ext cx="0" cy="72008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1259632" y="2784487"/>
            <a:ext cx="19050" cy="1872208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V="1">
            <a:off x="813750" y="1330821"/>
            <a:ext cx="3686242" cy="6598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1266070" y="2784487"/>
            <a:ext cx="3233922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>
            <a:off x="1403648" y="3923109"/>
            <a:ext cx="304146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Стрелка вниз 82"/>
          <p:cNvSpPr/>
          <p:nvPr/>
        </p:nvSpPr>
        <p:spPr>
          <a:xfrm>
            <a:off x="3275856" y="1448396"/>
            <a:ext cx="1048998" cy="12516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 </a:t>
            </a:r>
            <a:r>
              <a:rPr lang="ru-RU" sz="1600" dirty="0" err="1"/>
              <a:t>мес</a:t>
            </a:r>
            <a:endParaRPr lang="ru-RU" sz="1600" dirty="0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1118904" y="1417526"/>
            <a:ext cx="92340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 апреля</a:t>
            </a: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1580606" y="2863142"/>
            <a:ext cx="106107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 сентября</a:t>
            </a:r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2514985" y="4011910"/>
            <a:ext cx="1027210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26 октября</a:t>
            </a:r>
          </a:p>
        </p:txBody>
      </p:sp>
    </p:spTree>
    <p:extLst>
      <p:ext uri="{BB962C8B-B14F-4D97-AF65-F5344CB8AC3E}">
        <p14:creationId xmlns:p14="http://schemas.microsoft.com/office/powerpoint/2010/main" val="7359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C:\Users\Гусева_Н_П\Desktop\презентация\uk_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" y="699944"/>
            <a:ext cx="4443556" cy="444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/>
              <a:t>Формирование подъема </a:t>
            </a:r>
            <a:r>
              <a:rPr lang="en-US" sz="3200" dirty="0"/>
              <a:t>Alpha</a:t>
            </a:r>
            <a:r>
              <a:rPr lang="ru-RU" sz="3200" dirty="0"/>
              <a:t> 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572000" y="747838"/>
            <a:ext cx="4572000" cy="1319856"/>
            <a:chOff x="4572000" y="747838"/>
            <a:chExt cx="4572000" cy="1319856"/>
          </a:xfrm>
        </p:grpSpPr>
        <p:pic>
          <p:nvPicPr>
            <p:cNvPr id="10" name="Рисунок 9" descr="Вырезка экрана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5"/>
            <a:stretch/>
          </p:blipFill>
          <p:spPr>
            <a:xfrm>
              <a:off x="4572000" y="747838"/>
              <a:ext cx="4572000" cy="1319856"/>
            </a:xfrm>
            <a:prstGeom prst="rect">
              <a:avLst/>
            </a:prstGeom>
          </p:spPr>
        </p:pic>
        <p:grpSp>
          <p:nvGrpSpPr>
            <p:cNvPr id="16" name="Группа 15"/>
            <p:cNvGrpSpPr/>
            <p:nvPr/>
          </p:nvGrpSpPr>
          <p:grpSpPr>
            <a:xfrm>
              <a:off x="5390611" y="1268687"/>
              <a:ext cx="713347" cy="720080"/>
              <a:chOff x="5397958" y="3795886"/>
              <a:chExt cx="713347" cy="1152128"/>
            </a:xfrm>
          </p:grpSpPr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5397958" y="3795886"/>
                <a:ext cx="0" cy="115212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6111305" y="3795886"/>
                <a:ext cx="0" cy="115212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Скругленный прямоугольник 16"/>
            <p:cNvSpPr/>
            <p:nvPr/>
          </p:nvSpPr>
          <p:spPr>
            <a:xfrm>
              <a:off x="6975217" y="1196679"/>
              <a:ext cx="1845255" cy="4320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26 октября 2020 г. </a:t>
              </a:r>
              <a:r>
                <a:rPr lang="ru-RU" sz="1600" b="1" dirty="0">
                  <a:solidFill>
                    <a:schemeClr val="tx1"/>
                  </a:solidFill>
                </a:rPr>
                <a:t>100% </a:t>
              </a:r>
              <a:r>
                <a:rPr lang="en-US" sz="1600" b="1" dirty="0">
                  <a:solidFill>
                    <a:schemeClr val="tx1"/>
                  </a:solidFill>
                </a:rPr>
                <a:t>Wuhan</a:t>
              </a:r>
              <a:r>
                <a:rPr lang="ru-RU" sz="16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5540764" y="1203598"/>
              <a:ext cx="39204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19" name="Прямая со стрелкой 18"/>
            <p:cNvCxnSpPr>
              <a:stCxn id="18" idx="3"/>
            </p:cNvCxnSpPr>
            <p:nvPr/>
          </p:nvCxnSpPr>
          <p:spPr>
            <a:xfrm>
              <a:off x="5932805" y="1347614"/>
              <a:ext cx="17115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8" idx="1"/>
            </p:cNvCxnSpPr>
            <p:nvPr/>
          </p:nvCxnSpPr>
          <p:spPr>
            <a:xfrm flipH="1" flipV="1">
              <a:off x="5389488" y="1340695"/>
              <a:ext cx="151276" cy="691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Группа 3"/>
          <p:cNvGrpSpPr/>
          <p:nvPr/>
        </p:nvGrpSpPr>
        <p:grpSpPr>
          <a:xfrm>
            <a:off x="4621989" y="2116558"/>
            <a:ext cx="4522011" cy="1319288"/>
            <a:chOff x="4621989" y="2116558"/>
            <a:chExt cx="4522011" cy="1319288"/>
          </a:xfrm>
        </p:grpSpPr>
        <p:pic>
          <p:nvPicPr>
            <p:cNvPr id="8" name="Рисунок 7" descr="Вырезка экрана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0"/>
            <a:stretch/>
          </p:blipFill>
          <p:spPr>
            <a:xfrm>
              <a:off x="4621989" y="2116558"/>
              <a:ext cx="4522011" cy="1319288"/>
            </a:xfrm>
            <a:prstGeom prst="rect">
              <a:avLst/>
            </a:prstGeom>
          </p:spPr>
        </p:pic>
        <p:grpSp>
          <p:nvGrpSpPr>
            <p:cNvPr id="25" name="Группа 24"/>
            <p:cNvGrpSpPr/>
            <p:nvPr/>
          </p:nvGrpSpPr>
          <p:grpSpPr>
            <a:xfrm>
              <a:off x="5202145" y="2624139"/>
              <a:ext cx="1890135" cy="720080"/>
              <a:chOff x="5397958" y="3795886"/>
              <a:chExt cx="1890135" cy="1152128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5397958" y="3795886"/>
                <a:ext cx="0" cy="115212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7288093" y="3795886"/>
                <a:ext cx="0" cy="115212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Скругленный прямоугольник 28"/>
            <p:cNvSpPr/>
            <p:nvPr/>
          </p:nvSpPr>
          <p:spPr>
            <a:xfrm>
              <a:off x="5921102" y="2559050"/>
              <a:ext cx="39204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45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 стрелкой 29"/>
            <p:cNvCxnSpPr>
              <a:stCxn id="29" idx="3"/>
            </p:cNvCxnSpPr>
            <p:nvPr/>
          </p:nvCxnSpPr>
          <p:spPr>
            <a:xfrm>
              <a:off x="6313143" y="2703066"/>
              <a:ext cx="77913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flipH="1">
              <a:off x="5208495" y="2703066"/>
              <a:ext cx="71895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Скругленный прямоугольник 32"/>
            <p:cNvSpPr/>
            <p:nvPr/>
          </p:nvSpPr>
          <p:spPr>
            <a:xfrm>
              <a:off x="7253725" y="2214091"/>
              <a:ext cx="1845255" cy="7920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17 декабря 2020 г. </a:t>
              </a:r>
              <a:r>
                <a:rPr lang="en-US" sz="1600" dirty="0">
                  <a:solidFill>
                    <a:schemeClr val="tx1"/>
                  </a:solidFill>
                </a:rPr>
                <a:t>49</a:t>
              </a:r>
              <a:r>
                <a:rPr lang="ru-RU" sz="1600" dirty="0">
                  <a:solidFill>
                    <a:schemeClr val="tx1"/>
                  </a:solidFill>
                </a:rPr>
                <a:t>% </a:t>
              </a:r>
              <a:r>
                <a:rPr lang="en-US" sz="1600" dirty="0">
                  <a:solidFill>
                    <a:schemeClr val="tx1"/>
                  </a:solidFill>
                </a:rPr>
                <a:t>Wuhan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51% </a:t>
              </a:r>
              <a:r>
                <a:rPr lang="en-US" sz="1600" dirty="0">
                  <a:solidFill>
                    <a:schemeClr val="tx1"/>
                  </a:solidFill>
                </a:rPr>
                <a:t> Alpha</a:t>
              </a:r>
              <a:r>
                <a:rPr lang="ru-RU" sz="16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 flipH="1">
              <a:off x="5227545" y="2139702"/>
              <a:ext cx="161943" cy="410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136172" y="2189710"/>
              <a:ext cx="975158" cy="3693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/>
          <p:cNvGrpSpPr/>
          <p:nvPr/>
        </p:nvGrpSpPr>
        <p:grpSpPr>
          <a:xfrm>
            <a:off x="4621988" y="3507854"/>
            <a:ext cx="4522011" cy="1336775"/>
            <a:chOff x="4621988" y="3507854"/>
            <a:chExt cx="4522011" cy="1336775"/>
          </a:xfrm>
        </p:grpSpPr>
        <p:pic>
          <p:nvPicPr>
            <p:cNvPr id="23" name="Рисунок 22" descr="Вырезка экрана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1988" y="3507854"/>
              <a:ext cx="4522011" cy="1336775"/>
            </a:xfrm>
            <a:prstGeom prst="rect">
              <a:avLst/>
            </a:prstGeom>
          </p:spPr>
        </p:pic>
        <p:sp>
          <p:nvSpPr>
            <p:cNvPr id="42" name="Прямоугольник 41"/>
            <p:cNvSpPr/>
            <p:nvPr/>
          </p:nvSpPr>
          <p:spPr>
            <a:xfrm>
              <a:off x="5348447" y="3692943"/>
              <a:ext cx="216024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5245124" y="3643914"/>
              <a:ext cx="39204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6975218" y="3733636"/>
              <a:ext cx="2034326" cy="7920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r>
                <a:rPr lang="ru-RU" sz="1600" dirty="0">
                  <a:solidFill>
                    <a:schemeClr val="tx1"/>
                  </a:solidFill>
                </a:rPr>
                <a:t> февраля 2021 г. 4% </a:t>
              </a:r>
              <a:r>
                <a:rPr lang="en-US" sz="1600" dirty="0">
                  <a:solidFill>
                    <a:schemeClr val="tx1"/>
                  </a:solidFill>
                </a:rPr>
                <a:t>Wuhan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b="1" dirty="0">
                  <a:solidFill>
                    <a:schemeClr val="tx1"/>
                  </a:solidFill>
                </a:rPr>
                <a:t>96% </a:t>
              </a:r>
              <a:r>
                <a:rPr lang="en-US" sz="1600" b="1" dirty="0">
                  <a:solidFill>
                    <a:schemeClr val="tx1"/>
                  </a:solidFill>
                </a:rPr>
                <a:t> Alpha</a:t>
              </a:r>
              <a:r>
                <a:rPr lang="ru-RU" sz="16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cxnSp>
        <p:nvCxnSpPr>
          <p:cNvPr id="46" name="Прямая соединительная линия 45"/>
          <p:cNvCxnSpPr/>
          <p:nvPr/>
        </p:nvCxnSpPr>
        <p:spPr>
          <a:xfrm>
            <a:off x="1390949" y="1491630"/>
            <a:ext cx="12700" cy="3164892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1763688" y="3936442"/>
            <a:ext cx="0" cy="72008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1619672" y="3006179"/>
            <a:ext cx="0" cy="1672343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403649" y="1489740"/>
            <a:ext cx="3053347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607518" y="2982269"/>
            <a:ext cx="2746265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1759496" y="3918818"/>
            <a:ext cx="260462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Скругленный прямоугольник 60"/>
          <p:cNvSpPr/>
          <p:nvPr/>
        </p:nvSpPr>
        <p:spPr>
          <a:xfrm>
            <a:off x="1465482" y="1623915"/>
            <a:ext cx="108646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26 октября</a:t>
            </a: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1604120" y="2634805"/>
            <a:ext cx="1065385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 декабря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223135" y="4035214"/>
            <a:ext cx="1103665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 февраля</a:t>
            </a:r>
          </a:p>
        </p:txBody>
      </p:sp>
    </p:spTree>
    <p:extLst>
      <p:ext uri="{BB962C8B-B14F-4D97-AF65-F5344CB8AC3E}">
        <p14:creationId xmlns:p14="http://schemas.microsoft.com/office/powerpoint/2010/main" val="20280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668430" y="3375854"/>
            <a:ext cx="4475570" cy="1356136"/>
            <a:chOff x="4668430" y="3375854"/>
            <a:chExt cx="4475570" cy="1356136"/>
          </a:xfrm>
        </p:grpSpPr>
        <p:pic>
          <p:nvPicPr>
            <p:cNvPr id="6" name="Рисунок 5" descr="Вырезка экрана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430" y="3375854"/>
              <a:ext cx="4475570" cy="1356136"/>
            </a:xfrm>
            <a:prstGeom prst="rect">
              <a:avLst/>
            </a:prstGeom>
          </p:spPr>
        </p:pic>
        <p:sp>
          <p:nvSpPr>
            <p:cNvPr id="48" name="Скругленный прямоугольник 47"/>
            <p:cNvSpPr/>
            <p:nvPr/>
          </p:nvSpPr>
          <p:spPr>
            <a:xfrm>
              <a:off x="5817203" y="3581925"/>
              <a:ext cx="1443330" cy="7920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22</a:t>
              </a:r>
              <a:r>
                <a:rPr lang="ru-RU" sz="1400" dirty="0">
                  <a:solidFill>
                    <a:schemeClr val="tx1"/>
                  </a:solidFill>
                </a:rPr>
                <a:t> мая 2021 </a:t>
              </a:r>
            </a:p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29% </a:t>
              </a:r>
              <a:r>
                <a:rPr lang="en-US" sz="1400" dirty="0">
                  <a:solidFill>
                    <a:schemeClr val="tx1"/>
                  </a:solidFill>
                </a:rPr>
                <a:t> Alpha</a:t>
              </a:r>
              <a:endParaRPr lang="ru-RU" sz="14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71% </a:t>
              </a:r>
              <a:r>
                <a:rPr lang="en-US" sz="1400" b="1" dirty="0">
                  <a:solidFill>
                    <a:schemeClr val="tx1"/>
                  </a:solidFill>
                </a:rPr>
                <a:t>Delta</a:t>
              </a:r>
              <a:endParaRPr lang="ru-RU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Прямая соединительная линия 48"/>
            <p:cNvCxnSpPr/>
            <p:nvPr/>
          </p:nvCxnSpPr>
          <p:spPr>
            <a:xfrm>
              <a:off x="7716537" y="3647107"/>
              <a:ext cx="0" cy="990899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Гусева_Н_П\Desktop\презентация\uk_c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" y="699944"/>
            <a:ext cx="4443556" cy="444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/>
              <a:t>Переход от </a:t>
            </a:r>
            <a:r>
              <a:rPr lang="en-US" sz="3200" dirty="0"/>
              <a:t>Alpha</a:t>
            </a:r>
            <a:r>
              <a:rPr lang="ru-RU" sz="3200" dirty="0"/>
              <a:t> к </a:t>
            </a:r>
            <a:r>
              <a:rPr lang="en-US" sz="3200" dirty="0"/>
              <a:t>Delta</a:t>
            </a:r>
            <a:endParaRPr lang="ru-RU" sz="3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621988" y="712508"/>
            <a:ext cx="4522011" cy="1336775"/>
            <a:chOff x="4621988" y="712508"/>
            <a:chExt cx="4522011" cy="1336775"/>
          </a:xfrm>
        </p:grpSpPr>
        <p:pic>
          <p:nvPicPr>
            <p:cNvPr id="28" name="Рисунок 27" descr="Вырезка экрана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1988" y="712508"/>
              <a:ext cx="4522011" cy="1336775"/>
            </a:xfrm>
            <a:prstGeom prst="rect">
              <a:avLst/>
            </a:prstGeom>
          </p:spPr>
        </p:pic>
        <p:sp>
          <p:nvSpPr>
            <p:cNvPr id="32" name="Прямоугольник 31"/>
            <p:cNvSpPr/>
            <p:nvPr/>
          </p:nvSpPr>
          <p:spPr>
            <a:xfrm>
              <a:off x="5348447" y="897597"/>
              <a:ext cx="216024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Скругленный прямоугольник 35"/>
            <p:cNvSpPr/>
            <p:nvPr/>
          </p:nvSpPr>
          <p:spPr>
            <a:xfrm>
              <a:off x="5245124" y="848568"/>
              <a:ext cx="39204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Скругленный прямоугольник 36"/>
            <p:cNvSpPr/>
            <p:nvPr/>
          </p:nvSpPr>
          <p:spPr>
            <a:xfrm>
              <a:off x="6975218" y="938290"/>
              <a:ext cx="2034326" cy="7920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r>
                <a:rPr lang="ru-RU" sz="1600" dirty="0">
                  <a:solidFill>
                    <a:schemeClr val="tx1"/>
                  </a:solidFill>
                </a:rPr>
                <a:t> февраля 2021 г. 4% </a:t>
              </a:r>
              <a:r>
                <a:rPr lang="en-US" sz="1600" dirty="0">
                  <a:solidFill>
                    <a:schemeClr val="tx1"/>
                  </a:solidFill>
                </a:rPr>
                <a:t>Wuhan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b="1" dirty="0">
                  <a:solidFill>
                    <a:schemeClr val="tx1"/>
                  </a:solidFill>
                </a:rPr>
                <a:t>96% </a:t>
              </a:r>
              <a:r>
                <a:rPr lang="en-US" sz="1600" b="1" dirty="0">
                  <a:solidFill>
                    <a:schemeClr val="tx1"/>
                  </a:solidFill>
                </a:rPr>
                <a:t> Alpha</a:t>
              </a:r>
              <a:r>
                <a:rPr lang="ru-RU" sz="16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644008" y="2022907"/>
            <a:ext cx="4499992" cy="1319184"/>
            <a:chOff x="4644008" y="2022907"/>
            <a:chExt cx="4499992" cy="1319184"/>
          </a:xfrm>
        </p:grpSpPr>
        <p:pic>
          <p:nvPicPr>
            <p:cNvPr id="3" name="Рисунок 2" descr="Вырезка экрана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2022907"/>
              <a:ext cx="4499992" cy="1319184"/>
            </a:xfrm>
            <a:prstGeom prst="rect">
              <a:avLst/>
            </a:prstGeom>
          </p:spPr>
        </p:pic>
        <p:grpSp>
          <p:nvGrpSpPr>
            <p:cNvPr id="38" name="Группа 37"/>
            <p:cNvGrpSpPr/>
            <p:nvPr/>
          </p:nvGrpSpPr>
          <p:grpSpPr>
            <a:xfrm>
              <a:off x="5541438" y="2294056"/>
              <a:ext cx="2057547" cy="990899"/>
              <a:chOff x="5397958" y="3795886"/>
              <a:chExt cx="2057547" cy="1152128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5397958" y="3795886"/>
                <a:ext cx="0" cy="115212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7455505" y="3795886"/>
                <a:ext cx="0" cy="115212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Скругленный прямоугольник 40"/>
            <p:cNvSpPr/>
            <p:nvPr/>
          </p:nvSpPr>
          <p:spPr>
            <a:xfrm>
              <a:off x="6342848" y="2289117"/>
              <a:ext cx="39204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Прямая со стрелкой 44"/>
            <p:cNvCxnSpPr>
              <a:stCxn id="41" idx="3"/>
            </p:cNvCxnSpPr>
            <p:nvPr/>
          </p:nvCxnSpPr>
          <p:spPr>
            <a:xfrm>
              <a:off x="6734889" y="2433133"/>
              <a:ext cx="87454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 flipH="1">
              <a:off x="5547789" y="2433133"/>
              <a:ext cx="79505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Скругленный прямоугольник 46"/>
            <p:cNvSpPr/>
            <p:nvPr/>
          </p:nvSpPr>
          <p:spPr>
            <a:xfrm>
              <a:off x="7665174" y="2211710"/>
              <a:ext cx="1443330" cy="7920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  <a:r>
                <a:rPr lang="en-US" sz="1400" dirty="0">
                  <a:solidFill>
                    <a:schemeClr val="tx1"/>
                  </a:solidFill>
                </a:rPr>
                <a:t>4</a:t>
              </a:r>
              <a:r>
                <a:rPr lang="ru-RU" sz="1400" dirty="0">
                  <a:solidFill>
                    <a:schemeClr val="tx1"/>
                  </a:solidFill>
                </a:rPr>
                <a:t> апреля 2021 </a:t>
              </a:r>
            </a:p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97% </a:t>
              </a:r>
              <a:r>
                <a:rPr lang="en-US" sz="1400" b="1" dirty="0">
                  <a:solidFill>
                    <a:schemeClr val="tx1"/>
                  </a:solidFill>
                </a:rPr>
                <a:t> Alpha</a:t>
              </a:r>
              <a:endParaRPr lang="ru-RU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3% </a:t>
              </a:r>
              <a:r>
                <a:rPr lang="en-US" sz="1400" dirty="0">
                  <a:solidFill>
                    <a:schemeClr val="tx1"/>
                  </a:solidFill>
                </a:rPr>
                <a:t>Delta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Прямая соединительная линия 51"/>
          <p:cNvCxnSpPr/>
          <p:nvPr/>
        </p:nvCxnSpPr>
        <p:spPr>
          <a:xfrm>
            <a:off x="1763688" y="1380895"/>
            <a:ext cx="12700" cy="3257111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2133283" y="3933323"/>
            <a:ext cx="0" cy="72008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1929458" y="2821055"/>
            <a:ext cx="19050" cy="1816951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776388" y="1380449"/>
            <a:ext cx="2580659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1955106" y="2821055"/>
            <a:ext cx="2490008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2142778" y="3917926"/>
            <a:ext cx="230233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кругленный прямоугольник 59"/>
          <p:cNvSpPr/>
          <p:nvPr/>
        </p:nvSpPr>
        <p:spPr>
          <a:xfrm>
            <a:off x="2271454" y="4064298"/>
            <a:ext cx="1590525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 мая 2021 г</a:t>
            </a: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1907704" y="2470665"/>
            <a:ext cx="1590525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 апреля 2021 г</a:t>
            </a: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1712971" y="1051142"/>
            <a:ext cx="1590525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 февраля 2021 г</a:t>
            </a:r>
          </a:p>
        </p:txBody>
      </p:sp>
    </p:spTree>
    <p:extLst>
      <p:ext uri="{BB962C8B-B14F-4D97-AF65-F5344CB8AC3E}">
        <p14:creationId xmlns:p14="http://schemas.microsoft.com/office/powerpoint/2010/main" val="347075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Гусева_Н_П\Desktop\презентация\uk_c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72" y="699944"/>
            <a:ext cx="4443556" cy="444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/>
              <a:t>Переход от </a:t>
            </a:r>
            <a:r>
              <a:rPr lang="en-US" sz="3200" dirty="0"/>
              <a:t>Delta</a:t>
            </a:r>
            <a:r>
              <a:rPr lang="ru-RU" sz="3200" dirty="0"/>
              <a:t> к</a:t>
            </a:r>
            <a:r>
              <a:rPr lang="en-US" sz="3200" dirty="0"/>
              <a:t> Omicron</a:t>
            </a:r>
            <a:endParaRPr lang="ru-RU" sz="32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4569705" y="689049"/>
            <a:ext cx="4549864" cy="1333858"/>
            <a:chOff x="4569705" y="689049"/>
            <a:chExt cx="4549864" cy="1333858"/>
          </a:xfrm>
        </p:grpSpPr>
        <p:pic>
          <p:nvPicPr>
            <p:cNvPr id="4" name="Рисунок 3" descr="Вырезка экрана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705" y="689049"/>
              <a:ext cx="4549864" cy="1333858"/>
            </a:xfrm>
            <a:prstGeom prst="rect">
              <a:avLst/>
            </a:prstGeom>
          </p:spPr>
        </p:pic>
        <p:sp>
          <p:nvSpPr>
            <p:cNvPr id="20" name="Прямоугольник 19"/>
            <p:cNvSpPr/>
            <p:nvPr/>
          </p:nvSpPr>
          <p:spPr>
            <a:xfrm>
              <a:off x="5348447" y="873049"/>
              <a:ext cx="216024" cy="10801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5245124" y="824020"/>
              <a:ext cx="39204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6729070" y="843558"/>
              <a:ext cx="1443330" cy="7920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24</a:t>
              </a:r>
              <a:r>
                <a:rPr lang="ru-RU" sz="1400" dirty="0">
                  <a:solidFill>
                    <a:schemeClr val="tx1"/>
                  </a:solidFill>
                </a:rPr>
                <a:t> июня 2021 </a:t>
              </a:r>
            </a:p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3% </a:t>
              </a:r>
              <a:r>
                <a:rPr lang="en-US" sz="1400" dirty="0">
                  <a:solidFill>
                    <a:schemeClr val="tx1"/>
                  </a:solidFill>
                </a:rPr>
                <a:t> Alpha</a:t>
              </a:r>
              <a:endParaRPr lang="ru-RU" sz="14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97% </a:t>
              </a:r>
              <a:r>
                <a:rPr lang="en-US" sz="1400" b="1" dirty="0">
                  <a:solidFill>
                    <a:schemeClr val="tx1"/>
                  </a:solidFill>
                </a:rPr>
                <a:t>Delta</a:t>
              </a:r>
              <a:endParaRPr lang="ru-RU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71998" y="2038667"/>
            <a:ext cx="4572002" cy="1325171"/>
            <a:chOff x="4571998" y="2038667"/>
            <a:chExt cx="4572002" cy="1325171"/>
          </a:xfrm>
        </p:grpSpPr>
        <p:pic>
          <p:nvPicPr>
            <p:cNvPr id="5" name="Рисунок 4" descr="Вырезка экрана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8" y="2038667"/>
              <a:ext cx="4572002" cy="1325171"/>
            </a:xfrm>
            <a:prstGeom prst="rect">
              <a:avLst/>
            </a:prstGeom>
          </p:spPr>
        </p:pic>
        <p:sp>
          <p:nvSpPr>
            <p:cNvPr id="24" name="Прямоугольник 23"/>
            <p:cNvSpPr/>
            <p:nvPr/>
          </p:nvSpPr>
          <p:spPr>
            <a:xfrm>
              <a:off x="6009208" y="2515449"/>
              <a:ext cx="216024" cy="7726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Скругленный прямоугольник 24"/>
            <p:cNvSpPr/>
            <p:nvPr/>
          </p:nvSpPr>
          <p:spPr>
            <a:xfrm>
              <a:off x="5898830" y="2463982"/>
              <a:ext cx="432048" cy="2947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28</a:t>
              </a:r>
            </a:p>
          </p:txBody>
        </p:sp>
        <p:cxnSp>
          <p:nvCxnSpPr>
            <p:cNvPr id="26" name="Прямая со стрелкой 25"/>
            <p:cNvCxnSpPr/>
            <p:nvPr/>
          </p:nvCxnSpPr>
          <p:spPr>
            <a:xfrm>
              <a:off x="5483897" y="2128834"/>
              <a:ext cx="525311" cy="2468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Скругленный прямоугольник 29"/>
            <p:cNvSpPr/>
            <p:nvPr/>
          </p:nvSpPr>
          <p:spPr>
            <a:xfrm>
              <a:off x="6732240" y="2254691"/>
              <a:ext cx="1944216" cy="7920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02 декабря  2021 </a:t>
              </a:r>
            </a:p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98% </a:t>
              </a:r>
              <a:r>
                <a:rPr lang="en-US" sz="1400" b="1" dirty="0">
                  <a:solidFill>
                    <a:schemeClr val="tx1"/>
                  </a:solidFill>
                </a:rPr>
                <a:t>  Delta</a:t>
              </a:r>
              <a:endParaRPr lang="ru-RU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2% </a:t>
              </a:r>
              <a:r>
                <a:rPr lang="en-US" sz="1400" dirty="0">
                  <a:solidFill>
                    <a:schemeClr val="tx1"/>
                  </a:solidFill>
                </a:rPr>
                <a:t>Omicron BA.1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4534209" y="3435846"/>
            <a:ext cx="4574295" cy="1330501"/>
            <a:chOff x="4569704" y="3435846"/>
            <a:chExt cx="4574295" cy="1330501"/>
          </a:xfrm>
        </p:grpSpPr>
        <p:pic>
          <p:nvPicPr>
            <p:cNvPr id="10" name="Рисунок 9" descr="Вырезка экрана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1"/>
            <a:stretch/>
          </p:blipFill>
          <p:spPr>
            <a:xfrm>
              <a:off x="4569704" y="3435846"/>
              <a:ext cx="4574295" cy="1330501"/>
            </a:xfrm>
            <a:prstGeom prst="rect">
              <a:avLst/>
            </a:prstGeom>
          </p:spPr>
        </p:pic>
        <p:grpSp>
          <p:nvGrpSpPr>
            <p:cNvPr id="33" name="Группа 32"/>
            <p:cNvGrpSpPr/>
            <p:nvPr/>
          </p:nvGrpSpPr>
          <p:grpSpPr>
            <a:xfrm>
              <a:off x="6012160" y="3949428"/>
              <a:ext cx="2875557" cy="720080"/>
              <a:chOff x="5330713" y="3795886"/>
              <a:chExt cx="2875557" cy="1152128"/>
            </a:xfrm>
          </p:grpSpPr>
          <p:cxnSp>
            <p:nvCxnSpPr>
              <p:cNvPr id="34" name="Прямая соединительная линия 33"/>
              <p:cNvCxnSpPr/>
              <p:nvPr/>
            </p:nvCxnSpPr>
            <p:spPr>
              <a:xfrm>
                <a:off x="5330713" y="3795886"/>
                <a:ext cx="0" cy="115212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>
                <a:off x="8206270" y="3795886"/>
                <a:ext cx="0" cy="115212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Скругленный прямоугольник 41"/>
            <p:cNvSpPr/>
            <p:nvPr/>
          </p:nvSpPr>
          <p:spPr>
            <a:xfrm>
              <a:off x="7274715" y="4122022"/>
              <a:ext cx="392041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  <a:r>
                <a:rPr lang="en-US" sz="1400" dirty="0">
                  <a:solidFill>
                    <a:schemeClr val="tx1"/>
                  </a:solidFill>
                </a:rPr>
                <a:t>5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Прямая со стрелкой 42"/>
            <p:cNvCxnSpPr/>
            <p:nvPr/>
          </p:nvCxnSpPr>
          <p:spPr>
            <a:xfrm>
              <a:off x="7661993" y="4275564"/>
              <a:ext cx="122572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>
              <a:off x="6012160" y="4275564"/>
              <a:ext cx="125779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Скругленный прямоугольник 51"/>
            <p:cNvSpPr/>
            <p:nvPr/>
          </p:nvSpPr>
          <p:spPr>
            <a:xfrm>
              <a:off x="7269952" y="3536432"/>
              <a:ext cx="1550520" cy="5497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</a:rPr>
                <a:t>14 декабря  2021 </a:t>
              </a:r>
            </a:p>
            <a:p>
              <a:pPr algn="ctr"/>
              <a:r>
                <a:rPr lang="ru-RU" sz="1200" dirty="0">
                  <a:solidFill>
                    <a:schemeClr val="tx1"/>
                  </a:solidFill>
                </a:rPr>
                <a:t>50% </a:t>
              </a:r>
              <a:r>
                <a:rPr lang="en-US" sz="1200" dirty="0">
                  <a:solidFill>
                    <a:schemeClr val="tx1"/>
                  </a:solidFill>
                </a:rPr>
                <a:t>  Delta</a:t>
              </a:r>
              <a:endParaRPr lang="ru-RU" sz="12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200" dirty="0">
                  <a:solidFill>
                    <a:schemeClr val="tx1"/>
                  </a:solidFill>
                </a:rPr>
                <a:t>50% </a:t>
              </a:r>
              <a:r>
                <a:rPr lang="en-US" sz="1200" dirty="0">
                  <a:solidFill>
                    <a:schemeClr val="tx1"/>
                  </a:solidFill>
                </a:rPr>
                <a:t>Omicron</a:t>
              </a:r>
              <a:r>
                <a:rPr lang="ru-RU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BA.1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Прямая соединительная линия 53"/>
          <p:cNvCxnSpPr/>
          <p:nvPr/>
        </p:nvCxnSpPr>
        <p:spPr>
          <a:xfrm>
            <a:off x="2195736" y="1488482"/>
            <a:ext cx="0" cy="3181026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2699792" y="3941849"/>
            <a:ext cx="0" cy="72008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2627784" y="2921722"/>
            <a:ext cx="1" cy="1737718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195736" y="1479104"/>
            <a:ext cx="2223159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2627785" y="2931790"/>
            <a:ext cx="1791110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2692827" y="3949428"/>
            <a:ext cx="1598672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кругленный прямоугольник 59"/>
          <p:cNvSpPr/>
          <p:nvPr/>
        </p:nvSpPr>
        <p:spPr>
          <a:xfrm>
            <a:off x="3171106" y="3692637"/>
            <a:ext cx="1078315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 декабря</a:t>
            </a: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2833734" y="2657333"/>
            <a:ext cx="1008112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 декабря</a:t>
            </a: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2247528" y="1197085"/>
            <a:ext cx="92357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24 июня</a:t>
            </a:r>
          </a:p>
        </p:txBody>
      </p:sp>
      <p:sp>
        <p:nvSpPr>
          <p:cNvPr id="63" name="Стрелка вниз 62"/>
          <p:cNvSpPr/>
          <p:nvPr/>
        </p:nvSpPr>
        <p:spPr>
          <a:xfrm>
            <a:off x="3563888" y="1582049"/>
            <a:ext cx="1048998" cy="125168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 </a:t>
            </a:r>
            <a:r>
              <a:rPr lang="ru-RU" sz="1600" dirty="0" err="1"/>
              <a:t>мес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70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C:\Users\Гусева_Н_П\Desktop\презентация\uk_c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72" y="699944"/>
            <a:ext cx="4443556" cy="444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/>
              <a:t>Распад </a:t>
            </a:r>
            <a:r>
              <a:rPr lang="en-US" sz="3200" dirty="0"/>
              <a:t>Omicron</a:t>
            </a:r>
            <a:r>
              <a:rPr lang="ru-RU" sz="3200" dirty="0"/>
              <a:t> на несколько клад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2833734" y="1497115"/>
            <a:ext cx="0" cy="3181026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3275856" y="3963268"/>
            <a:ext cx="3934" cy="668553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3059832" y="2918154"/>
            <a:ext cx="1" cy="1737718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833734" y="1479104"/>
            <a:ext cx="1585161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3059832" y="2931790"/>
            <a:ext cx="1368152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3279790" y="3963268"/>
            <a:ext cx="1148194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кругленный прямоугольник 59"/>
          <p:cNvSpPr/>
          <p:nvPr/>
        </p:nvSpPr>
        <p:spPr>
          <a:xfrm>
            <a:off x="3340580" y="3679001"/>
            <a:ext cx="1078315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25 июля</a:t>
            </a: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2987824" y="2611364"/>
            <a:ext cx="1008112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  <a:r>
              <a:rPr lang="ru-RU" sz="1400" dirty="0">
                <a:solidFill>
                  <a:schemeClr val="tx1"/>
                </a:solidFill>
              </a:rPr>
              <a:t> апреля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2820515" y="1187670"/>
            <a:ext cx="1090262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 </a:t>
            </a:r>
            <a:r>
              <a:rPr lang="ru-RU" sz="1400" dirty="0">
                <a:solidFill>
                  <a:schemeClr val="tx1"/>
                </a:solidFill>
              </a:rPr>
              <a:t>февраля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11" y="776509"/>
            <a:ext cx="4396658" cy="127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Скругленный прямоугольник 36"/>
          <p:cNvSpPr/>
          <p:nvPr/>
        </p:nvSpPr>
        <p:spPr>
          <a:xfrm>
            <a:off x="7091609" y="894172"/>
            <a:ext cx="1760613" cy="579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16 февраля  2022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56%  </a:t>
            </a:r>
            <a:r>
              <a:rPr lang="en-US" sz="1400" dirty="0">
                <a:solidFill>
                  <a:schemeClr val="tx1"/>
                </a:solidFill>
              </a:rPr>
              <a:t>Omicron BA.1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  <a:r>
              <a:rPr lang="ru-RU" sz="1400" dirty="0">
                <a:solidFill>
                  <a:schemeClr val="tx1"/>
                </a:solidFill>
              </a:rPr>
              <a:t>2% </a:t>
            </a:r>
            <a:r>
              <a:rPr lang="en-US" sz="1400" dirty="0">
                <a:solidFill>
                  <a:schemeClr val="tx1"/>
                </a:solidFill>
              </a:rPr>
              <a:t>Omicron BA.2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1" y="2051587"/>
            <a:ext cx="4410498" cy="130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Скругленный прямоугольник 39"/>
          <p:cNvSpPr/>
          <p:nvPr/>
        </p:nvSpPr>
        <p:spPr>
          <a:xfrm>
            <a:off x="7091609" y="2157802"/>
            <a:ext cx="1760611" cy="579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16 апреля 2022 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99% </a:t>
            </a:r>
            <a:r>
              <a:rPr lang="en-US" sz="1400" dirty="0">
                <a:solidFill>
                  <a:schemeClr val="tx1"/>
                </a:solidFill>
              </a:rPr>
              <a:t>Omicron BA.2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5292080" y="1200160"/>
            <a:ext cx="0" cy="7200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732240" y="1200160"/>
            <a:ext cx="0" cy="7200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Скругленный прямоугольник 47"/>
          <p:cNvSpPr/>
          <p:nvPr/>
        </p:nvSpPr>
        <p:spPr>
          <a:xfrm>
            <a:off x="5868144" y="1115662"/>
            <a:ext cx="392041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6260185" y="1238260"/>
            <a:ext cx="47205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5292080" y="1238260"/>
            <a:ext cx="57606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42018"/>
            <a:ext cx="4365489" cy="128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Прямоугольник 63"/>
          <p:cNvSpPr/>
          <p:nvPr/>
        </p:nvSpPr>
        <p:spPr>
          <a:xfrm>
            <a:off x="5292080" y="2441086"/>
            <a:ext cx="216024" cy="77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5580112" y="3686927"/>
            <a:ext cx="216024" cy="77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5204071" y="2140869"/>
            <a:ext cx="392041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5483572" y="3398895"/>
            <a:ext cx="392041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9" name="Скругленный прямоугольник 68"/>
          <p:cNvSpPr/>
          <p:nvPr/>
        </p:nvSpPr>
        <p:spPr>
          <a:xfrm>
            <a:off x="7403591" y="3340876"/>
            <a:ext cx="1448629" cy="1018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25 июля 2022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12% Omicron BA.2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17% </a:t>
            </a:r>
            <a:r>
              <a:rPr lang="en-US" sz="1200" dirty="0">
                <a:solidFill>
                  <a:schemeClr val="tx1"/>
                </a:solidFill>
              </a:rPr>
              <a:t>Omicron BA.4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55% </a:t>
            </a:r>
            <a:r>
              <a:rPr lang="en-US" sz="1200" dirty="0">
                <a:solidFill>
                  <a:schemeClr val="tx1"/>
                </a:solidFill>
              </a:rPr>
              <a:t>Omicron BA.</a:t>
            </a:r>
            <a:r>
              <a:rPr lang="ru-RU" sz="12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7% Omicron BE.1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63" y="740659"/>
            <a:ext cx="4396658" cy="127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53" y="3305147"/>
            <a:ext cx="4317416" cy="127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11" y="2013126"/>
            <a:ext cx="4396658" cy="129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 descr="C:\Users\Гусева_Н_П\Desktop\презентация\uk_cas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72" y="699944"/>
            <a:ext cx="4443556" cy="444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/>
              <a:t>Появление </a:t>
            </a:r>
            <a:r>
              <a:rPr lang="ru-RU" sz="3200" dirty="0" err="1"/>
              <a:t>рекомбинанта</a:t>
            </a:r>
            <a:r>
              <a:rPr lang="ru-RU" sz="3200" dirty="0"/>
              <a:t> </a:t>
            </a:r>
            <a:r>
              <a:rPr lang="en-US" sz="3200" dirty="0"/>
              <a:t>XBB.1</a:t>
            </a:r>
            <a:endParaRPr lang="ru-RU" sz="32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3587552" y="1479104"/>
            <a:ext cx="0" cy="3181026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3995936" y="3963268"/>
            <a:ext cx="3934" cy="668553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3910777" y="2894103"/>
            <a:ext cx="1" cy="1737718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3587552" y="1479105"/>
            <a:ext cx="831343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3929077" y="2879493"/>
            <a:ext cx="68407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3959814" y="3963269"/>
            <a:ext cx="574097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кругленный прямоугольник 59"/>
          <p:cNvSpPr/>
          <p:nvPr/>
        </p:nvSpPr>
        <p:spPr>
          <a:xfrm>
            <a:off x="3420656" y="3654950"/>
            <a:ext cx="1078315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28 марта</a:t>
            </a: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3390260" y="2551124"/>
            <a:ext cx="1139105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r>
              <a:rPr lang="ru-RU" sz="1400" dirty="0">
                <a:solidFill>
                  <a:schemeClr val="tx1"/>
                </a:solidFill>
              </a:rPr>
              <a:t> февраля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3337722" y="1161088"/>
            <a:ext cx="1090262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 октября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7304556" y="880314"/>
            <a:ext cx="1547664" cy="7478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20 октября  2022 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40% </a:t>
            </a:r>
            <a:r>
              <a:rPr lang="en-US" sz="1200" dirty="0">
                <a:solidFill>
                  <a:schemeClr val="tx1"/>
                </a:solidFill>
              </a:rPr>
              <a:t>Omicron BA.5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27% Omicron BQ.1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  <a:r>
              <a:rPr lang="ru-RU" sz="1200" dirty="0">
                <a:solidFill>
                  <a:schemeClr val="tx1"/>
                </a:solidFill>
              </a:rPr>
              <a:t>% </a:t>
            </a:r>
            <a:r>
              <a:rPr lang="en-US" sz="1200" dirty="0">
                <a:solidFill>
                  <a:schemeClr val="tx1"/>
                </a:solidFill>
              </a:rPr>
              <a:t>Omicron BF.7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7361100" y="2128707"/>
            <a:ext cx="1491120" cy="77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0</a:t>
            </a:r>
            <a:r>
              <a:rPr lang="ru-RU" sz="1200" dirty="0">
                <a:solidFill>
                  <a:schemeClr val="tx1"/>
                </a:solidFill>
              </a:rPr>
              <a:t> февраля 2023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26% </a:t>
            </a:r>
            <a:r>
              <a:rPr lang="en-US" sz="1200" dirty="0">
                <a:solidFill>
                  <a:schemeClr val="tx1"/>
                </a:solidFill>
              </a:rPr>
              <a:t>Omicron CH.1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16% Omicron BQ.1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43</a:t>
            </a:r>
            <a:r>
              <a:rPr lang="ru-RU" sz="1200" dirty="0">
                <a:solidFill>
                  <a:schemeClr val="tx1"/>
                </a:solidFill>
              </a:rPr>
              <a:t>% </a:t>
            </a:r>
            <a:r>
              <a:rPr lang="en-US" sz="1200" dirty="0">
                <a:solidFill>
                  <a:schemeClr val="tx1"/>
                </a:solidFill>
              </a:rPr>
              <a:t>Omicron XBB.1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6729412" y="2414687"/>
            <a:ext cx="216024" cy="77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6641403" y="2140869"/>
            <a:ext cx="392041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  <a:r>
              <a:rPr lang="ru-RU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Скругленный прямоугольник 68"/>
          <p:cNvSpPr/>
          <p:nvPr/>
        </p:nvSpPr>
        <p:spPr>
          <a:xfrm>
            <a:off x="7403591" y="3340876"/>
            <a:ext cx="1526978" cy="8150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28 марта 2023 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10% </a:t>
            </a:r>
            <a:r>
              <a:rPr lang="en-US" sz="1200" dirty="0">
                <a:solidFill>
                  <a:schemeClr val="tx1"/>
                </a:solidFill>
              </a:rPr>
              <a:t>Omicron CH.1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4</a:t>
            </a:r>
            <a:r>
              <a:rPr lang="en-US" sz="1200" dirty="0">
                <a:solidFill>
                  <a:schemeClr val="tx1"/>
                </a:solidFill>
              </a:rPr>
              <a:t>% Omicron BQ.1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</a:rPr>
              <a:t>74% </a:t>
            </a:r>
            <a:r>
              <a:rPr lang="en-US" sz="1200" dirty="0">
                <a:solidFill>
                  <a:schemeClr val="tx1"/>
                </a:solidFill>
              </a:rPr>
              <a:t>Omicron XBB.1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248205" y="1102283"/>
            <a:ext cx="392041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336215" y="1392893"/>
            <a:ext cx="216024" cy="470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4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504056"/>
          </a:xfrm>
        </p:spPr>
        <p:txBody>
          <a:bodyPr>
            <a:noAutofit/>
          </a:bodyPr>
          <a:lstStyle/>
          <a:p>
            <a:r>
              <a:rPr lang="ru-RU" sz="3200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71550"/>
            <a:ext cx="8712968" cy="4248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Проведено ретроспективное исследование 506300 последовательностей генома </a:t>
            </a:r>
            <a:r>
              <a:rPr lang="en-US" sz="2400" dirty="0"/>
              <a:t>SARS-CoV2</a:t>
            </a:r>
            <a:r>
              <a:rPr lang="ru-RU" sz="2400" dirty="0"/>
              <a:t>, выделенных на территории Великобритании с 01.03.2020 по 17.04.2023 . </a:t>
            </a:r>
          </a:p>
          <a:p>
            <a:pPr lvl="1"/>
            <a:r>
              <a:rPr lang="ru-RU" sz="1800" dirty="0"/>
              <a:t>Несмотря на относительно высокую однородность возбудителя на начальном этапе эпидемии (доля иммунных лиц ничтожно мала), чаще всего мода числа замен при сплошном попарном сравнении геномов за сутки равна 10-12 , т.е. </a:t>
            </a:r>
            <a:r>
              <a:rPr lang="ru-RU" sz="1800" dirty="0" err="1"/>
              <a:t>клональные</a:t>
            </a:r>
            <a:r>
              <a:rPr lang="ru-RU" sz="1800" dirty="0"/>
              <a:t> последовательности встречаются реже, чем имеющие 10 замен</a:t>
            </a:r>
          </a:p>
          <a:p>
            <a:pPr lvl="1"/>
            <a:r>
              <a:rPr lang="ru-RU" sz="1800" dirty="0"/>
              <a:t>Примерно за 5 месяцев происходит постепенное увеличение гетерогенности в 2 и более раза (с 10-12 до 24-28 замен)</a:t>
            </a:r>
          </a:p>
          <a:p>
            <a:pPr lvl="1"/>
            <a:r>
              <a:rPr lang="ru-RU" sz="1800" dirty="0"/>
              <a:t>После распространения нового </a:t>
            </a:r>
            <a:r>
              <a:rPr lang="ru-RU" sz="1800" dirty="0" err="1"/>
              <a:t>геноварианта</a:t>
            </a:r>
            <a:r>
              <a:rPr lang="ru-RU" sz="1800" dirty="0"/>
              <a:t> мода числа замен снова смещается влево на значение 10-12</a:t>
            </a:r>
          </a:p>
          <a:p>
            <a:pPr lvl="1"/>
            <a:r>
              <a:rPr lang="ru-RU" sz="1800" dirty="0"/>
              <a:t>К началу 2023 года распределение числа замен становится все более равномерным, что связано с </a:t>
            </a:r>
            <a:r>
              <a:rPr lang="ru-RU" sz="1800" dirty="0" err="1"/>
              <a:t>социркуляцией</a:t>
            </a:r>
            <a:r>
              <a:rPr lang="ru-RU" sz="1800" dirty="0"/>
              <a:t> множества различных </a:t>
            </a:r>
            <a:r>
              <a:rPr lang="ru-RU" sz="1800" dirty="0" err="1"/>
              <a:t>сублиний</a:t>
            </a:r>
            <a:r>
              <a:rPr lang="ru-RU" sz="1800" dirty="0"/>
              <a:t> </a:t>
            </a:r>
            <a:r>
              <a:rPr lang="en-US" sz="1800" dirty="0"/>
              <a:t>Omicron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4601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9752" y="1995686"/>
            <a:ext cx="26642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Благодарю за внимание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75934D3-33F5-4E68-A10B-DF1DC7061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41425"/>
            <a:ext cx="1381125" cy="1381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BEBB60A-C6AF-4831-A0EE-B9DE40DB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3518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08" y="866869"/>
            <a:ext cx="5544616" cy="3972174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isaid.org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1551" y="1347614"/>
            <a:ext cx="3046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spc="-1" dirty="0">
                <a:solidFill>
                  <a:srgbClr val="000000"/>
                </a:solidFill>
              </a:rPr>
              <a:t>В настоящее время в базе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ru-RU" sz="2400" spc="-1" dirty="0">
                <a:solidFill>
                  <a:srgbClr val="000000"/>
                </a:solidFill>
              </a:rPr>
              <a:t>данных </a:t>
            </a:r>
            <a:r>
              <a:rPr lang="en-US" sz="2400" spc="-1" dirty="0">
                <a:solidFill>
                  <a:srgbClr val="000000"/>
                </a:solidFill>
              </a:rPr>
              <a:t>gisaid.org</a:t>
            </a:r>
            <a:r>
              <a:rPr lang="ru-RU" sz="2400" spc="-1" dirty="0">
                <a:solidFill>
                  <a:srgbClr val="000000"/>
                </a:solidFill>
              </a:rPr>
              <a:t> находится более </a:t>
            </a:r>
            <a:r>
              <a:rPr lang="ru-RU" sz="2400" spc="-1" dirty="0" smtClean="0">
                <a:solidFill>
                  <a:srgbClr val="000000"/>
                </a:solidFill>
              </a:rPr>
              <a:t>15 </a:t>
            </a:r>
            <a:r>
              <a:rPr lang="ru-RU" sz="2400" spc="-1" dirty="0">
                <a:solidFill>
                  <a:srgbClr val="000000"/>
                </a:solidFill>
              </a:rPr>
              <a:t>млн последовательностей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</a:rPr>
              <a:t>SARS-CoV-2</a:t>
            </a:r>
            <a:r>
              <a:rPr lang="ru-RU" sz="2400" spc="-1" dirty="0" smtClean="0">
                <a:solidFill>
                  <a:srgbClr val="000000"/>
                </a:solidFill>
              </a:rPr>
              <a:t>.</a:t>
            </a:r>
            <a:endParaRPr lang="ru-RU" sz="2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47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14549"/>
            <a:ext cx="6480720" cy="4077103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/>
              <a:t>Номенклатура </a:t>
            </a:r>
            <a:r>
              <a:rPr lang="en-US" sz="3200" dirty="0" err="1" smtClean="0"/>
              <a:t>Pango</a:t>
            </a:r>
            <a:r>
              <a:rPr lang="en-US" sz="3200" dirty="0"/>
              <a:t> (</a:t>
            </a:r>
            <a:r>
              <a:rPr lang="en-US" sz="3200" dirty="0" smtClean="0"/>
              <a:t>cov-lineages.org)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972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/>
              <a:t>Номенклатура </a:t>
            </a:r>
            <a:r>
              <a:rPr lang="en-US" sz="3200" dirty="0" err="1" smtClean="0"/>
              <a:t>Pango</a:t>
            </a:r>
            <a:r>
              <a:rPr lang="en-US" sz="3200" dirty="0"/>
              <a:t> (</a:t>
            </a:r>
            <a:r>
              <a:rPr lang="en-US" sz="3200" dirty="0" smtClean="0"/>
              <a:t>cov-lineages.org)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1550"/>
            <a:ext cx="8244408" cy="40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/>
              <a:t>Распределение количества мутаций (июнь 2020 г.)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79512" y="3867894"/>
            <a:ext cx="8712968" cy="7920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Оценка разнообразия при сравнении с эталонным образцом в разрезе стран зависит от сроков проведения </a:t>
            </a:r>
            <a:r>
              <a:rPr lang="ru-RU" dirty="0" err="1">
                <a:solidFill>
                  <a:schemeClr val="tx1"/>
                </a:solidFill>
              </a:rPr>
              <a:t>секвенирования</a:t>
            </a:r>
            <a:r>
              <a:rPr lang="ru-RU" dirty="0">
                <a:solidFill>
                  <a:schemeClr val="tx1"/>
                </a:solidFill>
              </a:rPr>
              <a:t> (большее число «ранних» </a:t>
            </a:r>
            <a:r>
              <a:rPr lang="ru-RU" dirty="0" err="1">
                <a:solidFill>
                  <a:schemeClr val="tx1"/>
                </a:solidFill>
              </a:rPr>
              <a:t>сиквенсов</a:t>
            </a:r>
            <a:r>
              <a:rPr lang="ru-RU" dirty="0">
                <a:solidFill>
                  <a:schemeClr val="tx1"/>
                </a:solidFill>
              </a:rPr>
              <a:t> приводит к снижению оценки)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79512" y="1551430"/>
            <a:ext cx="3096344" cy="18844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анализ 48 635 </a:t>
            </a:r>
            <a:r>
              <a:rPr lang="en-US" dirty="0">
                <a:solidFill>
                  <a:schemeClr val="tx1"/>
                </a:solidFill>
              </a:rPr>
              <a:t>SARS-CoV-2</a:t>
            </a:r>
            <a:r>
              <a:rPr lang="ru-RU" dirty="0">
                <a:solidFill>
                  <a:schemeClr val="tx1"/>
                </a:solidFill>
              </a:rPr>
              <a:t> последовательностей с целью выявления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мутаций </a:t>
            </a:r>
            <a:r>
              <a:rPr lang="ru-RU" b="1" dirty="0">
                <a:solidFill>
                  <a:schemeClr val="tx1"/>
                </a:solidFill>
              </a:rPr>
              <a:t>по </a:t>
            </a:r>
            <a:r>
              <a:rPr lang="ru-RU" b="1">
                <a:solidFill>
                  <a:schemeClr val="tx1"/>
                </a:solidFill>
              </a:rPr>
              <a:t>сравнению </a:t>
            </a:r>
            <a:r>
              <a:rPr lang="ru-RU" b="1" smtClean="0">
                <a:solidFill>
                  <a:schemeClr val="tx1"/>
                </a:solidFill>
              </a:rPr>
              <a:t>с </a:t>
            </a:r>
            <a:r>
              <a:rPr lang="ru-RU" b="1" dirty="0">
                <a:solidFill>
                  <a:schemeClr val="tx1"/>
                </a:solidFill>
              </a:rPr>
              <a:t>геномом NC_045512.2 Ухань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39752" y="675134"/>
            <a:ext cx="421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https://doi.org/10.3389/fmicb.2020.01800</a:t>
            </a:r>
            <a:endParaRPr lang="ru-RU" dirty="0"/>
          </a:p>
        </p:txBody>
      </p:sp>
      <p:pic>
        <p:nvPicPr>
          <p:cNvPr id="6146" name="Picture 2" descr="www.frontiersin.or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44"/>
          <a:stretch/>
        </p:blipFill>
        <p:spPr bwMode="auto">
          <a:xfrm>
            <a:off x="3563888" y="1184348"/>
            <a:ext cx="5563409" cy="261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68711" y="1275606"/>
            <a:ext cx="258766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48635 образцов,</a:t>
            </a:r>
          </a:p>
          <a:p>
            <a:r>
              <a:rPr lang="ru-RU" dirty="0"/>
              <a:t>в среднем 7,23 мутации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1563638"/>
            <a:ext cx="21602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36209" y="4731990"/>
            <a:ext cx="790940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ru-RU" dirty="0"/>
              <a:t>Подход не дает полноценной возможности оценки разнообразия в динамике </a:t>
            </a:r>
          </a:p>
        </p:txBody>
      </p:sp>
    </p:spTree>
    <p:extLst>
      <p:ext uri="{BB962C8B-B14F-4D97-AF65-F5344CB8AC3E}">
        <p14:creationId xmlns:p14="http://schemas.microsoft.com/office/powerpoint/2010/main" val="313893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786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Из базы </a:t>
            </a:r>
            <a:r>
              <a:rPr lang="en-US" dirty="0"/>
              <a:t>gisaid.org</a:t>
            </a:r>
            <a:r>
              <a:rPr lang="ru-RU" dirty="0"/>
              <a:t> были загружены все имеющиеся на момент исследования последовательности с метаданными (15.525.606 геномов)</a:t>
            </a:r>
          </a:p>
          <a:p>
            <a:r>
              <a:rPr lang="ru-RU" dirty="0"/>
              <a:t>Из них были отобраны выделенные в Великобритании</a:t>
            </a:r>
          </a:p>
          <a:p>
            <a:r>
              <a:rPr lang="ru-RU" dirty="0"/>
              <a:t>Был охвачен период в 1143 дня: с 1 марта 2020 года по 17 </a:t>
            </a:r>
            <a:r>
              <a:rPr lang="ru-RU"/>
              <a:t>апреля 2023 </a:t>
            </a:r>
            <a:r>
              <a:rPr lang="ru-RU" dirty="0"/>
              <a:t>года. В анализ было включено 506300 последовательностей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600" dirty="0"/>
              <a:t>Подготовка</a:t>
            </a:r>
          </a:p>
        </p:txBody>
      </p:sp>
    </p:spTree>
    <p:extLst>
      <p:ext uri="{BB962C8B-B14F-4D97-AF65-F5344CB8AC3E}">
        <p14:creationId xmlns:p14="http://schemas.microsoft.com/office/powerpoint/2010/main" val="90055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80925"/>
            <a:ext cx="3456384" cy="33878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Последовательности за каждый день были попарно сравнены между собой алгоритмом </a:t>
            </a:r>
            <a:r>
              <a:rPr lang="en-US" dirty="0"/>
              <a:t>Mash</a:t>
            </a:r>
            <a:r>
              <a:rPr lang="ru-RU" dirty="0"/>
              <a:t> с целью оценки дистанции между ними. Таким образом было получено 1143 треугольных матриц, содержащих дистанции между последовательностями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131539"/>
            <a:ext cx="5112568" cy="328649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600" dirty="0"/>
              <a:t>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280434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600" dirty="0"/>
              <a:t>Пример: 6 </a:t>
            </a:r>
            <a:r>
              <a:rPr lang="ru-RU" sz="3600" dirty="0" err="1"/>
              <a:t>клональных</a:t>
            </a:r>
            <a:r>
              <a:rPr lang="ru-RU" sz="3600" dirty="0"/>
              <a:t> последовательностей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2" y="780320"/>
            <a:ext cx="20002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4283968" y="987574"/>
            <a:ext cx="0" cy="25922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563888" y="3147814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59185" y="2211710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50%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63888" y="1347614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100%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277483" y="3537792"/>
            <a:ext cx="432048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290337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794393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292080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96136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300192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804248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301935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805991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355976" y="1563638"/>
            <a:ext cx="288032" cy="1896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72000" y="4155926"/>
            <a:ext cx="352839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Число замен в парах сравнения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8788" y="4047914"/>
            <a:ext cx="3456384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 последовательностей (узлов)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15 дистанций (ребер)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Скругленный прямоугольник 29"/>
              <p:cNvSpPr/>
              <p:nvPr/>
            </p:nvSpPr>
            <p:spPr>
              <a:xfrm>
                <a:off x="110249" y="2641245"/>
                <a:ext cx="3318854" cy="12961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Число сравниваемых пар соответствует числу сочетаний из 6 по 2: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6−2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Скругленный 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9" y="2641245"/>
                <a:ext cx="3318854" cy="1296144"/>
              </a:xfrm>
              <a:prstGeom prst="roundRect">
                <a:avLst/>
              </a:prstGeom>
              <a:blipFill rotWithShape="1">
                <a:blip r:embed="rId3"/>
                <a:stretch>
                  <a:fillRect t="-3756" r="-550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9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45" y="1667729"/>
            <a:ext cx="2000529" cy="17528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3757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ru-RU" sz="3600" dirty="0"/>
              <a:t>Пример: 3 клона + 3 клона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283968" y="987574"/>
            <a:ext cx="0" cy="25922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563888" y="3147814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81731" y="2478103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r>
              <a:rPr lang="ru-RU" sz="1600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63888" y="1347614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100%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277483" y="3549294"/>
            <a:ext cx="432048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290337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794393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292080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96136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300192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804248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301935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805991" y="3651870"/>
            <a:ext cx="425679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355976" y="2643758"/>
            <a:ext cx="288032" cy="839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72000" y="4155926"/>
            <a:ext cx="3528392" cy="4320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Число замен в парах сравнения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48225" y="3651870"/>
            <a:ext cx="3312368" cy="9765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 «нулевых» ребер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9 «ненулевых» ребер</a:t>
            </a:r>
          </a:p>
        </p:txBody>
      </p:sp>
      <p:sp>
        <p:nvSpPr>
          <p:cNvPr id="3" name="Овал 2"/>
          <p:cNvSpPr/>
          <p:nvPr/>
        </p:nvSpPr>
        <p:spPr>
          <a:xfrm>
            <a:off x="2170201" y="170677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2623709" y="247031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2166389" y="3239939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868144" y="2139702"/>
            <a:ext cx="288032" cy="1343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2711294" y="134761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772829" y="1347614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945660" y="1419622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1017607" y="1203598"/>
            <a:ext cx="1589927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 нуклеотидные замены</a:t>
            </a:r>
          </a:p>
        </p:txBody>
      </p:sp>
      <p:sp>
        <p:nvSpPr>
          <p:cNvPr id="34" name="Овал 33"/>
          <p:cNvSpPr/>
          <p:nvPr/>
        </p:nvSpPr>
        <p:spPr>
          <a:xfrm>
            <a:off x="1288576" y="3239939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842131" y="247031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1288576" y="1704257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563888" y="1927224"/>
            <a:ext cx="648072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  <a:r>
              <a:rPr lang="ru-RU" sz="1600" dirty="0">
                <a:solidFill>
                  <a:schemeClr val="tx1"/>
                </a:solidFill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1661196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768</Words>
  <Application>Microsoft Office PowerPoint</Application>
  <PresentationFormat>Экран (16:9)</PresentationFormat>
  <Paragraphs>187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Тема Office</vt:lpstr>
      <vt:lpstr>Подходы к биоинформатическому анализу больших данных с целью динамической оценки молекулярно-генетического разнообразия социркулирующих возбудителей COVID-19</vt:lpstr>
      <vt:lpstr>gisaid.org</vt:lpstr>
      <vt:lpstr>Номенклатура Pango (cov-lineages.org)</vt:lpstr>
      <vt:lpstr>Номенклатура Pango (cov-lineages.org)</vt:lpstr>
      <vt:lpstr>Распределение количества мутаций (июнь 2020 г.)</vt:lpstr>
      <vt:lpstr>Подготовка</vt:lpstr>
      <vt:lpstr>Обработка</vt:lpstr>
      <vt:lpstr>Пример: 6 клональных последовательностей</vt:lpstr>
      <vt:lpstr>Пример: 3 клона + 3 клона</vt:lpstr>
      <vt:lpstr>Пример: 3 клона + 3 клона</vt:lpstr>
      <vt:lpstr>Ожидаемое экспоненциальное распределение</vt:lpstr>
      <vt:lpstr>Первый и второй подъем заболеваемости (геновариант Wuhan)</vt:lpstr>
      <vt:lpstr>Формирование подъема Alpha </vt:lpstr>
      <vt:lpstr>Переход от Alpha к Delta</vt:lpstr>
      <vt:lpstr>Переход от Delta к Omicron</vt:lpstr>
      <vt:lpstr>Распад Omicron на несколько клад</vt:lpstr>
      <vt:lpstr>Появление рекомбинанта XBB.1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СФК</dc:title>
  <dc:creator>Валентин Алексеевич Сафронов</dc:creator>
  <cp:lastModifiedBy>user</cp:lastModifiedBy>
  <cp:revision>243</cp:revision>
  <cp:lastPrinted>2022-10-11T09:12:27Z</cp:lastPrinted>
  <dcterms:created xsi:type="dcterms:W3CDTF">2022-07-26T05:05:40Z</dcterms:created>
  <dcterms:modified xsi:type="dcterms:W3CDTF">2023-09-06T17:33:55Z</dcterms:modified>
</cp:coreProperties>
</file>