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1" r:id="rId4"/>
    <p:sldId id="262" r:id="rId5"/>
    <p:sldId id="260" r:id="rId6"/>
    <p:sldId id="263" r:id="rId7"/>
    <p:sldId id="266" r:id="rId8"/>
    <p:sldId id="271" r:id="rId9"/>
    <p:sldId id="259" r:id="rId10"/>
    <p:sldId id="265" r:id="rId11"/>
    <p:sldId id="264" r:id="rId12"/>
    <p:sldId id="267" r:id="rId13"/>
    <p:sldId id="277" r:id="rId14"/>
    <p:sldId id="268" r:id="rId15"/>
    <p:sldId id="272" r:id="rId16"/>
    <p:sldId id="274" r:id="rId17"/>
    <p:sldId id="273" r:id="rId18"/>
    <p:sldId id="270" r:id="rId19"/>
    <p:sldId id="258"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F2576D"/>
    <a:srgbClr val="9A214C"/>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5033"/>
  </p:normalViewPr>
  <p:slideViewPr>
    <p:cSldViewPr>
      <p:cViewPr varScale="1">
        <p:scale>
          <a:sx n="90" d="100"/>
          <a:sy n="90" d="100"/>
        </p:scale>
        <p:origin x="1080" y="19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משל הקטנה של לוח בגודל 14 על 14 ל – 53 תאים במקום 196 הקטנה של הגנום בכמעט פי 4.</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7</a:t>
            </a:fld>
            <a:endParaRPr lang="en-US"/>
          </a:p>
        </p:txBody>
      </p:sp>
    </p:spTree>
    <p:extLst>
      <p:ext uri="{BB962C8B-B14F-4D97-AF65-F5344CB8AC3E}">
        <p14:creationId xmlns:p14="http://schemas.microsoft.com/office/powerpoint/2010/main" val="315377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8</a:t>
            </a:fld>
            <a:endParaRPr lang="en-US"/>
          </a:p>
        </p:txBody>
      </p:sp>
    </p:spTree>
    <p:extLst>
      <p:ext uri="{BB962C8B-B14F-4D97-AF65-F5344CB8AC3E}">
        <p14:creationId xmlns:p14="http://schemas.microsoft.com/office/powerpoint/2010/main" val="242392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15</a:t>
            </a:fld>
            <a:endParaRPr lang="en-US"/>
          </a:p>
        </p:txBody>
      </p:sp>
    </p:spTree>
    <p:extLst>
      <p:ext uri="{BB962C8B-B14F-4D97-AF65-F5344CB8AC3E}">
        <p14:creationId xmlns:p14="http://schemas.microsoft.com/office/powerpoint/2010/main" val="95557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16</a:t>
            </a:fld>
            <a:endParaRPr lang="en-US"/>
          </a:p>
        </p:txBody>
      </p:sp>
    </p:spTree>
    <p:extLst>
      <p:ext uri="{BB962C8B-B14F-4D97-AF65-F5344CB8AC3E}">
        <p14:creationId xmlns:p14="http://schemas.microsoft.com/office/powerpoint/2010/main" val="254767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17</a:t>
            </a:fld>
            <a:endParaRPr lang="en-US"/>
          </a:p>
        </p:txBody>
      </p:sp>
    </p:spTree>
    <p:extLst>
      <p:ext uri="{BB962C8B-B14F-4D97-AF65-F5344CB8AC3E}">
        <p14:creationId xmlns:p14="http://schemas.microsoft.com/office/powerpoint/2010/main" val="1431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 – 2 בחזקת 625 ל – 2 בחזקת 149</a:t>
            </a:r>
            <a:endParaRPr lang="en-US" dirty="0"/>
          </a:p>
          <a:p>
            <a:pPr algn="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18</a:t>
            </a:fld>
            <a:endParaRPr lang="en-US"/>
          </a:p>
        </p:txBody>
      </p:sp>
    </p:spTree>
    <p:extLst>
      <p:ext uri="{BB962C8B-B14F-4D97-AF65-F5344CB8AC3E}">
        <p14:creationId xmlns:p14="http://schemas.microsoft.com/office/powerpoint/2010/main" val="97522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איך לברוח ממינימום לוקאלי?</a:t>
            </a:r>
            <a:endParaRPr lang="en-US" dirty="0"/>
          </a:p>
          <a:p>
            <a:pPr marL="0" algn="r" defTabSz="914400" rtl="1" eaLnBrk="1" latinLnBrk="0" hangingPunct="1"/>
            <a:endParaRPr lang="en-US" dirty="0"/>
          </a:p>
          <a:p>
            <a:pPr marL="0" algn="r" defTabSz="914400" rtl="1" eaLnBrk="1" latinLnBrk="0" hangingPunct="1"/>
            <a:r>
              <a:rPr lang="he-IL" dirty="0"/>
              <a:t>אחרי השיפורים והאופטימיזציה להשוות למחקרים אחרים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19</a:t>
            </a:fld>
            <a:endParaRPr lang="en-US"/>
          </a:p>
        </p:txBody>
      </p:sp>
    </p:spTree>
    <p:extLst>
      <p:ext uri="{BB962C8B-B14F-4D97-AF65-F5344CB8AC3E}">
        <p14:creationId xmlns:p14="http://schemas.microsoft.com/office/powerpoint/2010/main" val="7364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28142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73954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19765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655770"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r>
              <a:rPr lang="he-IL" dirty="0">
                <a:solidFill>
                  <a:schemeClr val="bg1"/>
                </a:solidFill>
              </a:rPr>
              <a:t>2</a:t>
            </a:r>
            <a:endParaRPr lang="en-US" dirty="0">
              <a:solidFill>
                <a:schemeClr val="bg1"/>
              </a:solidFill>
            </a:endParaRP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1</a:t>
            </a:r>
            <a:endParaRPr lang="en-US" dirty="0"/>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509127" y="2910806"/>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1047410" y="3613666"/>
            <a:ext cx="2920351" cy="369332"/>
          </a:xfrm>
          <a:prstGeom prst="rect">
            <a:avLst/>
          </a:prstGeom>
          <a:noFill/>
        </p:spPr>
        <p:txBody>
          <a:bodyPr wrap="none" rtlCol="0">
            <a:spAutoFit/>
          </a:bodyPr>
          <a:lstStyle/>
          <a:p>
            <a:r>
              <a:rPr lang="en-US" dirty="0"/>
              <a:t>Each bit has a 30% of flipping</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0.3</a:t>
            </a:r>
          </a:p>
        </p:txBody>
      </p:sp>
      <p:cxnSp>
        <p:nvCxnSpPr>
          <p:cNvPr id="29" name="Straight Arrow Connector 28">
            <a:extLst>
              <a:ext uri="{FF2B5EF4-FFF2-40B4-BE49-F238E27FC236}">
                <a16:creationId xmlns:a16="http://schemas.microsoft.com/office/drawing/2014/main" id="{27B1C936-5DAE-534C-8CD6-6EBE55BCA807}"/>
              </a:ext>
            </a:extLst>
          </p:cNvPr>
          <p:cNvCxnSpPr/>
          <p:nvPr/>
        </p:nvCxnSpPr>
        <p:spPr>
          <a:xfrm>
            <a:off x="4572000" y="2910806"/>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11C0C19-26C4-0F4C-BF36-50BB9DDAC3BF}"/>
              </a:ext>
            </a:extLst>
          </p:cNvPr>
          <p:cNvSpPr/>
          <p:nvPr/>
        </p:nvSpPr>
        <p:spPr>
          <a:xfrm>
            <a:off x="434088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18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862322"/>
          </a:xfrm>
          <a:prstGeom prst="rect">
            <a:avLst/>
          </a:prstGeom>
          <a:noFill/>
        </p:spPr>
        <p:txBody>
          <a:bodyPr wrap="square" rtlCol="0">
            <a:spAutoFit/>
          </a:bodyPr>
          <a:lstStyle/>
          <a:p>
            <a:r>
              <a:rPr lang="en-US" dirty="0"/>
              <a:t>Survivor Selection – Elitism, The best 20% of the generation gets to live another day and continue to the next generation.</a:t>
            </a:r>
          </a:p>
          <a:p>
            <a:endParaRPr lang="he-IL" dirty="0"/>
          </a:p>
          <a:p>
            <a:r>
              <a:rPr lang="en-US" dirty="0"/>
              <a:t>Parent Selection – we use the best 20% of the generation for crossovers to create the new individuals (80% of the generation).</a:t>
            </a:r>
          </a:p>
          <a:p>
            <a:endParaRPr lang="en-US" dirty="0"/>
          </a:p>
          <a:p>
            <a:r>
              <a:rPr lang="en-US" dirty="0"/>
              <a:t>Opt1: Choosing 2 completely random individuals (after disposing 80% of the gen).</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 – 7x7</a:t>
            </a:r>
          </a:p>
        </p:txBody>
      </p:sp>
      <p:pic>
        <p:nvPicPr>
          <p:cNvPr id="3" name="Picture 2">
            <a:extLst>
              <a:ext uri="{FF2B5EF4-FFF2-40B4-BE49-F238E27FC236}">
                <a16:creationId xmlns:a16="http://schemas.microsoft.com/office/drawing/2014/main" id="{9F394E43-7119-9C43-AD83-B18917020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357" y="2054655"/>
            <a:ext cx="5278474" cy="3970330"/>
          </a:xfrm>
          <a:prstGeom prst="rect">
            <a:avLst/>
          </a:prstGeom>
        </p:spPr>
      </p:pic>
      <p:graphicFrame>
        <p:nvGraphicFramePr>
          <p:cNvPr id="5" name="Table 4">
            <a:extLst>
              <a:ext uri="{FF2B5EF4-FFF2-40B4-BE49-F238E27FC236}">
                <a16:creationId xmlns:a16="http://schemas.microsoft.com/office/drawing/2014/main" id="{E64C5A4E-DDAE-EA40-8145-803E778A19D9}"/>
              </a:ext>
            </a:extLst>
          </p:cNvPr>
          <p:cNvGraphicFramePr>
            <a:graphicFrameLocks noGrp="1"/>
          </p:cNvGraphicFramePr>
          <p:nvPr>
            <p:extLst>
              <p:ext uri="{D42A27DB-BD31-4B8C-83A1-F6EECF244321}">
                <p14:modId xmlns:p14="http://schemas.microsoft.com/office/powerpoint/2010/main" val="396466711"/>
              </p:ext>
            </p:extLst>
          </p:nvPr>
        </p:nvGraphicFramePr>
        <p:xfrm>
          <a:off x="0" y="1648908"/>
          <a:ext cx="3961180" cy="5209094"/>
        </p:xfrm>
        <a:graphic>
          <a:graphicData uri="http://schemas.openxmlformats.org/drawingml/2006/table">
            <a:tbl>
              <a:tblPr firstRow="1" bandRow="1">
                <a:tableStyleId>{21E4AEA4-8DFA-4A89-87EB-49C32662AFE0}</a:tableStyleId>
              </a:tblPr>
              <a:tblGrid>
                <a:gridCol w="1980590">
                  <a:extLst>
                    <a:ext uri="{9D8B030D-6E8A-4147-A177-3AD203B41FA5}">
                      <a16:colId xmlns:a16="http://schemas.microsoft.com/office/drawing/2014/main" val="3691351954"/>
                    </a:ext>
                  </a:extLst>
                </a:gridCol>
                <a:gridCol w="1980590">
                  <a:extLst>
                    <a:ext uri="{9D8B030D-6E8A-4147-A177-3AD203B41FA5}">
                      <a16:colId xmlns:a16="http://schemas.microsoft.com/office/drawing/2014/main" val="1813416962"/>
                    </a:ext>
                  </a:extLst>
                </a:gridCol>
              </a:tblGrid>
              <a:tr h="513600">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520735">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520735">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697273">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520735">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697273">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697273">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520735">
                <a:tc>
                  <a:txBody>
                    <a:bodyPr/>
                    <a:lstStyle/>
                    <a:p>
                      <a:pPr algn="ctr"/>
                      <a:r>
                        <a:rPr lang="en-US" dirty="0"/>
                        <a:t>Best Fitness</a:t>
                      </a:r>
                    </a:p>
                  </a:txBody>
                  <a:tcPr anchor="ctr"/>
                </a:tc>
                <a:tc>
                  <a:txBody>
                    <a:bodyPr/>
                    <a:lstStyle/>
                    <a:p>
                      <a:pPr marL="0" algn="ctr" defTabSz="914400" rtl="0" eaLnBrk="1" latinLnBrk="0" hangingPunct="1"/>
                      <a:r>
                        <a:rPr lang="en-US" dirty="0"/>
                        <a:t>10</a:t>
                      </a:r>
                    </a:p>
                  </a:txBody>
                  <a:tcPr anchor="ctr"/>
                </a:tc>
                <a:extLst>
                  <a:ext uri="{0D108BD9-81ED-4DB2-BD59-A6C34878D82A}">
                    <a16:rowId xmlns:a16="http://schemas.microsoft.com/office/drawing/2014/main" val="444731229"/>
                  </a:ext>
                </a:extLst>
              </a:tr>
              <a:tr h="520735">
                <a:tc>
                  <a:txBody>
                    <a:bodyPr/>
                    <a:lstStyle/>
                    <a:p>
                      <a:pPr algn="ctr"/>
                      <a:r>
                        <a:rPr lang="en-US" dirty="0"/>
                        <a:t>Generations</a:t>
                      </a:r>
                    </a:p>
                  </a:txBody>
                  <a:tcPr anchor="ctr"/>
                </a:tc>
                <a:tc>
                  <a:txBody>
                    <a:bodyPr/>
                    <a:lstStyle/>
                    <a:p>
                      <a:pPr marL="0" algn="ctr" defTabSz="914400" rtl="0" eaLnBrk="1" latinLnBrk="0" hangingPunct="1"/>
                      <a:r>
                        <a:rPr lang="en-US" dirty="0"/>
                        <a:t>50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93648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 – 14x14</a:t>
            </a:r>
          </a:p>
        </p:txBody>
      </p:sp>
      <p:pic>
        <p:nvPicPr>
          <p:cNvPr id="3" name="Picture 2">
            <a:extLst>
              <a:ext uri="{FF2B5EF4-FFF2-40B4-BE49-F238E27FC236}">
                <a16:creationId xmlns:a16="http://schemas.microsoft.com/office/drawing/2014/main" id="{C606D2C5-F1A4-484A-8122-2D125C3A3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190" y="2207360"/>
            <a:ext cx="4911810" cy="3694535"/>
          </a:xfrm>
          <a:prstGeom prst="rect">
            <a:avLst/>
          </a:prstGeom>
        </p:spPr>
      </p:pic>
      <p:graphicFrame>
        <p:nvGraphicFramePr>
          <p:cNvPr id="5" name="Table 4">
            <a:extLst>
              <a:ext uri="{FF2B5EF4-FFF2-40B4-BE49-F238E27FC236}">
                <a16:creationId xmlns:a16="http://schemas.microsoft.com/office/drawing/2014/main" id="{A9A5CCC3-5FD5-AA4C-9304-A2CF860787BB}"/>
              </a:ext>
            </a:extLst>
          </p:cNvPr>
          <p:cNvGraphicFramePr>
            <a:graphicFrameLocks noGrp="1"/>
          </p:cNvGraphicFramePr>
          <p:nvPr>
            <p:extLst>
              <p:ext uri="{D42A27DB-BD31-4B8C-83A1-F6EECF244321}">
                <p14:modId xmlns:p14="http://schemas.microsoft.com/office/powerpoint/2010/main" val="3664835521"/>
              </p:ext>
            </p:extLst>
          </p:nvPr>
        </p:nvGraphicFramePr>
        <p:xfrm>
          <a:off x="0" y="1606247"/>
          <a:ext cx="4232190" cy="5258469"/>
        </p:xfrm>
        <a:graphic>
          <a:graphicData uri="http://schemas.openxmlformats.org/drawingml/2006/table">
            <a:tbl>
              <a:tblPr firstRow="1" bandRow="1">
                <a:tableStyleId>{21E4AEA4-8DFA-4A89-87EB-49C32662AFE0}</a:tableStyleId>
              </a:tblPr>
              <a:tblGrid>
                <a:gridCol w="2116095">
                  <a:extLst>
                    <a:ext uri="{9D8B030D-6E8A-4147-A177-3AD203B41FA5}">
                      <a16:colId xmlns:a16="http://schemas.microsoft.com/office/drawing/2014/main" val="3691351954"/>
                    </a:ext>
                  </a:extLst>
                </a:gridCol>
                <a:gridCol w="2116095">
                  <a:extLst>
                    <a:ext uri="{9D8B030D-6E8A-4147-A177-3AD203B41FA5}">
                      <a16:colId xmlns:a16="http://schemas.microsoft.com/office/drawing/2014/main" val="1813416962"/>
                    </a:ext>
                  </a:extLst>
                </a:gridCol>
              </a:tblGrid>
              <a:tr h="570366">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578289">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578289">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578289">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578289">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633367">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578289">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578289">
                <a:tc>
                  <a:txBody>
                    <a:bodyPr/>
                    <a:lstStyle/>
                    <a:p>
                      <a:pPr algn="ctr"/>
                      <a:r>
                        <a:rPr lang="en-US" dirty="0"/>
                        <a:t>Best Fitness</a:t>
                      </a:r>
                    </a:p>
                  </a:txBody>
                  <a:tcPr anchor="ctr"/>
                </a:tc>
                <a:tc>
                  <a:txBody>
                    <a:bodyPr/>
                    <a:lstStyle/>
                    <a:p>
                      <a:pPr marL="0" algn="ctr" defTabSz="914400" rtl="0" eaLnBrk="1" latinLnBrk="0" hangingPunct="1"/>
                      <a:r>
                        <a:rPr lang="en-US" dirty="0"/>
                        <a:t>10</a:t>
                      </a:r>
                    </a:p>
                  </a:txBody>
                  <a:tcPr anchor="ctr"/>
                </a:tc>
                <a:extLst>
                  <a:ext uri="{0D108BD9-81ED-4DB2-BD59-A6C34878D82A}">
                    <a16:rowId xmlns:a16="http://schemas.microsoft.com/office/drawing/2014/main" val="444731229"/>
                  </a:ext>
                </a:extLst>
              </a:tr>
              <a:tr h="578289">
                <a:tc>
                  <a:txBody>
                    <a:bodyPr/>
                    <a:lstStyle/>
                    <a:p>
                      <a:pPr algn="ctr"/>
                      <a:r>
                        <a:rPr lang="en-US" dirty="0"/>
                        <a:t>Generations</a:t>
                      </a:r>
                    </a:p>
                  </a:txBody>
                  <a:tcPr anchor="ctr"/>
                </a:tc>
                <a:tc>
                  <a:txBody>
                    <a:bodyPr/>
                    <a:lstStyle/>
                    <a:p>
                      <a:pPr marL="0" algn="ctr" defTabSz="914400" rtl="0" eaLnBrk="1" latinLnBrk="0" hangingPunct="1"/>
                      <a:r>
                        <a:rPr lang="en-US" dirty="0"/>
                        <a:t>50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401332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879DE6F1-5E93-1C4C-A51D-C5AD1C4CC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037" y="2054655"/>
            <a:ext cx="5369925" cy="4039117"/>
          </a:xfrm>
          <a:prstGeom prst="rect">
            <a:avLst/>
          </a:prstGeom>
        </p:spPr>
      </p:pic>
      <p:graphicFrame>
        <p:nvGraphicFramePr>
          <p:cNvPr id="5" name="Table 4">
            <a:extLst>
              <a:ext uri="{FF2B5EF4-FFF2-40B4-BE49-F238E27FC236}">
                <a16:creationId xmlns:a16="http://schemas.microsoft.com/office/drawing/2014/main" id="{7E8A3C00-55EB-2E4C-8D04-16EE10AA104C}"/>
              </a:ext>
            </a:extLst>
          </p:cNvPr>
          <p:cNvGraphicFramePr>
            <a:graphicFrameLocks noGrp="1"/>
          </p:cNvGraphicFramePr>
          <p:nvPr>
            <p:extLst>
              <p:ext uri="{D42A27DB-BD31-4B8C-83A1-F6EECF244321}">
                <p14:modId xmlns:p14="http://schemas.microsoft.com/office/powerpoint/2010/main" val="2016088878"/>
              </p:ext>
            </p:extLst>
          </p:nvPr>
        </p:nvGraphicFramePr>
        <p:xfrm>
          <a:off x="0" y="1749245"/>
          <a:ext cx="3773038" cy="5114068"/>
        </p:xfrm>
        <a:graphic>
          <a:graphicData uri="http://schemas.openxmlformats.org/drawingml/2006/table">
            <a:tbl>
              <a:tblPr firstRow="1" bandRow="1">
                <a:tableStyleId>{21E4AEA4-8DFA-4A89-87EB-49C32662AFE0}</a:tableStyleId>
              </a:tblPr>
              <a:tblGrid>
                <a:gridCol w="1886519">
                  <a:extLst>
                    <a:ext uri="{9D8B030D-6E8A-4147-A177-3AD203B41FA5}">
                      <a16:colId xmlns:a16="http://schemas.microsoft.com/office/drawing/2014/main" val="3691351954"/>
                    </a:ext>
                  </a:extLst>
                </a:gridCol>
                <a:gridCol w="1886519">
                  <a:extLst>
                    <a:ext uri="{9D8B030D-6E8A-4147-A177-3AD203B41FA5}">
                      <a16:colId xmlns:a16="http://schemas.microsoft.com/office/drawing/2014/main" val="1813416962"/>
                    </a:ext>
                  </a:extLst>
                </a:gridCol>
              </a:tblGrid>
              <a:tr h="516268">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523440">
                <a:tc>
                  <a:txBody>
                    <a:bodyPr/>
                    <a:lstStyle/>
                    <a:p>
                      <a:pPr algn="ctr"/>
                      <a:r>
                        <a:rPr lang="en-US" dirty="0"/>
                        <a:t>Population</a:t>
                      </a:r>
                    </a:p>
                  </a:txBody>
                  <a:tcPr anchor="ctr"/>
                </a:tc>
                <a:tc>
                  <a:txBody>
                    <a:bodyPr/>
                    <a:lstStyle/>
                    <a:p>
                      <a:pPr algn="ctr"/>
                      <a:r>
                        <a:rPr lang="en-US" dirty="0"/>
                        <a:t>100</a:t>
                      </a:r>
                    </a:p>
                  </a:txBody>
                  <a:tcPr anchor="ctr"/>
                </a:tc>
                <a:extLst>
                  <a:ext uri="{0D108BD9-81ED-4DB2-BD59-A6C34878D82A}">
                    <a16:rowId xmlns:a16="http://schemas.microsoft.com/office/drawing/2014/main" val="4188733316"/>
                  </a:ext>
                </a:extLst>
              </a:tr>
              <a:tr h="523440">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634766">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523440">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817080">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523440">
                <a:tc>
                  <a:txBody>
                    <a:bodyPr/>
                    <a:lstStyle/>
                    <a:p>
                      <a:pPr algn="ctr"/>
                      <a:r>
                        <a:rPr lang="en-US" dirty="0"/>
                        <a:t>Survivor Selection</a:t>
                      </a:r>
                    </a:p>
                  </a:txBody>
                  <a:tcPr anchor="ctr"/>
                </a:tc>
                <a:tc>
                  <a:txBody>
                    <a:bodyPr/>
                    <a:lstStyle/>
                    <a:p>
                      <a:pPr algn="ctr"/>
                      <a:r>
                        <a:rPr lang="en-US" dirty="0"/>
                        <a:t>Elitism (20%)</a:t>
                      </a:r>
                    </a:p>
                  </a:txBody>
                  <a:tcPr anchor="ctr"/>
                </a:tc>
                <a:extLst>
                  <a:ext uri="{0D108BD9-81ED-4DB2-BD59-A6C34878D82A}">
                    <a16:rowId xmlns:a16="http://schemas.microsoft.com/office/drawing/2014/main" val="3391333492"/>
                  </a:ext>
                </a:extLst>
              </a:tr>
              <a:tr h="523440">
                <a:tc>
                  <a:txBody>
                    <a:bodyPr/>
                    <a:lstStyle/>
                    <a:p>
                      <a:pPr algn="ctr"/>
                      <a:r>
                        <a:rPr lang="en-US" dirty="0"/>
                        <a:t>Best Fitness</a:t>
                      </a:r>
                    </a:p>
                  </a:txBody>
                  <a:tcPr anchor="ctr"/>
                </a:tc>
                <a:tc>
                  <a:txBody>
                    <a:bodyPr/>
                    <a:lstStyle/>
                    <a:p>
                      <a:pPr marL="0" algn="ctr" defTabSz="914400" rtl="0" eaLnBrk="1" latinLnBrk="0" hangingPunct="1"/>
                      <a:r>
                        <a:rPr lang="en-US" dirty="0"/>
                        <a:t>30</a:t>
                      </a:r>
                    </a:p>
                  </a:txBody>
                  <a:tcPr anchor="ctr"/>
                </a:tc>
                <a:extLst>
                  <a:ext uri="{0D108BD9-81ED-4DB2-BD59-A6C34878D82A}">
                    <a16:rowId xmlns:a16="http://schemas.microsoft.com/office/drawing/2014/main" val="444731229"/>
                  </a:ext>
                </a:extLst>
              </a:tr>
              <a:tr h="523440">
                <a:tc>
                  <a:txBody>
                    <a:bodyPr/>
                    <a:lstStyle/>
                    <a:p>
                      <a:pPr algn="ctr"/>
                      <a:r>
                        <a:rPr lang="en-US" dirty="0"/>
                        <a:t>Generations</a:t>
                      </a:r>
                    </a:p>
                  </a:txBody>
                  <a:tcPr anchor="ctr"/>
                </a:tc>
                <a:tc>
                  <a:txBody>
                    <a:bodyPr/>
                    <a:lstStyle/>
                    <a:p>
                      <a:pPr marL="0" algn="ctr" defTabSz="914400" rtl="0" eaLnBrk="1" latinLnBrk="0" hangingPunct="1"/>
                      <a:r>
                        <a:rPr lang="en-US" dirty="0"/>
                        <a:t>1000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63635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6" name="Picture 5">
            <a:extLst>
              <a:ext uri="{FF2B5EF4-FFF2-40B4-BE49-F238E27FC236}">
                <a16:creationId xmlns:a16="http://schemas.microsoft.com/office/drawing/2014/main" id="{07FBF820-D95F-8546-80B5-1C75B6DF8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1130"/>
            <a:ext cx="9131300" cy="5566870"/>
          </a:xfrm>
          <a:prstGeom prst="rect">
            <a:avLst/>
          </a:prstGeom>
        </p:spPr>
      </p:pic>
    </p:spTree>
    <p:extLst>
      <p:ext uri="{BB962C8B-B14F-4D97-AF65-F5344CB8AC3E}">
        <p14:creationId xmlns:p14="http://schemas.microsoft.com/office/powerpoint/2010/main" val="362994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a:xfrm>
            <a:off x="448965" y="2226402"/>
            <a:ext cx="4040188" cy="3035058"/>
          </a:xfrm>
        </p:spPr>
        <p:txBody>
          <a:bodyPr/>
          <a:lstStyle/>
          <a:p>
            <a:r>
              <a:rPr lang="en-US" dirty="0"/>
              <a:t>Every certain number of generations generate some new random individuals for diversity.</a:t>
            </a:r>
          </a:p>
        </p:txBody>
      </p:sp>
      <p:sp>
        <p:nvSpPr>
          <p:cNvPr id="7" name="Text Placeholder 6"/>
          <p:cNvSpPr>
            <a:spLocks noGrp="1"/>
          </p:cNvSpPr>
          <p:nvPr>
            <p:ph type="body" sz="quarter" idx="3"/>
          </p:nvPr>
        </p:nvSpPr>
        <p:spPr/>
        <p:txBody>
          <a:bodyPr/>
          <a:lstStyle/>
          <a:p>
            <a:r>
              <a:rPr lang="en-US" dirty="0"/>
              <a:t>Different Selection</a:t>
            </a:r>
          </a:p>
        </p:txBody>
      </p:sp>
      <p:sp>
        <p:nvSpPr>
          <p:cNvPr id="8" name="Content Placeholder 7"/>
          <p:cNvSpPr>
            <a:spLocks noGrp="1"/>
          </p:cNvSpPr>
          <p:nvPr>
            <p:ph sz="quarter" idx="4"/>
          </p:nvPr>
        </p:nvSpPr>
        <p:spPr>
          <a:xfrm>
            <a:off x="4636790" y="2226402"/>
            <a:ext cx="4041775" cy="3035058"/>
          </a:xfrm>
        </p:spPr>
        <p:txBody>
          <a:bodyPr/>
          <a:lstStyle/>
          <a:p>
            <a:r>
              <a:rPr lang="en-US" dirty="0"/>
              <a:t>Select random 5 and cross best 2</a:t>
            </a:r>
          </a:p>
          <a:p>
            <a:r>
              <a:rPr lang="en-US" dirty="0"/>
              <a:t>Other selections…</a:t>
            </a:r>
          </a:p>
        </p:txBody>
      </p:sp>
      <p:sp>
        <p:nvSpPr>
          <p:cNvPr id="9" name="Text Placeholder 4">
            <a:extLst>
              <a:ext uri="{FF2B5EF4-FFF2-40B4-BE49-F238E27FC236}">
                <a16:creationId xmlns:a16="http://schemas.microsoft.com/office/drawing/2014/main" id="{739A2851-96DD-7542-89A4-E14775A6F896}"/>
              </a:ext>
            </a:extLst>
          </p:cNvPr>
          <p:cNvSpPr txBox="1">
            <a:spLocks/>
          </p:cNvSpPr>
          <p:nvPr/>
        </p:nvSpPr>
        <p:spPr>
          <a:xfrm>
            <a:off x="448965"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Aggressive Mutation</a:t>
            </a:r>
          </a:p>
        </p:txBody>
      </p:sp>
      <p:sp>
        <p:nvSpPr>
          <p:cNvPr id="11" name="Content Placeholder 5">
            <a:extLst>
              <a:ext uri="{FF2B5EF4-FFF2-40B4-BE49-F238E27FC236}">
                <a16:creationId xmlns:a16="http://schemas.microsoft.com/office/drawing/2014/main" id="{877F54DC-DE79-5348-A682-46173180D4DF}"/>
              </a:ext>
            </a:extLst>
          </p:cNvPr>
          <p:cNvSpPr txBox="1">
            <a:spLocks/>
          </p:cNvSpPr>
          <p:nvPr/>
        </p:nvSpPr>
        <p:spPr>
          <a:xfrm>
            <a:off x="448965"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Every bit has a probability of flipping.</a:t>
            </a:r>
          </a:p>
        </p:txBody>
      </p:sp>
      <p:sp>
        <p:nvSpPr>
          <p:cNvPr id="12" name="Text Placeholder 4">
            <a:extLst>
              <a:ext uri="{FF2B5EF4-FFF2-40B4-BE49-F238E27FC236}">
                <a16:creationId xmlns:a16="http://schemas.microsoft.com/office/drawing/2014/main" id="{83EB364B-5B82-E547-93C3-F2E21F20F7A6}"/>
              </a:ext>
            </a:extLst>
          </p:cNvPr>
          <p:cNvSpPr txBox="1">
            <a:spLocks/>
          </p:cNvSpPr>
          <p:nvPr/>
        </p:nvSpPr>
        <p:spPr>
          <a:xfrm>
            <a:off x="4636790"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Penalties</a:t>
            </a:r>
          </a:p>
        </p:txBody>
      </p:sp>
      <p:sp>
        <p:nvSpPr>
          <p:cNvPr id="13" name="Content Placeholder 5">
            <a:extLst>
              <a:ext uri="{FF2B5EF4-FFF2-40B4-BE49-F238E27FC236}">
                <a16:creationId xmlns:a16="http://schemas.microsoft.com/office/drawing/2014/main" id="{18FAA68A-8503-E940-AFDD-794EBF8BEDA8}"/>
              </a:ext>
            </a:extLst>
          </p:cNvPr>
          <p:cNvSpPr txBox="1">
            <a:spLocks/>
          </p:cNvSpPr>
          <p:nvPr/>
        </p:nvSpPr>
        <p:spPr>
          <a:xfrm>
            <a:off x="4636790"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Increasing mutation rates incase of local optimum.</a:t>
            </a:r>
          </a:p>
          <a:p>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share edge with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0"/>
            <a:ext cx="7772400" cy="1374345"/>
          </a:xfrm>
        </p:spPr>
        <p:txBody>
          <a:bodyPr>
            <a:normAutofit/>
          </a:bodyPr>
          <a:lstStyle/>
          <a:p>
            <a:r>
              <a:rPr lang="en-US" dirty="0"/>
              <a:t>Genetic Algorithm for </a:t>
            </a:r>
            <a:br>
              <a:rPr lang="en-US" dirty="0"/>
            </a:br>
            <a:r>
              <a:rPr lang="en-US" dirty="0"/>
              <a:t>Lights Up Puzzles</a:t>
            </a:r>
          </a:p>
        </p:txBody>
      </p:sp>
      <p:sp>
        <p:nvSpPr>
          <p:cNvPr id="4" name="TextBox 3">
            <a:extLst>
              <a:ext uri="{FF2B5EF4-FFF2-40B4-BE49-F238E27FC236}">
                <a16:creationId xmlns:a16="http://schemas.microsoft.com/office/drawing/2014/main" id="{EF2E86BF-0EA1-C44E-8407-9B5BEFF6DAE1}"/>
              </a:ext>
            </a:extLst>
          </p:cNvPr>
          <p:cNvSpPr txBox="1"/>
          <p:nvPr/>
        </p:nvSpPr>
        <p:spPr>
          <a:xfrm>
            <a:off x="2739540" y="3123590"/>
            <a:ext cx="8246070" cy="830997"/>
          </a:xfrm>
          <a:prstGeom prst="rect">
            <a:avLst/>
          </a:prstGeom>
          <a:noFill/>
        </p:spPr>
        <p:txBody>
          <a:bodyPr wrap="square" rtlCol="0">
            <a:spAutoFit/>
          </a:bodyPr>
          <a:lstStyle/>
          <a:p>
            <a:r>
              <a:rPr lang="en-US" sz="4800" dirty="0"/>
              <a:t>Questions</a:t>
            </a:r>
            <a:r>
              <a:rPr lang="en-US" dirty="0"/>
              <a:t>?</a:t>
            </a:r>
          </a:p>
        </p:txBody>
      </p:sp>
    </p:spTree>
    <p:extLst>
      <p:ext uri="{BB962C8B-B14F-4D97-AF65-F5344CB8AC3E}">
        <p14:creationId xmlns:p14="http://schemas.microsoft.com/office/powerpoint/2010/main" val="964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AE7505F-5866-8C42-A661-3E6A8AA7734C}"/>
              </a:ext>
            </a:extLst>
          </p:cNvPr>
          <p:cNvPicPr>
            <a:picLocks noChangeAspect="1"/>
          </p:cNvPicPr>
          <p:nvPr/>
        </p:nvPicPr>
        <p:blipFill>
          <a:blip r:embed="rId3"/>
          <a:stretch>
            <a:fillRect/>
          </a:stretch>
        </p:blipFill>
        <p:spPr>
          <a:xfrm>
            <a:off x="296260" y="4584353"/>
            <a:ext cx="1663700" cy="1638300"/>
          </a:xfrm>
          <a:prstGeom prst="rect">
            <a:avLst/>
          </a:prstGeom>
        </p:spPr>
      </p:pic>
      <p:pic>
        <p:nvPicPr>
          <p:cNvPr id="6" name="Picture 5">
            <a:extLst>
              <a:ext uri="{FF2B5EF4-FFF2-40B4-BE49-F238E27FC236}">
                <a16:creationId xmlns:a16="http://schemas.microsoft.com/office/drawing/2014/main" id="{4139586E-E044-7F4A-8310-2D1AB1577724}"/>
              </a:ext>
            </a:extLst>
          </p:cNvPr>
          <p:cNvPicPr>
            <a:picLocks noChangeAspect="1"/>
          </p:cNvPicPr>
          <p:nvPr/>
        </p:nvPicPr>
        <p:blipFill>
          <a:blip r:embed="rId4"/>
          <a:stretch>
            <a:fillRect/>
          </a:stretch>
        </p:blipFill>
        <p:spPr>
          <a:xfrm>
            <a:off x="2091410" y="4584353"/>
            <a:ext cx="1651000" cy="1651000"/>
          </a:xfrm>
          <a:prstGeom prst="rect">
            <a:avLst/>
          </a:prstGeom>
        </p:spPr>
      </p:pic>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r>
              <a:rPr lang="he-IL" dirty="0"/>
              <a:t> </a:t>
            </a:r>
            <a:r>
              <a:rPr lang="en-US" dirty="0"/>
              <a:t> + number of intersections + missing lights </a:t>
            </a:r>
          </a:p>
          <a:p>
            <a:pPr marL="285750" indent="-285750">
              <a:buFont typeface="Arial" panose="020B0604020202020204" pitchFamily="34" charset="0"/>
              <a:buChar char="•"/>
            </a:pPr>
            <a:r>
              <a:rPr lang="en-US" dirty="0"/>
              <a:t>Optimal Fitness = 0</a:t>
            </a:r>
          </a:p>
          <a:p>
            <a:endParaRPr lang="en-US" dirty="0"/>
          </a:p>
        </p:txBody>
      </p:sp>
    </p:spTree>
    <p:extLst>
      <p:ext uri="{BB962C8B-B14F-4D97-AF65-F5344CB8AC3E}">
        <p14:creationId xmlns:p14="http://schemas.microsoft.com/office/powerpoint/2010/main" val="319644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10x10,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328756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BE02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9312</TotalTime>
  <Words>898</Words>
  <Application>Microsoft Macintosh PowerPoint</Application>
  <PresentationFormat>On-screen Show (4:3)</PresentationFormat>
  <Paragraphs>220</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Fitness</vt:lpstr>
      <vt:lpstr>Lights Up Board Parser</vt:lpstr>
      <vt:lpstr>Crossover</vt:lpstr>
      <vt:lpstr>Crossover 2</vt:lpstr>
      <vt:lpstr>Crossover (alt.)</vt:lpstr>
      <vt:lpstr>Mutation</vt:lpstr>
      <vt:lpstr>Mutation2</vt:lpstr>
      <vt:lpstr>Selection</vt:lpstr>
      <vt:lpstr>Initial Results – 7x7</vt:lpstr>
      <vt:lpstr>Initial Results – 14x14</vt:lpstr>
      <vt:lpstr>Initial Results</vt:lpstr>
      <vt:lpstr>Initial Results</vt:lpstr>
      <vt:lpstr>Future Work</vt:lpstr>
      <vt:lpstr>Genetic Algorithm for  Lights Up Puzzles</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138</cp:revision>
  <dcterms:created xsi:type="dcterms:W3CDTF">2013-08-21T19:17:07Z</dcterms:created>
  <dcterms:modified xsi:type="dcterms:W3CDTF">2019-01-23T13:33:21Z</dcterms:modified>
</cp:coreProperties>
</file>