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0" r:id="rId6"/>
    <p:sldId id="263" r:id="rId7"/>
    <p:sldId id="259" r:id="rId8"/>
    <p:sldId id="265" r:id="rId9"/>
    <p:sldId id="264" r:id="rId10"/>
    <p:sldId id="267" r:id="rId11"/>
    <p:sldId id="266" r:id="rId12"/>
    <p:sldId id="268" r:id="rId13"/>
    <p:sldId id="271" r:id="rId14"/>
    <p:sldId id="269" r:id="rId15"/>
    <p:sldId id="270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14C"/>
    <a:srgbClr val="F2576D"/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000"/>
  </p:normalViewPr>
  <p:slideViewPr>
    <p:cSldViewPr>
      <p:cViewPr>
        <p:scale>
          <a:sx n="75" d="100"/>
          <a:sy n="75" d="100"/>
        </p:scale>
        <p:origin x="1384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E04F-6EBF-3F45-9EBD-8699805166B8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4194-BC9F-7343-A27E-E7872C54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אורך הגנום של האינדיבידואל הוא כמספר התאים הריקים שנשארו בלוח לאחר העיבוד המקדים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84194-BC9F-7343-A27E-E7872C54D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אורך הגנום של האינדיבידואל הוא כמספר התאים הריקים שנשארו בלוח לאחר העיבוד המקדים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84194-BC9F-7343-A27E-E7872C54D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 for </a:t>
            </a:r>
            <a:br>
              <a:rPr lang="en-US" dirty="0"/>
            </a:br>
            <a:r>
              <a:rPr lang="en-US" dirty="0"/>
              <a:t>Lights Up Puzzles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19575"/>
            <a:ext cx="6400800" cy="1374345"/>
          </a:xfrm>
        </p:spPr>
        <p:txBody>
          <a:bodyPr>
            <a:normAutofit/>
          </a:bodyPr>
          <a:lstStyle/>
          <a:p>
            <a:r>
              <a:rPr lang="en-US" dirty="0"/>
              <a:t>Adar </a:t>
            </a:r>
            <a:r>
              <a:rPr lang="en-US" dirty="0" err="1"/>
              <a:t>Ovadya</a:t>
            </a:r>
            <a:endParaRPr lang="en-US" dirty="0"/>
          </a:p>
          <a:p>
            <a:r>
              <a:rPr lang="en-US" dirty="0"/>
              <a:t>Liron Avraham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082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Mutation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0DF875-FA46-D441-9486-4BBE31FC502E}"/>
              </a:ext>
            </a:extLst>
          </p:cNvPr>
          <p:cNvGrpSpPr/>
          <p:nvPr/>
        </p:nvGrpSpPr>
        <p:grpSpPr>
          <a:xfrm>
            <a:off x="3503065" y="2512770"/>
            <a:ext cx="3664920" cy="305410"/>
            <a:chOff x="3503065" y="2512770"/>
            <a:chExt cx="3664920" cy="3054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5163E4-D10B-7F48-AF1B-16204AB7B4EA}"/>
                </a:ext>
              </a:extLst>
            </p:cNvPr>
            <p:cNvSpPr/>
            <p:nvPr/>
          </p:nvSpPr>
          <p:spPr>
            <a:xfrm>
              <a:off x="350306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B7B322-8CEB-1848-BBF7-959ECBF0B7D2}"/>
                </a:ext>
              </a:extLst>
            </p:cNvPr>
            <p:cNvSpPr/>
            <p:nvPr/>
          </p:nvSpPr>
          <p:spPr>
            <a:xfrm>
              <a:off x="396118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0A0137-7D5F-0242-89DE-B23B0D474426}"/>
                </a:ext>
              </a:extLst>
            </p:cNvPr>
            <p:cNvSpPr/>
            <p:nvPr/>
          </p:nvSpPr>
          <p:spPr>
            <a:xfrm>
              <a:off x="441929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DF241F-65B6-9E42-BE58-2A90CDDC1A55}"/>
                </a:ext>
              </a:extLst>
            </p:cNvPr>
            <p:cNvSpPr/>
            <p:nvPr/>
          </p:nvSpPr>
          <p:spPr>
            <a:xfrm>
              <a:off x="487741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5A4121-ABBD-5D4D-AA36-04F04CE74770}"/>
                </a:ext>
              </a:extLst>
            </p:cNvPr>
            <p:cNvSpPr/>
            <p:nvPr/>
          </p:nvSpPr>
          <p:spPr>
            <a:xfrm>
              <a:off x="533552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488083-D288-A249-8D77-C30AA10F0DEF}"/>
                </a:ext>
              </a:extLst>
            </p:cNvPr>
            <p:cNvSpPr/>
            <p:nvPr/>
          </p:nvSpPr>
          <p:spPr>
            <a:xfrm>
              <a:off x="579364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24C339-2DA3-2046-AB55-BF358E43BF5C}"/>
                </a:ext>
              </a:extLst>
            </p:cNvPr>
            <p:cNvSpPr/>
            <p:nvPr/>
          </p:nvSpPr>
          <p:spPr>
            <a:xfrm>
              <a:off x="625175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91925B-14FF-3F49-B693-856705353A09}"/>
                </a:ext>
              </a:extLst>
            </p:cNvPr>
            <p:cNvSpPr/>
            <p:nvPr/>
          </p:nvSpPr>
          <p:spPr>
            <a:xfrm>
              <a:off x="670987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508AE-5F6B-464E-BFF1-B133842D9B66}"/>
              </a:ext>
            </a:extLst>
          </p:cNvPr>
          <p:cNvSpPr/>
          <p:nvPr/>
        </p:nvSpPr>
        <p:spPr>
          <a:xfrm>
            <a:off x="350306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C703BE-7430-FF49-A82B-5E031A76058D}"/>
              </a:ext>
            </a:extLst>
          </p:cNvPr>
          <p:cNvSpPr/>
          <p:nvPr/>
        </p:nvSpPr>
        <p:spPr>
          <a:xfrm>
            <a:off x="396118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3C4737-91D7-E742-BE98-0391D7AB65C0}"/>
              </a:ext>
            </a:extLst>
          </p:cNvPr>
          <p:cNvSpPr/>
          <p:nvPr/>
        </p:nvSpPr>
        <p:spPr>
          <a:xfrm>
            <a:off x="441929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AE8F9-2D51-A440-9ED0-9C90F615958C}"/>
              </a:ext>
            </a:extLst>
          </p:cNvPr>
          <p:cNvSpPr/>
          <p:nvPr/>
        </p:nvSpPr>
        <p:spPr>
          <a:xfrm>
            <a:off x="487741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D1019E-B881-D04D-89C1-4765C418E730}"/>
              </a:ext>
            </a:extLst>
          </p:cNvPr>
          <p:cNvSpPr/>
          <p:nvPr/>
        </p:nvSpPr>
        <p:spPr>
          <a:xfrm>
            <a:off x="533552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76723A-6C09-1646-ACFA-8EF104505203}"/>
              </a:ext>
            </a:extLst>
          </p:cNvPr>
          <p:cNvSpPr/>
          <p:nvPr/>
        </p:nvSpPr>
        <p:spPr>
          <a:xfrm>
            <a:off x="579364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456AE2-0040-674D-9C02-6F51383A7A4E}"/>
              </a:ext>
            </a:extLst>
          </p:cNvPr>
          <p:cNvSpPr/>
          <p:nvPr/>
        </p:nvSpPr>
        <p:spPr>
          <a:xfrm>
            <a:off x="625175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D9AFF8-136E-1E4E-99FA-3EB7859C1736}"/>
              </a:ext>
            </a:extLst>
          </p:cNvPr>
          <p:cNvSpPr/>
          <p:nvPr/>
        </p:nvSpPr>
        <p:spPr>
          <a:xfrm>
            <a:off x="670987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89724-A98A-B247-B989-BB9A948A2D87}"/>
              </a:ext>
            </a:extLst>
          </p:cNvPr>
          <p:cNvCxnSpPr/>
          <p:nvPr/>
        </p:nvCxnSpPr>
        <p:spPr>
          <a:xfrm>
            <a:off x="5331407" y="2970885"/>
            <a:ext cx="0" cy="167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17EB1-9304-7141-A7B5-7C69D7E3C3F0}"/>
              </a:ext>
            </a:extLst>
          </p:cNvPr>
          <p:cNvSpPr txBox="1"/>
          <p:nvPr/>
        </p:nvSpPr>
        <p:spPr>
          <a:xfrm>
            <a:off x="5509127" y="3626096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flip one bit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1AECD8-9039-F340-B6AE-3F3B5A837EC1}"/>
              </a:ext>
            </a:extLst>
          </p:cNvPr>
          <p:cNvSpPr/>
          <p:nvPr/>
        </p:nvSpPr>
        <p:spPr>
          <a:xfrm>
            <a:off x="5257113" y="4825541"/>
            <a:ext cx="614938" cy="610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F0D6-5119-6644-A984-11CCEE7671A2}"/>
              </a:ext>
            </a:extLst>
          </p:cNvPr>
          <p:cNvSpPr txBox="1"/>
          <p:nvPr/>
        </p:nvSpPr>
        <p:spPr>
          <a:xfrm>
            <a:off x="5032980" y="548075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bit flipped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97B71-EC55-0D47-8534-C37AF008390E}"/>
              </a:ext>
            </a:extLst>
          </p:cNvPr>
          <p:cNvSpPr txBox="1"/>
          <p:nvPr/>
        </p:nvSpPr>
        <p:spPr>
          <a:xfrm>
            <a:off x="296260" y="190195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Chance of Mutation – P(m) = 0.1</a:t>
            </a:r>
          </a:p>
        </p:txBody>
      </p:sp>
    </p:spTree>
    <p:extLst>
      <p:ext uri="{BB962C8B-B14F-4D97-AF65-F5344CB8AC3E}">
        <p14:creationId xmlns:p14="http://schemas.microsoft.com/office/powerpoint/2010/main" val="25272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607625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22F20-5CC3-C748-A016-77610F6C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15" y="2279590"/>
            <a:ext cx="3648450" cy="3668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AF752-A288-EC44-BF7A-9D1BB437616A}"/>
              </a:ext>
            </a:extLst>
          </p:cNvPr>
          <p:cNvSpPr txBox="1"/>
          <p:nvPr/>
        </p:nvSpPr>
        <p:spPr>
          <a:xfrm>
            <a:off x="448965" y="2279590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Fitness = number of dark cells</a:t>
            </a:r>
          </a:p>
          <a:p>
            <a:r>
              <a:rPr lang="en-US" dirty="0"/>
              <a:t>Optimal Fitness = 0</a:t>
            </a:r>
          </a:p>
        </p:txBody>
      </p:sp>
    </p:spTree>
    <p:extLst>
      <p:ext uri="{BB962C8B-B14F-4D97-AF65-F5344CB8AC3E}">
        <p14:creationId xmlns:p14="http://schemas.microsoft.com/office/powerpoint/2010/main" val="4124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31657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he-IL" dirty="0">
                <a:solidFill>
                  <a:schemeClr val="bg1"/>
                </a:solidFill>
              </a:rPr>
              <a:t>Lights Up Board </a:t>
            </a:r>
            <a:r>
              <a:rPr lang="he-IL">
                <a:solidFill>
                  <a:schemeClr val="bg1"/>
                </a:solidFill>
              </a:rPr>
              <a:t>Parser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0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Experiment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39696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Initial Results</a:t>
            </a:r>
          </a:p>
        </p:txBody>
      </p:sp>
    </p:spTree>
    <p:extLst>
      <p:ext uri="{BB962C8B-B14F-4D97-AF65-F5344CB8AC3E}">
        <p14:creationId xmlns:p14="http://schemas.microsoft.com/office/powerpoint/2010/main" val="362994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300608"/>
            <a:ext cx="8229600" cy="691279"/>
          </a:xfrm>
        </p:spPr>
        <p:txBody>
          <a:bodyPr>
            <a:normAutofit/>
          </a:bodyPr>
          <a:lstStyle/>
          <a:p>
            <a:r>
              <a:rPr lang="en-US" sz="3200" dirty="0"/>
              <a:t>Lights Up Puzzle - Rules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D9CE6-5FE4-2748-9C7F-D84EF4255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30" y="1596540"/>
            <a:ext cx="5182820" cy="5261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3AF46-437C-CC4D-BEC2-1ADAC49E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4" y="3839808"/>
            <a:ext cx="436790" cy="436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FEF954-63D5-B946-A044-893552164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3" r="8865" b="4351"/>
          <a:stretch/>
        </p:blipFill>
        <p:spPr>
          <a:xfrm>
            <a:off x="118725" y="3110706"/>
            <a:ext cx="456630" cy="470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9EFE3B-2D94-AF42-AD83-0243139A2D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72" r="4489" b="10112"/>
          <a:stretch/>
        </p:blipFill>
        <p:spPr>
          <a:xfrm>
            <a:off x="129174" y="2426994"/>
            <a:ext cx="426340" cy="420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26BC09-5668-4443-8EE9-7580B82D4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44" t="12051" r="10240" b="7566"/>
          <a:stretch/>
        </p:blipFill>
        <p:spPr>
          <a:xfrm flipH="1">
            <a:off x="118724" y="1795270"/>
            <a:ext cx="436790" cy="4047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60AE64-18FD-604D-8BFD-505A5E79A2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01" t="5414" r="3574"/>
          <a:stretch/>
        </p:blipFill>
        <p:spPr>
          <a:xfrm>
            <a:off x="129175" y="4644387"/>
            <a:ext cx="443936" cy="464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4665D7-CA88-C44B-9D4E-175395D22A83}"/>
              </a:ext>
            </a:extLst>
          </p:cNvPr>
          <p:cNvSpPr txBox="1"/>
          <p:nvPr/>
        </p:nvSpPr>
        <p:spPr>
          <a:xfrm>
            <a:off x="573110" y="1742061"/>
            <a:ext cx="308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Empty Cell  - Is an optional spot for a light bulb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9F51-4247-4149-8F20-E09D12AB5246}"/>
              </a:ext>
            </a:extLst>
          </p:cNvPr>
          <p:cNvSpPr txBox="1"/>
          <p:nvPr/>
        </p:nvSpPr>
        <p:spPr>
          <a:xfrm>
            <a:off x="573110" y="2375824"/>
            <a:ext cx="295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– Invalid location for a light bulb</a:t>
            </a:r>
          </a:p>
          <a:p>
            <a:r>
              <a:rPr lang="en-US" sz="1400" dirty="0"/>
              <a:t>Also blocks 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2449-9959-3E4E-B529-6ADE475C0528}"/>
              </a:ext>
            </a:extLst>
          </p:cNvPr>
          <p:cNvSpPr txBox="1"/>
          <p:nvPr/>
        </p:nvSpPr>
        <p:spPr>
          <a:xfrm>
            <a:off x="573110" y="2995746"/>
            <a:ext cx="330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Block – Some blocks contain numbers, They represent how many light bulbs should “touch” that block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CCCD6-79C0-2B47-8F5A-8D0095B87F66}"/>
              </a:ext>
            </a:extLst>
          </p:cNvPr>
          <p:cNvSpPr txBox="1"/>
          <p:nvPr/>
        </p:nvSpPr>
        <p:spPr>
          <a:xfrm>
            <a:off x="573110" y="3747971"/>
            <a:ext cx="3277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Bulb – Lights the board vertically and</a:t>
            </a:r>
          </a:p>
          <a:p>
            <a:r>
              <a:rPr lang="en-US" sz="1400" dirty="0"/>
              <a:t>Horizontally until reaches the end of the</a:t>
            </a:r>
          </a:p>
          <a:p>
            <a:r>
              <a:rPr lang="en-US" sz="1400" dirty="0"/>
              <a:t>Board or meets a block.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0B80A-65CC-B543-89F6-09C9FFD66A85}"/>
              </a:ext>
            </a:extLst>
          </p:cNvPr>
          <p:cNvSpPr txBox="1"/>
          <p:nvPr/>
        </p:nvSpPr>
        <p:spPr>
          <a:xfrm>
            <a:off x="552389" y="4482820"/>
            <a:ext cx="3417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Illuminated Cell – Cells that are already in a direct line with a light bulb. They are invalid spots for light bulbs as it would cause a clash of two light bulbs.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3749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Lights Up Puzzle -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7D9AC-7C66-B842-8473-01B49D29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1629760"/>
            <a:ext cx="5228240" cy="5228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AC855-CCB0-7941-9882-2568250BBBBC}"/>
              </a:ext>
            </a:extLst>
          </p:cNvPr>
          <p:cNvSpPr txBox="1"/>
          <p:nvPr/>
        </p:nvSpPr>
        <p:spPr>
          <a:xfrm>
            <a:off x="296260" y="1901950"/>
            <a:ext cx="3512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A valid solution for a 14x14 Lights up puzzle</a:t>
            </a:r>
            <a:r>
              <a:rPr lang="he-IL" dirty="0"/>
              <a:t>: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All cell are illuminated.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Every ”Number Block” have the exact number of light bulbs around it (i.e. 4 bulbs around a 4 block).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No light bulb illuminate another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374901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Lights Up Puzzle -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</p:spPr>
            <p:txBody>
              <a:bodyPr/>
              <a:lstStyle/>
              <a:p>
                <a:r>
                  <a:rPr lang="en-US" dirty="0"/>
                  <a:t>NP - Complete[1]</a:t>
                </a:r>
                <a:endParaRPr lang="he-IL" dirty="0"/>
              </a:p>
              <a:p>
                <a:endParaRPr lang="en-US" dirty="0"/>
              </a:p>
              <a:p>
                <a:r>
                  <a:rPr lang="en-US" dirty="0"/>
                  <a:t>Search space of n*n board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endParaRPr lang="en-US" dirty="0"/>
              </a:p>
              <a:p>
                <a:r>
                  <a:rPr lang="en-US" dirty="0"/>
                  <a:t>Reduction is 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  <a:blipFill>
                <a:blip r:embed="rId2"/>
                <a:stretch>
                  <a:fillRect l="-123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KENDALL, Graham; PARKES, Andrew; SPOERER, Kristian. A survey of NP-complete puzzles. </a:t>
            </a:r>
            <a:r>
              <a:rPr lang="en-US" i="1" dirty="0"/>
              <a:t>ICGA Journal</a:t>
            </a:r>
            <a:r>
              <a:rPr lang="en-US" dirty="0"/>
              <a:t>, 2008, 31.1: 13-34.‏</a:t>
            </a:r>
          </a:p>
        </p:txBody>
      </p:sp>
    </p:spTree>
    <p:extLst>
      <p:ext uri="{BB962C8B-B14F-4D97-AF65-F5344CB8AC3E}">
        <p14:creationId xmlns:p14="http://schemas.microsoft.com/office/powerpoint/2010/main" val="22385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81" y="374901"/>
            <a:ext cx="8229600" cy="602116"/>
          </a:xfrm>
        </p:spPr>
        <p:txBody>
          <a:bodyPr>
            <a:normAutofit fontScale="90000"/>
          </a:bodyPr>
          <a:lstStyle/>
          <a:p>
            <a:r>
              <a:rPr lang="en-US" dirty="0"/>
              <a:t>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8229600" cy="3918803"/>
          </a:xfrm>
        </p:spPr>
        <p:txBody>
          <a:bodyPr/>
          <a:lstStyle/>
          <a:p>
            <a:pPr marL="0" indent="0" algn="l" defTabSz="914400" rtl="0" eaLnBrk="1" latinLnBrk="0" hangingPunct="1">
              <a:spcBef>
                <a:spcPct val="20000"/>
              </a:spcBef>
              <a:buNone/>
            </a:pPr>
            <a:r>
              <a:rPr lang="en-US" dirty="0"/>
              <a:t>By preprocessing the board we can avoid occupied or invalid cells in the representation of the individual and reduce the search space.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226B4-0549-254D-96FF-B81EF30E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15" y="3581705"/>
            <a:ext cx="5753100" cy="1854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05CEE-7CDF-394F-AB63-2E233646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32522"/>
              </p:ext>
            </p:extLst>
          </p:nvPr>
        </p:nvGraphicFramePr>
        <p:xfrm>
          <a:off x="374181" y="6177690"/>
          <a:ext cx="8551480" cy="1189292"/>
        </p:xfrm>
        <a:graphic>
          <a:graphicData uri="http://schemas.openxmlformats.org/drawingml/2006/table">
            <a:tbl>
              <a:tblPr/>
              <a:tblGrid>
                <a:gridCol w="8551480">
                  <a:extLst>
                    <a:ext uri="{9D8B030D-6E8A-4147-A177-3AD203B41FA5}">
                      <a16:colId xmlns:a16="http://schemas.microsoft.com/office/drawing/2014/main" val="1069778199"/>
                    </a:ext>
                  </a:extLst>
                </a:gridCol>
              </a:tblGrid>
              <a:tr h="118929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SALCEDO-SANZ, Sancho, et al. A nested two-steps evolutionary algorithm for the Light-up puzzle. </a:t>
                      </a:r>
                      <a:r>
                        <a:rPr lang="en-US" i="1" dirty="0" err="1">
                          <a:effectLst/>
                          <a:latin typeface="Arial" panose="020B0604020202020204" pitchFamily="34" charset="0"/>
                        </a:rPr>
                        <a:t>Icga</a:t>
                      </a:r>
                      <a:r>
                        <a:rPr lang="en-US" i="1" dirty="0">
                          <a:effectLst/>
                          <a:latin typeface="Arial" panose="020B0604020202020204" pitchFamily="34" charset="0"/>
                        </a:rPr>
                        <a:t> Journal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2009, 32.3: 131-139.‏</a:t>
                      </a: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2506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81" y="374901"/>
            <a:ext cx="8229600" cy="602116"/>
          </a:xfrm>
        </p:spPr>
        <p:txBody>
          <a:bodyPr>
            <a:normAutofit fontScale="90000"/>
          </a:bodyPr>
          <a:lstStyle/>
          <a:p>
            <a:r>
              <a:rPr lang="en-US" dirty="0"/>
              <a:t>Individual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8229600" cy="3918803"/>
          </a:xfrm>
        </p:spPr>
        <p:txBody>
          <a:bodyPr/>
          <a:lstStyle/>
          <a:p>
            <a:pPr marL="0" indent="0" algn="l" defTabSz="914400" rtl="0" eaLnBrk="1" latinLnBrk="0" hangingPunct="1">
              <a:spcBef>
                <a:spcPct val="20000"/>
              </a:spcBef>
              <a:buNone/>
            </a:pPr>
            <a:r>
              <a:rPr lang="en-US" dirty="0"/>
              <a:t>After preprocessing we have a smaller amount of empty cells, we represent the individual accordingly: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05CEE-7CDF-394F-AB63-2E2336467288}"/>
              </a:ext>
            </a:extLst>
          </p:cNvPr>
          <p:cNvGraphicFramePr>
            <a:graphicFrameLocks noGrp="1"/>
          </p:cNvGraphicFramePr>
          <p:nvPr/>
        </p:nvGraphicFramePr>
        <p:xfrm>
          <a:off x="374181" y="6177690"/>
          <a:ext cx="8551480" cy="1189292"/>
        </p:xfrm>
        <a:graphic>
          <a:graphicData uri="http://schemas.openxmlformats.org/drawingml/2006/table">
            <a:tbl>
              <a:tblPr/>
              <a:tblGrid>
                <a:gridCol w="8551480">
                  <a:extLst>
                    <a:ext uri="{9D8B030D-6E8A-4147-A177-3AD203B41FA5}">
                      <a16:colId xmlns:a16="http://schemas.microsoft.com/office/drawing/2014/main" val="1069778199"/>
                    </a:ext>
                  </a:extLst>
                </a:gridCol>
              </a:tblGrid>
              <a:tr h="118929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SALCEDO-SANZ, Sancho, et al. A nested two-steps evolutionary algorithm for the Light-up puzzle. </a:t>
                      </a:r>
                      <a:r>
                        <a:rPr lang="en-US" i="1" dirty="0" err="1">
                          <a:effectLst/>
                          <a:latin typeface="Arial" panose="020B0604020202020204" pitchFamily="34" charset="0"/>
                        </a:rPr>
                        <a:t>Icga</a:t>
                      </a:r>
                      <a:r>
                        <a:rPr lang="en-US" i="1" dirty="0">
                          <a:effectLst/>
                          <a:latin typeface="Arial" panose="020B0604020202020204" pitchFamily="34" charset="0"/>
                        </a:rPr>
                        <a:t> Journal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2009, 32.3: 131-139.‏</a:t>
                      </a: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2506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3BEC7-BC17-4447-9A59-1FFDD2CF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5" y="3634103"/>
            <a:ext cx="5778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319765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9646E-CCA8-A340-B836-52B6861807B9}"/>
              </a:ext>
            </a:extLst>
          </p:cNvPr>
          <p:cNvSpPr/>
          <p:nvPr/>
        </p:nvSpPr>
        <p:spPr>
          <a:xfrm>
            <a:off x="518282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ED71-F4F7-E348-BAE9-04568548B9E4}"/>
              </a:ext>
            </a:extLst>
          </p:cNvPr>
          <p:cNvSpPr/>
          <p:nvPr/>
        </p:nvSpPr>
        <p:spPr>
          <a:xfrm>
            <a:off x="594634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F9BC6-C777-4A48-923F-3A69EFFBBC0E}"/>
              </a:ext>
            </a:extLst>
          </p:cNvPr>
          <p:cNvCxnSpPr/>
          <p:nvPr/>
        </p:nvCxnSpPr>
        <p:spPr>
          <a:xfrm>
            <a:off x="3197655" y="2512770"/>
            <a:ext cx="2748690" cy="19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5FCC75-BD08-4D42-B1CB-E24681CD3854}"/>
              </a:ext>
            </a:extLst>
          </p:cNvPr>
          <p:cNvCxnSpPr>
            <a:cxnSpLocks/>
          </p:cNvCxnSpPr>
          <p:nvPr/>
        </p:nvCxnSpPr>
        <p:spPr>
          <a:xfrm flipH="1">
            <a:off x="3197654" y="2512769"/>
            <a:ext cx="2748692" cy="198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77784-FD93-2C4E-90CD-5C268569B4C9}"/>
              </a:ext>
            </a:extLst>
          </p:cNvPr>
          <p:cNvSpPr/>
          <p:nvPr/>
        </p:nvSpPr>
        <p:spPr>
          <a:xfrm>
            <a:off x="2434129" y="465064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FB8C7-BA3A-EE40-91AB-955AF7349734}"/>
              </a:ext>
            </a:extLst>
          </p:cNvPr>
          <p:cNvSpPr/>
          <p:nvPr/>
        </p:nvSpPr>
        <p:spPr>
          <a:xfrm>
            <a:off x="3197655" y="4657842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4DD9C-C8DE-4A49-AB54-FCDE9131E962}"/>
              </a:ext>
            </a:extLst>
          </p:cNvPr>
          <p:cNvSpPr/>
          <p:nvPr/>
        </p:nvSpPr>
        <p:spPr>
          <a:xfrm>
            <a:off x="5182820" y="465064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96F-2F9A-8E44-8408-63610AC5765F}"/>
              </a:ext>
            </a:extLst>
          </p:cNvPr>
          <p:cNvSpPr/>
          <p:nvPr/>
        </p:nvSpPr>
        <p:spPr>
          <a:xfrm>
            <a:off x="5946345" y="465064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BA68D-591F-8D4D-83F2-231861EEB39F}"/>
              </a:ext>
            </a:extLst>
          </p:cNvPr>
          <p:cNvSpPr txBox="1"/>
          <p:nvPr/>
        </p:nvSpPr>
        <p:spPr>
          <a:xfrm>
            <a:off x="5182820" y="3734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4D6F-E1A9-C246-ABD0-6B03E25046EA}"/>
              </a:ext>
            </a:extLst>
          </p:cNvPr>
          <p:cNvSpPr txBox="1"/>
          <p:nvPr/>
        </p:nvSpPr>
        <p:spPr>
          <a:xfrm>
            <a:off x="3579417" y="3734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2892245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ED9FB-8DB6-BC4D-B32D-C73E54A1C5E4}"/>
              </a:ext>
            </a:extLst>
          </p:cNvPr>
          <p:cNvCxnSpPr/>
          <p:nvPr/>
        </p:nvCxnSpPr>
        <p:spPr>
          <a:xfrm>
            <a:off x="5946345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84752-EFAE-BE4B-9AEF-D212138F2B2B}"/>
              </a:ext>
            </a:extLst>
          </p:cNvPr>
          <p:cNvCxnSpPr/>
          <p:nvPr/>
        </p:nvCxnSpPr>
        <p:spPr>
          <a:xfrm>
            <a:off x="3197654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45C9-24C5-4646-8604-89FDCC58117A}"/>
              </a:ext>
            </a:extLst>
          </p:cNvPr>
          <p:cNvCxnSpPr/>
          <p:nvPr/>
        </p:nvCxnSpPr>
        <p:spPr>
          <a:xfrm>
            <a:off x="3197654" y="3276295"/>
            <a:ext cx="274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89DC5-4644-3F40-B287-C43E63B06B60}"/>
              </a:ext>
            </a:extLst>
          </p:cNvPr>
          <p:cNvCxnSpPr>
            <a:cxnSpLocks/>
          </p:cNvCxnSpPr>
          <p:nvPr/>
        </p:nvCxnSpPr>
        <p:spPr>
          <a:xfrm flipH="1">
            <a:off x="4724706" y="3276295"/>
            <a:ext cx="1" cy="97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9FFC88-BA77-CA40-8B23-575C5BBD03EB}"/>
              </a:ext>
            </a:extLst>
          </p:cNvPr>
          <p:cNvSpPr txBox="1"/>
          <p:nvPr/>
        </p:nvSpPr>
        <p:spPr>
          <a:xfrm>
            <a:off x="4911722" y="3670488"/>
            <a:ext cx="353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*Each bit have 50% of being chosen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6D754E-F3B5-B147-98F7-65AB6AF0D053}"/>
              </a:ext>
            </a:extLst>
          </p:cNvPr>
          <p:cNvSpPr/>
          <p:nvPr/>
        </p:nvSpPr>
        <p:spPr>
          <a:xfrm>
            <a:off x="3350360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EF9B53-3626-3941-AB96-069AAD469FDF}"/>
              </a:ext>
            </a:extLst>
          </p:cNvPr>
          <p:cNvSpPr/>
          <p:nvPr/>
        </p:nvSpPr>
        <p:spPr>
          <a:xfrm>
            <a:off x="3808475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98EBDA-CC1A-D543-8C40-66870B53B5B2}"/>
              </a:ext>
            </a:extLst>
          </p:cNvPr>
          <p:cNvSpPr/>
          <p:nvPr/>
        </p:nvSpPr>
        <p:spPr>
          <a:xfrm>
            <a:off x="5030115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AEE1D1-1743-8F4A-BF5F-8B79EFCF8483}"/>
              </a:ext>
            </a:extLst>
          </p:cNvPr>
          <p:cNvSpPr/>
          <p:nvPr/>
        </p:nvSpPr>
        <p:spPr>
          <a:xfrm>
            <a:off x="5488230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3AF1B-3805-D248-819C-7410B67FFA80}"/>
              </a:ext>
            </a:extLst>
          </p:cNvPr>
          <p:cNvSpPr/>
          <p:nvPr/>
        </p:nvSpPr>
        <p:spPr>
          <a:xfrm>
            <a:off x="5946345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A86430-7F4C-AA47-8303-B58AC24B16B7}"/>
              </a:ext>
            </a:extLst>
          </p:cNvPr>
          <p:cNvSpPr/>
          <p:nvPr/>
        </p:nvSpPr>
        <p:spPr>
          <a:xfrm>
            <a:off x="6404460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B2CF5D-EBD1-244E-8B2C-B4EC49189060}"/>
              </a:ext>
            </a:extLst>
          </p:cNvPr>
          <p:cNvSpPr/>
          <p:nvPr/>
        </p:nvSpPr>
        <p:spPr>
          <a:xfrm>
            <a:off x="3808475" y="434523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1A0B5F-64D0-5B4A-8006-EDEC5C8F1C4E}"/>
              </a:ext>
            </a:extLst>
          </p:cNvPr>
          <p:cNvSpPr/>
          <p:nvPr/>
        </p:nvSpPr>
        <p:spPr>
          <a:xfrm>
            <a:off x="4266590" y="434523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C24057-3EB5-5743-A071-7AEA33929678}"/>
              </a:ext>
            </a:extLst>
          </p:cNvPr>
          <p:cNvSpPr/>
          <p:nvPr/>
        </p:nvSpPr>
        <p:spPr>
          <a:xfrm>
            <a:off x="4724705" y="434523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2809AB-0D5D-FF48-A64B-CDCC554B3543}"/>
              </a:ext>
            </a:extLst>
          </p:cNvPr>
          <p:cNvSpPr/>
          <p:nvPr/>
        </p:nvSpPr>
        <p:spPr>
          <a:xfrm>
            <a:off x="5182820" y="434523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41443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 (alt.)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319765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9646E-CCA8-A340-B836-52B6861807B9}"/>
              </a:ext>
            </a:extLst>
          </p:cNvPr>
          <p:cNvSpPr/>
          <p:nvPr/>
        </p:nvSpPr>
        <p:spPr>
          <a:xfrm>
            <a:off x="518282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ED71-F4F7-E348-BAE9-04568548B9E4}"/>
              </a:ext>
            </a:extLst>
          </p:cNvPr>
          <p:cNvSpPr/>
          <p:nvPr/>
        </p:nvSpPr>
        <p:spPr>
          <a:xfrm>
            <a:off x="594634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77784-FD93-2C4E-90CD-5C268569B4C9}"/>
              </a:ext>
            </a:extLst>
          </p:cNvPr>
          <p:cNvSpPr/>
          <p:nvPr/>
        </p:nvSpPr>
        <p:spPr>
          <a:xfrm>
            <a:off x="2434129" y="4047022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FB8C7-BA3A-EE40-91AB-955AF7349734}"/>
              </a:ext>
            </a:extLst>
          </p:cNvPr>
          <p:cNvSpPr/>
          <p:nvPr/>
        </p:nvSpPr>
        <p:spPr>
          <a:xfrm>
            <a:off x="3197655" y="4047022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4DD9C-C8DE-4A49-AB54-FCDE9131E962}"/>
              </a:ext>
            </a:extLst>
          </p:cNvPr>
          <p:cNvSpPr/>
          <p:nvPr/>
        </p:nvSpPr>
        <p:spPr>
          <a:xfrm>
            <a:off x="5182820" y="403982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96F-2F9A-8E44-8408-63610AC5765F}"/>
              </a:ext>
            </a:extLst>
          </p:cNvPr>
          <p:cNvSpPr/>
          <p:nvPr/>
        </p:nvSpPr>
        <p:spPr>
          <a:xfrm>
            <a:off x="5946345" y="403982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ED9FB-8DB6-BC4D-B32D-C73E54A1C5E4}"/>
              </a:ext>
            </a:extLst>
          </p:cNvPr>
          <p:cNvCxnSpPr/>
          <p:nvPr/>
        </p:nvCxnSpPr>
        <p:spPr>
          <a:xfrm>
            <a:off x="5946345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84752-EFAE-BE4B-9AEF-D212138F2B2B}"/>
              </a:ext>
            </a:extLst>
          </p:cNvPr>
          <p:cNvCxnSpPr/>
          <p:nvPr/>
        </p:nvCxnSpPr>
        <p:spPr>
          <a:xfrm>
            <a:off x="3197654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45C9-24C5-4646-8604-89FDCC58117A}"/>
              </a:ext>
            </a:extLst>
          </p:cNvPr>
          <p:cNvCxnSpPr/>
          <p:nvPr/>
        </p:nvCxnSpPr>
        <p:spPr>
          <a:xfrm>
            <a:off x="3197654" y="3276295"/>
            <a:ext cx="274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89DC5-4644-3F40-B287-C43E63B06B60}"/>
              </a:ext>
            </a:extLst>
          </p:cNvPr>
          <p:cNvCxnSpPr>
            <a:cxnSpLocks/>
          </p:cNvCxnSpPr>
          <p:nvPr/>
        </p:nvCxnSpPr>
        <p:spPr>
          <a:xfrm flipH="1">
            <a:off x="3197653" y="3276295"/>
            <a:ext cx="1527053" cy="6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2812F-90AC-0248-8C79-22650C5D2B0C}"/>
              </a:ext>
            </a:extLst>
          </p:cNvPr>
          <p:cNvCxnSpPr>
            <a:cxnSpLocks/>
          </p:cNvCxnSpPr>
          <p:nvPr/>
        </p:nvCxnSpPr>
        <p:spPr>
          <a:xfrm>
            <a:off x="4724705" y="3276295"/>
            <a:ext cx="1221640" cy="6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FF5192-4F77-9248-A79C-F983416BA884}"/>
              </a:ext>
            </a:extLst>
          </p:cNvPr>
          <p:cNvSpPr/>
          <p:nvPr/>
        </p:nvSpPr>
        <p:spPr>
          <a:xfrm>
            <a:off x="3961180" y="556687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D215-BD44-4D4A-AE13-D80C9AB3E269}"/>
              </a:ext>
            </a:extLst>
          </p:cNvPr>
          <p:cNvSpPr/>
          <p:nvPr/>
        </p:nvSpPr>
        <p:spPr>
          <a:xfrm>
            <a:off x="4724706" y="5566777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1C59AF-4F86-EA41-9889-3FF72AD5BED4}"/>
              </a:ext>
            </a:extLst>
          </p:cNvPr>
          <p:cNvCxnSpPr/>
          <p:nvPr/>
        </p:nvCxnSpPr>
        <p:spPr>
          <a:xfrm>
            <a:off x="3197653" y="4352432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02FEE3-4490-AF49-88D7-B9C6AD89153C}"/>
              </a:ext>
            </a:extLst>
          </p:cNvPr>
          <p:cNvCxnSpPr/>
          <p:nvPr/>
        </p:nvCxnSpPr>
        <p:spPr>
          <a:xfrm>
            <a:off x="5946345" y="4345230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76B4D8-A541-1348-9690-B04FA92E7F83}"/>
              </a:ext>
            </a:extLst>
          </p:cNvPr>
          <p:cNvCxnSpPr/>
          <p:nvPr/>
        </p:nvCxnSpPr>
        <p:spPr>
          <a:xfrm flipH="1">
            <a:off x="3197653" y="4803345"/>
            <a:ext cx="2748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931AC-1620-A44B-819F-1516FCD4D163}"/>
              </a:ext>
            </a:extLst>
          </p:cNvPr>
          <p:cNvCxnSpPr/>
          <p:nvPr/>
        </p:nvCxnSpPr>
        <p:spPr>
          <a:xfrm>
            <a:off x="4724705" y="4803345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9FFC88-BA77-CA40-8B23-575C5BBD03EB}"/>
              </a:ext>
            </a:extLst>
          </p:cNvPr>
          <p:cNvSpPr txBox="1"/>
          <p:nvPr/>
        </p:nvSpPr>
        <p:spPr>
          <a:xfrm>
            <a:off x="4724705" y="501273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*Choose by lower fitness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18CC85-95ED-3D44-BE29-B2B3F9476FAF}"/>
              </a:ext>
            </a:extLst>
          </p:cNvPr>
          <p:cNvCxnSpPr/>
          <p:nvPr/>
        </p:nvCxnSpPr>
        <p:spPr>
          <a:xfrm>
            <a:off x="3350053" y="4504832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447</Words>
  <Application>Microsoft Macintosh PowerPoint</Application>
  <PresentationFormat>On-screen Show (4:3)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Genetic Algorithm for  Lights Up Puzzles</vt:lpstr>
      <vt:lpstr>Lights Up Puzzle - Rules</vt:lpstr>
      <vt:lpstr>Lights Up Puzzle - Solution</vt:lpstr>
      <vt:lpstr>Lights Up Puzzle - Complexity</vt:lpstr>
      <vt:lpstr>Pre Processing</vt:lpstr>
      <vt:lpstr>Individual Representation</vt:lpstr>
      <vt:lpstr>Crossover</vt:lpstr>
      <vt:lpstr>Crossover 2</vt:lpstr>
      <vt:lpstr>Crossover (alt.)</vt:lpstr>
      <vt:lpstr>Mutation</vt:lpstr>
      <vt:lpstr>Fitness</vt:lpstr>
      <vt:lpstr>Selection</vt:lpstr>
      <vt:lpstr>Lights Up Board Parser</vt:lpstr>
      <vt:lpstr>Experiment Parameters</vt:lpstr>
      <vt:lpstr>Initial Results</vt:lpstr>
      <vt:lpstr>Slide Title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Office User</cp:lastModifiedBy>
  <cp:revision>80</cp:revision>
  <dcterms:created xsi:type="dcterms:W3CDTF">2013-08-21T19:17:07Z</dcterms:created>
  <dcterms:modified xsi:type="dcterms:W3CDTF">2019-01-17T20:02:09Z</dcterms:modified>
</cp:coreProperties>
</file>