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1" r:id="rId4"/>
    <p:sldId id="262" r:id="rId5"/>
    <p:sldId id="260" r:id="rId6"/>
    <p:sldId id="263" r:id="rId7"/>
    <p:sldId id="259" r:id="rId8"/>
    <p:sldId id="265" r:id="rId9"/>
    <p:sldId id="264" r:id="rId10"/>
    <p:sldId id="267" r:id="rId11"/>
    <p:sldId id="266" r:id="rId12"/>
    <p:sldId id="268" r:id="rId13"/>
    <p:sldId id="271" r:id="rId14"/>
    <p:sldId id="269" r:id="rId15"/>
    <p:sldId id="272" r:id="rId16"/>
    <p:sldId id="275" r:id="rId17"/>
    <p:sldId id="274" r:id="rId18"/>
    <p:sldId id="276" r:id="rId19"/>
    <p:sldId id="273" r:id="rId20"/>
    <p:sldId id="270" r:id="rId21"/>
    <p:sldId id="25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260"/>
    <a:srgbClr val="9A214C"/>
    <a:srgbClr val="F2576D"/>
    <a:srgbClr val="D0005E"/>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950"/>
    <p:restoredTop sz="75033"/>
  </p:normalViewPr>
  <p:slideViewPr>
    <p:cSldViewPr>
      <p:cViewPr>
        <p:scale>
          <a:sx n="61" d="100"/>
          <a:sy n="61" d="100"/>
        </p:scale>
        <p:origin x="-24" y="928"/>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E04F-6EBF-3F45-9EBD-8699805166B8}" type="datetimeFigureOut">
              <a:rPr lang="en-US" smtClean="0"/>
              <a:t>1/23/19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4194-BC9F-7343-A27E-E7872C54D571}" type="slidenum">
              <a:rPr lang="en-US" smtClean="0"/>
              <a:t>‹#›</a:t>
            </a:fld>
            <a:endParaRPr lang="en-US"/>
          </a:p>
        </p:txBody>
      </p:sp>
    </p:spTree>
    <p:extLst>
      <p:ext uri="{BB962C8B-B14F-4D97-AF65-F5344CB8AC3E}">
        <p14:creationId xmlns:p14="http://schemas.microsoft.com/office/powerpoint/2010/main" val="79640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משל הקטנה של לוח בגודל 14 על 14 ל – 53 תאים במקום 196 הקטנה של הגנום בכמעט פי 4.</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4</a:t>
            </a:fld>
            <a:endParaRPr lang="en-US"/>
          </a:p>
        </p:txBody>
      </p:sp>
    </p:spTree>
    <p:extLst>
      <p:ext uri="{BB962C8B-B14F-4D97-AF65-F5344CB8AC3E}">
        <p14:creationId xmlns:p14="http://schemas.microsoft.com/office/powerpoint/2010/main" val="272987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אורך הגנום של האינדיבידואל הוא כמספר התאים הריקים שנשארו בלוח לאחר העיבוד המקדים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6</a:t>
            </a:fld>
            <a:endParaRPr lang="en-US"/>
          </a:p>
        </p:txBody>
      </p:sp>
    </p:spTree>
    <p:extLst>
      <p:ext uri="{BB962C8B-B14F-4D97-AF65-F5344CB8AC3E}">
        <p14:creationId xmlns:p14="http://schemas.microsoft.com/office/powerpoint/2010/main" val="250686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הפיטנס כמספר התאים שנותרו חשוכים, בדוגמא להלן למשל הפיטנס הוא 2.</a:t>
            </a:r>
          </a:p>
          <a:p>
            <a:pPr marL="0" algn="r" defTabSz="914400" rtl="1" eaLnBrk="1" latinLnBrk="0" hangingPunct="1"/>
            <a:r>
              <a:rPr lang="he-IL" dirty="0"/>
              <a:t>נרצה למזער את הפיטנס עד להגעה לפיטנס 0.</a:t>
            </a:r>
          </a:p>
          <a:p>
            <a:pPr marL="0" algn="r" defTabSz="914400" rtl="1" eaLnBrk="1" latinLnBrk="0" hangingPunct="1"/>
            <a:r>
              <a:rPr lang="he-IL" dirty="0"/>
              <a:t>ניתן גם לתת ״קנס״ כלשהו על מקרים בהן יש נורה במקום לא חוקי (מתנגשת עם נורה אחרת), אך בשלב זה בחרנו שלא לממש ככה את פונקציית הפיטנס מהחשש להיתקע באופטימום לוקלי.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11</a:t>
            </a:fld>
            <a:endParaRPr lang="en-US"/>
          </a:p>
        </p:txBody>
      </p:sp>
    </p:spTree>
    <p:extLst>
      <p:ext uri="{BB962C8B-B14F-4D97-AF65-F5344CB8AC3E}">
        <p14:creationId xmlns:p14="http://schemas.microsoft.com/office/powerpoint/2010/main" val="233994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 sz="1200" b="0" i="0" kern="1200" dirty="0">
                <a:solidFill>
                  <a:schemeClr val="tx1"/>
                </a:solidFill>
                <a:effectLst/>
                <a:latin typeface="+mn-lt"/>
                <a:ea typeface="+mn-ea"/>
                <a:cs typeface="+mn-cs"/>
              </a:rPr>
              <a:t>ה-</a:t>
            </a:r>
            <a:r>
              <a:rPr lang="en-US" sz="1200" b="0" i="0" kern="1200" dirty="0">
                <a:solidFill>
                  <a:schemeClr val="tx1"/>
                </a:solidFill>
                <a:effectLst/>
                <a:latin typeface="+mn-lt"/>
                <a:ea typeface="+mn-ea"/>
                <a:cs typeface="+mn-cs"/>
              </a:rPr>
              <a:t>dataset: </a:t>
            </a:r>
            <a:r>
              <a:rPr lang="he" sz="1200" b="0" i="0" kern="1200" dirty="0">
                <a:solidFill>
                  <a:schemeClr val="tx1"/>
                </a:solidFill>
                <a:effectLst/>
                <a:latin typeface="+mn-lt"/>
                <a:ea typeface="+mn-ea"/>
                <a:cs typeface="+mn-cs"/>
              </a:rPr>
              <a:t>איך ייצרתם אותו/הורדתם אותו? כמה דוגמאות יש בו? האם יש כלים/מאמרים באינטרנט שהשתמשו בו? (לא צריך סקירת ספרות, רק אם מצאתם).</a:t>
            </a:r>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13</a:t>
            </a:fld>
            <a:endParaRPr lang="en-US"/>
          </a:p>
        </p:txBody>
      </p:sp>
    </p:spTree>
    <p:extLst>
      <p:ext uri="{BB962C8B-B14F-4D97-AF65-F5344CB8AC3E}">
        <p14:creationId xmlns:p14="http://schemas.microsoft.com/office/powerpoint/2010/main" val="1799958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15</a:t>
            </a:fld>
            <a:endParaRPr lang="en-US"/>
          </a:p>
        </p:txBody>
      </p:sp>
    </p:spTree>
    <p:extLst>
      <p:ext uri="{BB962C8B-B14F-4D97-AF65-F5344CB8AC3E}">
        <p14:creationId xmlns:p14="http://schemas.microsoft.com/office/powerpoint/2010/main" val="95557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17</a:t>
            </a:fld>
            <a:endParaRPr lang="en-US"/>
          </a:p>
        </p:txBody>
      </p:sp>
    </p:spTree>
    <p:extLst>
      <p:ext uri="{BB962C8B-B14F-4D97-AF65-F5344CB8AC3E}">
        <p14:creationId xmlns:p14="http://schemas.microsoft.com/office/powerpoint/2010/main" val="2547672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19</a:t>
            </a:fld>
            <a:endParaRPr lang="en-US"/>
          </a:p>
        </p:txBody>
      </p:sp>
    </p:spTree>
    <p:extLst>
      <p:ext uri="{BB962C8B-B14F-4D97-AF65-F5344CB8AC3E}">
        <p14:creationId xmlns:p14="http://schemas.microsoft.com/office/powerpoint/2010/main" val="14318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20</a:t>
            </a:fld>
            <a:endParaRPr lang="en-US"/>
          </a:p>
        </p:txBody>
      </p:sp>
    </p:spTree>
    <p:extLst>
      <p:ext uri="{BB962C8B-B14F-4D97-AF65-F5344CB8AC3E}">
        <p14:creationId xmlns:p14="http://schemas.microsoft.com/office/powerpoint/2010/main" val="97522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איך לברוח ממינימום לוקאלי?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21</a:t>
            </a:fld>
            <a:endParaRPr lang="en-US"/>
          </a:p>
        </p:txBody>
      </p:sp>
    </p:spTree>
    <p:extLst>
      <p:ext uri="{BB962C8B-B14F-4D97-AF65-F5344CB8AC3E}">
        <p14:creationId xmlns:p14="http://schemas.microsoft.com/office/powerpoint/2010/main" val="73647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38425"/>
            <a:ext cx="77724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28720" y="4650640"/>
            <a:ext cx="64008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1596540"/>
            <a:ext cx="82296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1596539"/>
            <a:ext cx="4040188"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226402"/>
            <a:ext cx="4040188"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226402"/>
            <a:ext cx="4041775"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puzzle-light-up.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Genetic Algorithm for </a:t>
            </a:r>
            <a:br>
              <a:rPr lang="en-US" dirty="0"/>
            </a:br>
            <a:r>
              <a:rPr lang="en-US" dirty="0"/>
              <a:t>Lights Up Puzzles</a:t>
            </a:r>
          </a:p>
        </p:txBody>
      </p:sp>
      <p:sp>
        <p:nvSpPr>
          <p:cNvPr id="3" name="Subtitle 2"/>
          <p:cNvSpPr>
            <a:spLocks noGrp="1"/>
          </p:cNvSpPr>
          <p:nvPr>
            <p:ph type="subTitle" idx="1"/>
          </p:nvPr>
        </p:nvSpPr>
        <p:spPr>
          <a:xfrm>
            <a:off x="2586835" y="5719575"/>
            <a:ext cx="6400800" cy="1374345"/>
          </a:xfrm>
        </p:spPr>
        <p:txBody>
          <a:bodyPr>
            <a:normAutofit/>
          </a:bodyPr>
          <a:lstStyle/>
          <a:p>
            <a:r>
              <a:rPr lang="en-US" dirty="0"/>
              <a:t>Adar </a:t>
            </a:r>
            <a:r>
              <a:rPr lang="en-US" dirty="0" err="1"/>
              <a:t>Ovadya</a:t>
            </a:r>
            <a:endParaRPr lang="en-US" dirty="0"/>
          </a:p>
          <a:p>
            <a:r>
              <a:rPr lang="en-US" dirty="0"/>
              <a:t>Liron Avraham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331407" y="2970885"/>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5509127" y="3626096"/>
            <a:ext cx="2247731" cy="369332"/>
          </a:xfrm>
          <a:prstGeom prst="rect">
            <a:avLst/>
          </a:prstGeom>
          <a:noFill/>
        </p:spPr>
        <p:txBody>
          <a:bodyPr wrap="none" rtlCol="0">
            <a:spAutoFit/>
          </a:bodyPr>
          <a:lstStyle/>
          <a:p>
            <a:r>
              <a:rPr lang="en-US" dirty="0"/>
              <a:t>Randomly flip one bit</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0.1</a:t>
            </a:r>
          </a:p>
        </p:txBody>
      </p:sp>
    </p:spTree>
    <p:extLst>
      <p:ext uri="{BB962C8B-B14F-4D97-AF65-F5344CB8AC3E}">
        <p14:creationId xmlns:p14="http://schemas.microsoft.com/office/powerpoint/2010/main" val="252727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607625"/>
          </a:xfrm>
        </p:spPr>
        <p:txBody>
          <a:bodyPr>
            <a:normAutofit fontScale="90000"/>
          </a:bodyPr>
          <a:lstStyle/>
          <a:p>
            <a:r>
              <a:rPr lang="en-US" dirty="0"/>
              <a:t>Fitness</a:t>
            </a:r>
          </a:p>
        </p:txBody>
      </p:sp>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9522F20-5CC3-C748-A016-77610F6CEEEE}"/>
              </a:ext>
            </a:extLst>
          </p:cNvPr>
          <p:cNvPicPr>
            <a:picLocks noChangeAspect="1"/>
          </p:cNvPicPr>
          <p:nvPr/>
        </p:nvPicPr>
        <p:blipFill>
          <a:blip r:embed="rId3"/>
          <a:stretch>
            <a:fillRect/>
          </a:stretch>
        </p:blipFill>
        <p:spPr>
          <a:xfrm>
            <a:off x="5030115" y="2279590"/>
            <a:ext cx="3648450" cy="3668832"/>
          </a:xfrm>
          <a:prstGeom prst="rect">
            <a:avLst/>
          </a:prstGeom>
        </p:spPr>
      </p:pic>
      <p:sp>
        <p:nvSpPr>
          <p:cNvPr id="11" name="TextBox 10">
            <a:extLst>
              <a:ext uri="{FF2B5EF4-FFF2-40B4-BE49-F238E27FC236}">
                <a16:creationId xmlns:a16="http://schemas.microsoft.com/office/drawing/2014/main" id="{4CAAF752-A288-EC44-BF7A-9D1BB437616A}"/>
              </a:ext>
            </a:extLst>
          </p:cNvPr>
          <p:cNvSpPr txBox="1"/>
          <p:nvPr/>
        </p:nvSpPr>
        <p:spPr>
          <a:xfrm>
            <a:off x="448965" y="2279590"/>
            <a:ext cx="442844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Fitness = number of cells which are not illuminated</a:t>
            </a:r>
          </a:p>
          <a:p>
            <a:pPr marL="285750" indent="-285750">
              <a:buFont typeface="Arial" panose="020B0604020202020204" pitchFamily="34" charset="0"/>
              <a:buChar char="•"/>
            </a:pPr>
            <a:r>
              <a:rPr lang="en-US" dirty="0"/>
              <a:t>Optimal Fitness = 0</a:t>
            </a:r>
          </a:p>
          <a:p>
            <a:endParaRPr lang="en-US" dirty="0"/>
          </a:p>
        </p:txBody>
      </p:sp>
    </p:spTree>
    <p:extLst>
      <p:ext uri="{BB962C8B-B14F-4D97-AF65-F5344CB8AC3E}">
        <p14:creationId xmlns:p14="http://schemas.microsoft.com/office/powerpoint/2010/main" val="41242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Selection</a:t>
            </a:r>
          </a:p>
        </p:txBody>
      </p:sp>
      <p:sp>
        <p:nvSpPr>
          <p:cNvPr id="2" name="TextBox 1">
            <a:extLst>
              <a:ext uri="{FF2B5EF4-FFF2-40B4-BE49-F238E27FC236}">
                <a16:creationId xmlns:a16="http://schemas.microsoft.com/office/drawing/2014/main" id="{4E8F7BB5-7579-0644-9EB4-81B3EAEDB4FC}"/>
              </a:ext>
            </a:extLst>
          </p:cNvPr>
          <p:cNvSpPr txBox="1"/>
          <p:nvPr/>
        </p:nvSpPr>
        <p:spPr>
          <a:xfrm>
            <a:off x="296260" y="1901950"/>
            <a:ext cx="8398775" cy="2862322"/>
          </a:xfrm>
          <a:prstGeom prst="rect">
            <a:avLst/>
          </a:prstGeom>
          <a:noFill/>
        </p:spPr>
        <p:txBody>
          <a:bodyPr wrap="square" rtlCol="0">
            <a:spAutoFit/>
          </a:bodyPr>
          <a:lstStyle/>
          <a:p>
            <a:r>
              <a:rPr lang="en-US" dirty="0"/>
              <a:t>Survivor Selection – Elitism, The best 20% of the generation gets to live another day and continue to the next generation.</a:t>
            </a:r>
          </a:p>
          <a:p>
            <a:endParaRPr lang="he-IL" dirty="0"/>
          </a:p>
          <a:p>
            <a:r>
              <a:rPr lang="en-US" dirty="0"/>
              <a:t>Parent Selection – we use the best 20% of the generation for crossovers to create the new individuals (80% of the generation).</a:t>
            </a:r>
          </a:p>
          <a:p>
            <a:endParaRPr lang="en-US" dirty="0"/>
          </a:p>
          <a:p>
            <a:r>
              <a:rPr lang="en-US" dirty="0"/>
              <a:t>Opt1: Choosing 2 completely random individuals (after disposing 80% of the gen).</a:t>
            </a:r>
          </a:p>
          <a:p>
            <a:endParaRPr lang="en-US" dirty="0"/>
          </a:p>
          <a:p>
            <a:r>
              <a:rPr lang="en-US" dirty="0"/>
              <a:t>Opt2: Choosing 5 random individuals and select the best 2 for crossover.</a:t>
            </a:r>
          </a:p>
          <a:p>
            <a:endParaRPr lang="en-US" dirty="0"/>
          </a:p>
        </p:txBody>
      </p:sp>
    </p:spTree>
    <p:extLst>
      <p:ext uri="{BB962C8B-B14F-4D97-AF65-F5344CB8AC3E}">
        <p14:creationId xmlns:p14="http://schemas.microsoft.com/office/powerpoint/2010/main" val="131657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he-IL" dirty="0">
                <a:solidFill>
                  <a:schemeClr val="bg1"/>
                </a:solidFill>
              </a:rPr>
              <a:t>Lights Up Board Parser</a:t>
            </a:r>
            <a:endParaRPr lang="en-US" dirty="0">
              <a:solidFill>
                <a:schemeClr val="bg1"/>
              </a:solidFill>
            </a:endParaRPr>
          </a:p>
        </p:txBody>
      </p:sp>
      <p:sp>
        <p:nvSpPr>
          <p:cNvPr id="2" name="TextBox 1">
            <a:extLst>
              <a:ext uri="{FF2B5EF4-FFF2-40B4-BE49-F238E27FC236}">
                <a16:creationId xmlns:a16="http://schemas.microsoft.com/office/drawing/2014/main" id="{4E192D78-C4B1-5C43-AA50-3A1B23804946}"/>
              </a:ext>
            </a:extLst>
          </p:cNvPr>
          <p:cNvSpPr txBox="1"/>
          <p:nvPr/>
        </p:nvSpPr>
        <p:spPr>
          <a:xfrm>
            <a:off x="296261" y="1901950"/>
            <a:ext cx="8551480" cy="3108543"/>
          </a:xfrm>
          <a:prstGeom prst="rect">
            <a:avLst/>
          </a:prstGeom>
          <a:noFill/>
        </p:spPr>
        <p:txBody>
          <a:bodyPr wrap="square" rtlCol="0">
            <a:spAutoFit/>
          </a:bodyPr>
          <a:lstStyle/>
          <a:p>
            <a:r>
              <a:rPr lang="en-US" sz="2800" dirty="0"/>
              <a:t>Built a parser to download and store boards from:</a:t>
            </a:r>
          </a:p>
          <a:p>
            <a:r>
              <a:rPr lang="en-US" sz="2800" dirty="0"/>
              <a:t> </a:t>
            </a:r>
            <a:r>
              <a:rPr lang="en-US" sz="2800" dirty="0">
                <a:hlinkClick r:id="rId3"/>
              </a:rPr>
              <a:t>https://www.puzzle-light-up.com</a:t>
            </a:r>
            <a:endParaRPr lang="en-US" sz="2800" dirty="0"/>
          </a:p>
          <a:p>
            <a:endParaRPr lang="en-US" sz="2800" dirty="0"/>
          </a:p>
          <a:p>
            <a:pPr marL="285750" indent="-285750">
              <a:buFont typeface="Arial" panose="020B0604020202020204" pitchFamily="34" charset="0"/>
              <a:buChar char="•"/>
            </a:pPr>
            <a:r>
              <a:rPr lang="en-US" sz="2800" dirty="0"/>
              <a:t>Contains a variety of boards in different sizes of 7x7, 10x10, 14x14 and 25x25.</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Several difficulty levels from easy to hard.</a:t>
            </a:r>
          </a:p>
        </p:txBody>
      </p:sp>
    </p:spTree>
    <p:extLst>
      <p:ext uri="{BB962C8B-B14F-4D97-AF65-F5344CB8AC3E}">
        <p14:creationId xmlns:p14="http://schemas.microsoft.com/office/powerpoint/2010/main" val="166430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3917721045"/>
              </p:ext>
            </p:extLst>
          </p:nvPr>
        </p:nvGraphicFramePr>
        <p:xfrm>
          <a:off x="754375" y="2054656"/>
          <a:ext cx="7482546" cy="4295649"/>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r>
                        <a:rPr lang="en-US" dirty="0"/>
                        <a:t>Population</a:t>
                      </a:r>
                    </a:p>
                  </a:txBody>
                  <a:tcPr anchor="ctr"/>
                </a:tc>
                <a:tc>
                  <a:txBody>
                    <a:bodyPr/>
                    <a:lstStyle/>
                    <a:p>
                      <a:pPr algn="ctr"/>
                      <a:r>
                        <a:rPr lang="en-US" dirty="0"/>
                        <a:t>50</a:t>
                      </a:r>
                    </a:p>
                  </a:txBody>
                  <a:tcPr anchor="ctr"/>
                </a:tc>
                <a:extLst>
                  <a:ext uri="{0D108BD9-81ED-4DB2-BD59-A6C34878D82A}">
                    <a16:rowId xmlns:a16="http://schemas.microsoft.com/office/drawing/2014/main" val="4188733316"/>
                  </a:ext>
                </a:extLst>
              </a:tr>
              <a:tr h="478022">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478022">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478022">
                <a:tc>
                  <a:txBody>
                    <a:bodyPr/>
                    <a:lstStyle/>
                    <a:p>
                      <a:pPr algn="ctr"/>
                      <a:r>
                        <a:rPr lang="en-US" dirty="0"/>
                        <a:t>Crossover</a:t>
                      </a:r>
                    </a:p>
                  </a:txBody>
                  <a:tcPr anchor="ctr"/>
                </a:tc>
                <a:tc>
                  <a:txBody>
                    <a:bodyPr/>
                    <a:lstStyle/>
                    <a:p>
                      <a:pPr algn="ctr"/>
                      <a:r>
                        <a:rPr lang="en-US" dirty="0"/>
                        <a:t>2</a:t>
                      </a:r>
                    </a:p>
                  </a:txBody>
                  <a:tcPr anchor="ctr"/>
                </a:tc>
                <a:extLst>
                  <a:ext uri="{0D108BD9-81ED-4DB2-BD59-A6C34878D82A}">
                    <a16:rowId xmlns:a16="http://schemas.microsoft.com/office/drawing/2014/main" val="2315914286"/>
                  </a:ext>
                </a:extLst>
              </a:tr>
              <a:tr h="478022">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478022">
                <a:tc>
                  <a:txBody>
                    <a:bodyPr/>
                    <a:lstStyle/>
                    <a:p>
                      <a:pPr algn="ctr"/>
                      <a:r>
                        <a:rPr lang="en-US" dirty="0"/>
                        <a:t>Survivor Selection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Elitism (20%)</a:t>
                      </a:r>
                    </a:p>
                  </a:txBody>
                  <a:tcPr anchor="ctr"/>
                </a:tc>
                <a:extLst>
                  <a:ext uri="{0D108BD9-81ED-4DB2-BD59-A6C34878D82A}">
                    <a16:rowId xmlns:a16="http://schemas.microsoft.com/office/drawing/2014/main" val="3391333492"/>
                  </a:ext>
                </a:extLst>
              </a:tr>
              <a:tr h="478022">
                <a:tc>
                  <a:txBody>
                    <a:bodyPr/>
                    <a:lstStyle/>
                    <a:p>
                      <a:pPr algn="ctr"/>
                      <a:r>
                        <a:rPr lang="en-US" dirty="0"/>
                        <a:t>Best Fitness</a:t>
                      </a:r>
                    </a:p>
                  </a:txBody>
                  <a:tcPr anchor="ctr"/>
                </a:tc>
                <a:tc>
                  <a:txBody>
                    <a:bodyPr/>
                    <a:lstStyle/>
                    <a:p>
                      <a:pPr marL="0" algn="ctr" defTabSz="914400" rtl="0" eaLnBrk="1" latinLnBrk="0" hangingPunct="1"/>
                      <a:r>
                        <a:rPr lang="en-US" dirty="0"/>
                        <a:t>10</a:t>
                      </a:r>
                    </a:p>
                  </a:txBody>
                  <a:tcPr anchor="ctr"/>
                </a:tc>
                <a:extLst>
                  <a:ext uri="{0D108BD9-81ED-4DB2-BD59-A6C34878D82A}">
                    <a16:rowId xmlns:a16="http://schemas.microsoft.com/office/drawing/2014/main" val="444731229"/>
                  </a:ext>
                </a:extLst>
              </a:tr>
              <a:tr h="478022">
                <a:tc>
                  <a:txBody>
                    <a:bodyPr/>
                    <a:lstStyle/>
                    <a:p>
                      <a:pPr algn="ctr"/>
                      <a:r>
                        <a:rPr lang="en-US" dirty="0"/>
                        <a:t>Generations</a:t>
                      </a:r>
                    </a:p>
                  </a:txBody>
                  <a:tcPr anchor="ctr"/>
                </a:tc>
                <a:tc>
                  <a:txBody>
                    <a:bodyPr/>
                    <a:lstStyle/>
                    <a:p>
                      <a:pPr marL="0" algn="ctr" defTabSz="914400" rtl="0" eaLnBrk="1" latinLnBrk="0" hangingPunct="1"/>
                      <a:r>
                        <a:rPr lang="en-US" dirty="0"/>
                        <a:t>50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139696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3" name="Picture 2">
            <a:extLst>
              <a:ext uri="{FF2B5EF4-FFF2-40B4-BE49-F238E27FC236}">
                <a16:creationId xmlns:a16="http://schemas.microsoft.com/office/drawing/2014/main" id="{9F394E43-7119-9C43-AD83-B18917020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120" y="2054655"/>
            <a:ext cx="5278474" cy="3970330"/>
          </a:xfrm>
          <a:prstGeom prst="rect">
            <a:avLst/>
          </a:prstGeom>
        </p:spPr>
      </p:pic>
    </p:spTree>
    <p:extLst>
      <p:ext uri="{BB962C8B-B14F-4D97-AF65-F5344CB8AC3E}">
        <p14:creationId xmlns:p14="http://schemas.microsoft.com/office/powerpoint/2010/main" val="93648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3598532739"/>
              </p:ext>
            </p:extLst>
          </p:nvPr>
        </p:nvGraphicFramePr>
        <p:xfrm>
          <a:off x="754375" y="2054656"/>
          <a:ext cx="7482546" cy="4295649"/>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r>
                        <a:rPr lang="en-US" dirty="0"/>
                        <a:t>Population</a:t>
                      </a:r>
                    </a:p>
                  </a:txBody>
                  <a:tcPr anchor="ctr"/>
                </a:tc>
                <a:tc>
                  <a:txBody>
                    <a:bodyPr/>
                    <a:lstStyle/>
                    <a:p>
                      <a:pPr algn="ctr"/>
                      <a:r>
                        <a:rPr lang="en-US" dirty="0"/>
                        <a:t>50</a:t>
                      </a:r>
                    </a:p>
                  </a:txBody>
                  <a:tcPr anchor="ctr"/>
                </a:tc>
                <a:extLst>
                  <a:ext uri="{0D108BD9-81ED-4DB2-BD59-A6C34878D82A}">
                    <a16:rowId xmlns:a16="http://schemas.microsoft.com/office/drawing/2014/main" val="4188733316"/>
                  </a:ext>
                </a:extLst>
              </a:tr>
              <a:tr h="478022">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478022">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478022">
                <a:tc>
                  <a:txBody>
                    <a:bodyPr/>
                    <a:lstStyle/>
                    <a:p>
                      <a:pPr algn="ctr"/>
                      <a:r>
                        <a:rPr lang="en-US" dirty="0"/>
                        <a:t>Crossover</a:t>
                      </a:r>
                    </a:p>
                  </a:txBody>
                  <a:tcPr anchor="ctr"/>
                </a:tc>
                <a:tc>
                  <a:txBody>
                    <a:bodyPr/>
                    <a:lstStyle/>
                    <a:p>
                      <a:pPr algn="ctr"/>
                      <a:r>
                        <a:rPr lang="en-US" dirty="0"/>
                        <a:t>2</a:t>
                      </a:r>
                    </a:p>
                  </a:txBody>
                  <a:tcPr anchor="ctr"/>
                </a:tc>
                <a:extLst>
                  <a:ext uri="{0D108BD9-81ED-4DB2-BD59-A6C34878D82A}">
                    <a16:rowId xmlns:a16="http://schemas.microsoft.com/office/drawing/2014/main" val="2315914286"/>
                  </a:ext>
                </a:extLst>
              </a:tr>
              <a:tr h="478022">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478022">
                <a:tc>
                  <a:txBody>
                    <a:bodyPr/>
                    <a:lstStyle/>
                    <a:p>
                      <a:pPr algn="ctr"/>
                      <a:r>
                        <a:rPr lang="en-US" dirty="0"/>
                        <a:t>Survivor Selection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Elitism (20%)</a:t>
                      </a:r>
                    </a:p>
                  </a:txBody>
                  <a:tcPr anchor="ctr"/>
                </a:tc>
                <a:extLst>
                  <a:ext uri="{0D108BD9-81ED-4DB2-BD59-A6C34878D82A}">
                    <a16:rowId xmlns:a16="http://schemas.microsoft.com/office/drawing/2014/main" val="3391333492"/>
                  </a:ext>
                </a:extLst>
              </a:tr>
              <a:tr h="478022">
                <a:tc>
                  <a:txBody>
                    <a:bodyPr/>
                    <a:lstStyle/>
                    <a:p>
                      <a:pPr algn="ctr"/>
                      <a:r>
                        <a:rPr lang="en-US" dirty="0"/>
                        <a:t>Best Fitness</a:t>
                      </a:r>
                    </a:p>
                  </a:txBody>
                  <a:tcPr anchor="ctr"/>
                </a:tc>
                <a:tc>
                  <a:txBody>
                    <a:bodyPr/>
                    <a:lstStyle/>
                    <a:p>
                      <a:pPr marL="0" algn="ctr" defTabSz="914400" rtl="0" eaLnBrk="1" latinLnBrk="0" hangingPunct="1"/>
                      <a:r>
                        <a:rPr lang="en-US" dirty="0"/>
                        <a:t>0</a:t>
                      </a:r>
                    </a:p>
                  </a:txBody>
                  <a:tcPr anchor="ctr"/>
                </a:tc>
                <a:extLst>
                  <a:ext uri="{0D108BD9-81ED-4DB2-BD59-A6C34878D82A}">
                    <a16:rowId xmlns:a16="http://schemas.microsoft.com/office/drawing/2014/main" val="444731229"/>
                  </a:ext>
                </a:extLst>
              </a:tr>
              <a:tr h="478022">
                <a:tc>
                  <a:txBody>
                    <a:bodyPr/>
                    <a:lstStyle/>
                    <a:p>
                      <a:pPr algn="ctr"/>
                      <a:r>
                        <a:rPr lang="en-US" dirty="0"/>
                        <a:t>Generations</a:t>
                      </a:r>
                    </a:p>
                  </a:txBody>
                  <a:tcPr anchor="ctr"/>
                </a:tc>
                <a:tc>
                  <a:txBody>
                    <a:bodyPr/>
                    <a:lstStyle/>
                    <a:p>
                      <a:pPr marL="0" algn="ctr" defTabSz="914400" rtl="0" eaLnBrk="1" latinLnBrk="0" hangingPunct="1"/>
                      <a:r>
                        <a:rPr lang="en-US" dirty="0"/>
                        <a:t>1000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401999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3" name="Picture 2">
            <a:extLst>
              <a:ext uri="{FF2B5EF4-FFF2-40B4-BE49-F238E27FC236}">
                <a16:creationId xmlns:a16="http://schemas.microsoft.com/office/drawing/2014/main" id="{C606D2C5-F1A4-484A-8122-2D125C3A3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452" y="2054655"/>
            <a:ext cx="4911810" cy="3694535"/>
          </a:xfrm>
          <a:prstGeom prst="rect">
            <a:avLst/>
          </a:prstGeom>
        </p:spPr>
      </p:pic>
    </p:spTree>
    <p:extLst>
      <p:ext uri="{BB962C8B-B14F-4D97-AF65-F5344CB8AC3E}">
        <p14:creationId xmlns:p14="http://schemas.microsoft.com/office/powerpoint/2010/main" val="4013326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4143498186"/>
              </p:ext>
            </p:extLst>
          </p:nvPr>
        </p:nvGraphicFramePr>
        <p:xfrm>
          <a:off x="754375" y="2054656"/>
          <a:ext cx="7482546" cy="4295649"/>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r>
                        <a:rPr lang="en-US" dirty="0"/>
                        <a:t>Population</a:t>
                      </a:r>
                    </a:p>
                  </a:txBody>
                  <a:tcPr anchor="ctr"/>
                </a:tc>
                <a:tc>
                  <a:txBody>
                    <a:bodyPr/>
                    <a:lstStyle/>
                    <a:p>
                      <a:pPr algn="ctr"/>
                      <a:r>
                        <a:rPr lang="en-US" dirty="0"/>
                        <a:t>100</a:t>
                      </a:r>
                    </a:p>
                  </a:txBody>
                  <a:tcPr anchor="ctr"/>
                </a:tc>
                <a:extLst>
                  <a:ext uri="{0D108BD9-81ED-4DB2-BD59-A6C34878D82A}">
                    <a16:rowId xmlns:a16="http://schemas.microsoft.com/office/drawing/2014/main" val="4188733316"/>
                  </a:ext>
                </a:extLst>
              </a:tr>
              <a:tr h="478022">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478022">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478022">
                <a:tc>
                  <a:txBody>
                    <a:bodyPr/>
                    <a:lstStyle/>
                    <a:p>
                      <a:pPr algn="ctr"/>
                      <a:r>
                        <a:rPr lang="en-US" dirty="0"/>
                        <a:t>Crossover</a:t>
                      </a:r>
                    </a:p>
                  </a:txBody>
                  <a:tcPr anchor="ctr"/>
                </a:tc>
                <a:tc>
                  <a:txBody>
                    <a:bodyPr/>
                    <a:lstStyle/>
                    <a:p>
                      <a:pPr algn="ctr"/>
                      <a:r>
                        <a:rPr lang="en-US" dirty="0"/>
                        <a:t>2</a:t>
                      </a:r>
                    </a:p>
                  </a:txBody>
                  <a:tcPr anchor="ctr"/>
                </a:tc>
                <a:extLst>
                  <a:ext uri="{0D108BD9-81ED-4DB2-BD59-A6C34878D82A}">
                    <a16:rowId xmlns:a16="http://schemas.microsoft.com/office/drawing/2014/main" val="2315914286"/>
                  </a:ext>
                </a:extLst>
              </a:tr>
              <a:tr h="478022">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478022">
                <a:tc>
                  <a:txBody>
                    <a:bodyPr/>
                    <a:lstStyle/>
                    <a:p>
                      <a:pPr algn="ctr"/>
                      <a:r>
                        <a:rPr lang="en-US" dirty="0"/>
                        <a:t>Survivor Selection</a:t>
                      </a:r>
                    </a:p>
                  </a:txBody>
                  <a:tcPr anchor="ctr"/>
                </a:tc>
                <a:tc>
                  <a:txBody>
                    <a:bodyPr/>
                    <a:lstStyle/>
                    <a:p>
                      <a:pPr algn="ctr"/>
                      <a:r>
                        <a:rPr lang="en-US" dirty="0"/>
                        <a:t>Elitism (20%)</a:t>
                      </a:r>
                    </a:p>
                  </a:txBody>
                  <a:tcPr anchor="ctr"/>
                </a:tc>
                <a:extLst>
                  <a:ext uri="{0D108BD9-81ED-4DB2-BD59-A6C34878D82A}">
                    <a16:rowId xmlns:a16="http://schemas.microsoft.com/office/drawing/2014/main" val="3391333492"/>
                  </a:ext>
                </a:extLst>
              </a:tr>
              <a:tr h="478022">
                <a:tc>
                  <a:txBody>
                    <a:bodyPr/>
                    <a:lstStyle/>
                    <a:p>
                      <a:pPr algn="ctr"/>
                      <a:r>
                        <a:rPr lang="en-US" dirty="0"/>
                        <a:t>Best Fitness</a:t>
                      </a:r>
                    </a:p>
                  </a:txBody>
                  <a:tcPr anchor="ctr"/>
                </a:tc>
                <a:tc>
                  <a:txBody>
                    <a:bodyPr/>
                    <a:lstStyle/>
                    <a:p>
                      <a:pPr marL="0" algn="ctr" defTabSz="914400" rtl="0" eaLnBrk="1" latinLnBrk="0" hangingPunct="1"/>
                      <a:r>
                        <a:rPr lang="en-US" dirty="0"/>
                        <a:t>30</a:t>
                      </a:r>
                    </a:p>
                  </a:txBody>
                  <a:tcPr anchor="ctr"/>
                </a:tc>
                <a:extLst>
                  <a:ext uri="{0D108BD9-81ED-4DB2-BD59-A6C34878D82A}">
                    <a16:rowId xmlns:a16="http://schemas.microsoft.com/office/drawing/2014/main" val="444731229"/>
                  </a:ext>
                </a:extLst>
              </a:tr>
              <a:tr h="478022">
                <a:tc>
                  <a:txBody>
                    <a:bodyPr/>
                    <a:lstStyle/>
                    <a:p>
                      <a:pPr algn="ctr"/>
                      <a:r>
                        <a:rPr lang="en-US" dirty="0"/>
                        <a:t>Generations</a:t>
                      </a:r>
                    </a:p>
                  </a:txBody>
                  <a:tcPr anchor="ctr"/>
                </a:tc>
                <a:tc>
                  <a:txBody>
                    <a:bodyPr/>
                    <a:lstStyle/>
                    <a:p>
                      <a:pPr marL="0" algn="ctr" defTabSz="914400" rtl="0" eaLnBrk="1" latinLnBrk="0" hangingPunct="1"/>
                      <a:r>
                        <a:rPr lang="en-US" dirty="0"/>
                        <a:t>1000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107004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3" name="Picture 2">
            <a:extLst>
              <a:ext uri="{FF2B5EF4-FFF2-40B4-BE49-F238E27FC236}">
                <a16:creationId xmlns:a16="http://schemas.microsoft.com/office/drawing/2014/main" id="{879DE6F1-5E93-1C4C-A51D-C5AD1C4CCF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394" y="1901950"/>
            <a:ext cx="5369925" cy="4039117"/>
          </a:xfrm>
          <a:prstGeom prst="rect">
            <a:avLst/>
          </a:prstGeom>
        </p:spPr>
      </p:pic>
    </p:spTree>
    <p:extLst>
      <p:ext uri="{BB962C8B-B14F-4D97-AF65-F5344CB8AC3E}">
        <p14:creationId xmlns:p14="http://schemas.microsoft.com/office/powerpoint/2010/main" val="163635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00608"/>
            <a:ext cx="8229600" cy="691279"/>
          </a:xfrm>
        </p:spPr>
        <p:txBody>
          <a:bodyPr>
            <a:normAutofit/>
          </a:bodyPr>
          <a:lstStyle/>
          <a:p>
            <a:r>
              <a:rPr lang="en-US" sz="3200" dirty="0"/>
              <a:t>Lights Up Puzzle - Rules</a:t>
            </a:r>
          </a:p>
        </p:txBody>
      </p:sp>
      <p:pic>
        <p:nvPicPr>
          <p:cNvPr id="9" name="Picture 8">
            <a:extLst>
              <a:ext uri="{FF2B5EF4-FFF2-40B4-BE49-F238E27FC236}">
                <a16:creationId xmlns:a16="http://schemas.microsoft.com/office/drawing/2014/main" id="{49ED9CE6-5FE4-2748-9C7F-D84EF4255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330" y="1596540"/>
            <a:ext cx="5182820" cy="5261460"/>
          </a:xfrm>
          <a:prstGeom prst="rect">
            <a:avLst/>
          </a:prstGeom>
        </p:spPr>
      </p:pic>
      <p:pic>
        <p:nvPicPr>
          <p:cNvPr id="12" name="Picture 11">
            <a:extLst>
              <a:ext uri="{FF2B5EF4-FFF2-40B4-BE49-F238E27FC236}">
                <a16:creationId xmlns:a16="http://schemas.microsoft.com/office/drawing/2014/main" id="{4A83AF46-437C-CC4D-BEC2-1ADAC49E614C}"/>
              </a:ext>
            </a:extLst>
          </p:cNvPr>
          <p:cNvPicPr>
            <a:picLocks noChangeAspect="1"/>
          </p:cNvPicPr>
          <p:nvPr/>
        </p:nvPicPr>
        <p:blipFill>
          <a:blip r:embed="rId3"/>
          <a:stretch>
            <a:fillRect/>
          </a:stretch>
        </p:blipFill>
        <p:spPr>
          <a:xfrm>
            <a:off x="118724" y="3839808"/>
            <a:ext cx="436790" cy="436790"/>
          </a:xfrm>
          <a:prstGeom prst="rect">
            <a:avLst/>
          </a:prstGeom>
        </p:spPr>
      </p:pic>
      <p:pic>
        <p:nvPicPr>
          <p:cNvPr id="16" name="Picture 15">
            <a:extLst>
              <a:ext uri="{FF2B5EF4-FFF2-40B4-BE49-F238E27FC236}">
                <a16:creationId xmlns:a16="http://schemas.microsoft.com/office/drawing/2014/main" id="{8FFEF954-63D5-B946-A044-8935521641BE}"/>
              </a:ext>
            </a:extLst>
          </p:cNvPr>
          <p:cNvPicPr>
            <a:picLocks noChangeAspect="1"/>
          </p:cNvPicPr>
          <p:nvPr/>
        </p:nvPicPr>
        <p:blipFill rotWithShape="1">
          <a:blip r:embed="rId4"/>
          <a:srcRect l="6833" r="8865" b="4351"/>
          <a:stretch/>
        </p:blipFill>
        <p:spPr>
          <a:xfrm>
            <a:off x="118725" y="3110706"/>
            <a:ext cx="456630" cy="470999"/>
          </a:xfrm>
          <a:prstGeom prst="rect">
            <a:avLst/>
          </a:prstGeom>
        </p:spPr>
      </p:pic>
      <p:pic>
        <p:nvPicPr>
          <p:cNvPr id="18" name="Picture 17">
            <a:extLst>
              <a:ext uri="{FF2B5EF4-FFF2-40B4-BE49-F238E27FC236}">
                <a16:creationId xmlns:a16="http://schemas.microsoft.com/office/drawing/2014/main" id="{BC9EFE3B-2D94-AF42-AD83-0243139A2D48}"/>
              </a:ext>
            </a:extLst>
          </p:cNvPr>
          <p:cNvPicPr>
            <a:picLocks noChangeAspect="1"/>
          </p:cNvPicPr>
          <p:nvPr/>
        </p:nvPicPr>
        <p:blipFill rotWithShape="1">
          <a:blip r:embed="rId5"/>
          <a:srcRect t="4172" r="4489" b="10112"/>
          <a:stretch/>
        </p:blipFill>
        <p:spPr>
          <a:xfrm>
            <a:off x="129174" y="2426994"/>
            <a:ext cx="426340" cy="420881"/>
          </a:xfrm>
          <a:prstGeom prst="rect">
            <a:avLst/>
          </a:prstGeom>
        </p:spPr>
      </p:pic>
      <p:pic>
        <p:nvPicPr>
          <p:cNvPr id="19" name="Picture 18">
            <a:extLst>
              <a:ext uri="{FF2B5EF4-FFF2-40B4-BE49-F238E27FC236}">
                <a16:creationId xmlns:a16="http://schemas.microsoft.com/office/drawing/2014/main" id="{6426BC09-5668-4443-8EE9-7580B82D40D6}"/>
              </a:ext>
            </a:extLst>
          </p:cNvPr>
          <p:cNvPicPr>
            <a:picLocks noChangeAspect="1"/>
          </p:cNvPicPr>
          <p:nvPr/>
        </p:nvPicPr>
        <p:blipFill rotWithShape="1">
          <a:blip r:embed="rId6"/>
          <a:srcRect l="10244" t="12051" r="10240" b="7566"/>
          <a:stretch/>
        </p:blipFill>
        <p:spPr>
          <a:xfrm flipH="1">
            <a:off x="118724" y="1795270"/>
            <a:ext cx="436790" cy="404759"/>
          </a:xfrm>
          <a:prstGeom prst="rect">
            <a:avLst/>
          </a:prstGeom>
        </p:spPr>
      </p:pic>
      <p:pic>
        <p:nvPicPr>
          <p:cNvPr id="20" name="Picture 19">
            <a:extLst>
              <a:ext uri="{FF2B5EF4-FFF2-40B4-BE49-F238E27FC236}">
                <a16:creationId xmlns:a16="http://schemas.microsoft.com/office/drawing/2014/main" id="{2B60AE64-18FD-604D-8BFD-505A5E79A22F}"/>
              </a:ext>
            </a:extLst>
          </p:cNvPr>
          <p:cNvPicPr>
            <a:picLocks noChangeAspect="1"/>
          </p:cNvPicPr>
          <p:nvPr/>
        </p:nvPicPr>
        <p:blipFill rotWithShape="1">
          <a:blip r:embed="rId7"/>
          <a:srcRect l="6001" t="5414" r="3574"/>
          <a:stretch/>
        </p:blipFill>
        <p:spPr>
          <a:xfrm>
            <a:off x="129175" y="4644387"/>
            <a:ext cx="443936" cy="464368"/>
          </a:xfrm>
          <a:prstGeom prst="rect">
            <a:avLst/>
          </a:prstGeom>
        </p:spPr>
      </p:pic>
      <p:sp>
        <p:nvSpPr>
          <p:cNvPr id="21" name="TextBox 20">
            <a:extLst>
              <a:ext uri="{FF2B5EF4-FFF2-40B4-BE49-F238E27FC236}">
                <a16:creationId xmlns:a16="http://schemas.microsoft.com/office/drawing/2014/main" id="{F94665D7-CA88-C44B-9D4E-175395D22A83}"/>
              </a:ext>
            </a:extLst>
          </p:cNvPr>
          <p:cNvSpPr txBox="1"/>
          <p:nvPr/>
        </p:nvSpPr>
        <p:spPr>
          <a:xfrm>
            <a:off x="573110" y="1742061"/>
            <a:ext cx="3082660" cy="523220"/>
          </a:xfrm>
          <a:prstGeom prst="rect">
            <a:avLst/>
          </a:prstGeom>
          <a:noFill/>
        </p:spPr>
        <p:txBody>
          <a:bodyPr wrap="square" rtlCol="0">
            <a:spAutoFit/>
          </a:bodyPr>
          <a:lstStyle/>
          <a:p>
            <a:r>
              <a:rPr lang="en-US" sz="1400" b="1" dirty="0"/>
              <a:t>Empty Cell  </a:t>
            </a:r>
            <a:r>
              <a:rPr lang="en-US" sz="1400" dirty="0"/>
              <a:t>- Is an optional spot for a light bulb</a:t>
            </a:r>
          </a:p>
        </p:txBody>
      </p:sp>
      <p:sp>
        <p:nvSpPr>
          <p:cNvPr id="22" name="TextBox 21">
            <a:extLst>
              <a:ext uri="{FF2B5EF4-FFF2-40B4-BE49-F238E27FC236}">
                <a16:creationId xmlns:a16="http://schemas.microsoft.com/office/drawing/2014/main" id="{06849F51-4247-4149-8F20-E09D12AB5246}"/>
              </a:ext>
            </a:extLst>
          </p:cNvPr>
          <p:cNvSpPr txBox="1"/>
          <p:nvPr/>
        </p:nvSpPr>
        <p:spPr>
          <a:xfrm>
            <a:off x="573110" y="2375824"/>
            <a:ext cx="2954911" cy="523220"/>
          </a:xfrm>
          <a:prstGeom prst="rect">
            <a:avLst/>
          </a:prstGeom>
          <a:noFill/>
        </p:spPr>
        <p:txBody>
          <a:bodyPr wrap="none" rtlCol="0">
            <a:spAutoFit/>
          </a:bodyPr>
          <a:lstStyle/>
          <a:p>
            <a:r>
              <a:rPr lang="en-US" sz="1400" b="1" dirty="0"/>
              <a:t>Block</a:t>
            </a:r>
            <a:r>
              <a:rPr lang="en-US" sz="1400" dirty="0"/>
              <a:t> – Invalid location for a light bulb</a:t>
            </a:r>
          </a:p>
          <a:p>
            <a:r>
              <a:rPr lang="en-US" sz="1400" dirty="0"/>
              <a:t>Also blocks light</a:t>
            </a:r>
          </a:p>
        </p:txBody>
      </p:sp>
      <p:sp>
        <p:nvSpPr>
          <p:cNvPr id="23" name="TextBox 22">
            <a:extLst>
              <a:ext uri="{FF2B5EF4-FFF2-40B4-BE49-F238E27FC236}">
                <a16:creationId xmlns:a16="http://schemas.microsoft.com/office/drawing/2014/main" id="{2FC52449-9959-3E4E-B529-6ADE475C0528}"/>
              </a:ext>
            </a:extLst>
          </p:cNvPr>
          <p:cNvSpPr txBox="1"/>
          <p:nvPr/>
        </p:nvSpPr>
        <p:spPr>
          <a:xfrm>
            <a:off x="573110" y="2995746"/>
            <a:ext cx="3308015" cy="738664"/>
          </a:xfrm>
          <a:prstGeom prst="rect">
            <a:avLst/>
          </a:prstGeom>
          <a:noFill/>
        </p:spPr>
        <p:txBody>
          <a:bodyPr wrap="square" rtlCol="0">
            <a:spAutoFit/>
          </a:bodyPr>
          <a:lstStyle/>
          <a:p>
            <a:r>
              <a:rPr lang="en-US" sz="1400" b="1" dirty="0"/>
              <a:t>Number Block </a:t>
            </a:r>
            <a:r>
              <a:rPr lang="en-US" sz="1400" dirty="0"/>
              <a:t>– Some blocks contain numbers, They represent how many light bulbs should share edge with that block </a:t>
            </a:r>
          </a:p>
        </p:txBody>
      </p:sp>
      <p:sp>
        <p:nvSpPr>
          <p:cNvPr id="24" name="TextBox 23">
            <a:extLst>
              <a:ext uri="{FF2B5EF4-FFF2-40B4-BE49-F238E27FC236}">
                <a16:creationId xmlns:a16="http://schemas.microsoft.com/office/drawing/2014/main" id="{ADCCCCD6-79C0-2B47-8F5A-8D0095B87F66}"/>
              </a:ext>
            </a:extLst>
          </p:cNvPr>
          <p:cNvSpPr txBox="1"/>
          <p:nvPr/>
        </p:nvSpPr>
        <p:spPr>
          <a:xfrm>
            <a:off x="573110" y="3747971"/>
            <a:ext cx="3277500" cy="738664"/>
          </a:xfrm>
          <a:prstGeom prst="rect">
            <a:avLst/>
          </a:prstGeom>
          <a:noFill/>
        </p:spPr>
        <p:txBody>
          <a:bodyPr wrap="none" rtlCol="0">
            <a:spAutoFit/>
          </a:bodyPr>
          <a:lstStyle/>
          <a:p>
            <a:r>
              <a:rPr lang="en-US" sz="1400" b="1" dirty="0"/>
              <a:t>Light Bulb </a:t>
            </a:r>
            <a:r>
              <a:rPr lang="en-US" sz="1400" dirty="0"/>
              <a:t>– Lights the board vertically and</a:t>
            </a:r>
          </a:p>
          <a:p>
            <a:r>
              <a:rPr lang="en-US" sz="1400" dirty="0"/>
              <a:t>Horizontally until reaches the end of the</a:t>
            </a:r>
          </a:p>
          <a:p>
            <a:r>
              <a:rPr lang="en-US" sz="1400" dirty="0"/>
              <a:t>Board or meets a block.</a:t>
            </a:r>
          </a:p>
        </p:txBody>
      </p:sp>
      <p:sp>
        <p:nvSpPr>
          <p:cNvPr id="25" name="TextBox 24">
            <a:extLst>
              <a:ext uri="{FF2B5EF4-FFF2-40B4-BE49-F238E27FC236}">
                <a16:creationId xmlns:a16="http://schemas.microsoft.com/office/drawing/2014/main" id="{7900B80A-65CC-B543-89F6-09C9FFD66A85}"/>
              </a:ext>
            </a:extLst>
          </p:cNvPr>
          <p:cNvSpPr txBox="1"/>
          <p:nvPr/>
        </p:nvSpPr>
        <p:spPr>
          <a:xfrm>
            <a:off x="552389" y="4482820"/>
            <a:ext cx="3417942" cy="954107"/>
          </a:xfrm>
          <a:prstGeom prst="rect">
            <a:avLst/>
          </a:prstGeom>
          <a:noFill/>
        </p:spPr>
        <p:txBody>
          <a:bodyPr wrap="square" rtlCol="0">
            <a:spAutoFit/>
          </a:bodyPr>
          <a:lstStyle/>
          <a:p>
            <a:r>
              <a:rPr lang="en-US" sz="1400" b="1" dirty="0"/>
              <a:t>Illuminated Cell </a:t>
            </a:r>
            <a:r>
              <a:rPr lang="en-US" sz="1400" dirty="0"/>
              <a:t>– Cells that are already in a direct line with a light bulb. They are invalid spots for light bulbs as it would cause a clash of two light bulbs.</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6" name="Picture 5">
            <a:extLst>
              <a:ext uri="{FF2B5EF4-FFF2-40B4-BE49-F238E27FC236}">
                <a16:creationId xmlns:a16="http://schemas.microsoft.com/office/drawing/2014/main" id="{07FBF820-D95F-8546-80B5-1C75B6DF8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1130"/>
            <a:ext cx="9131300" cy="5566870"/>
          </a:xfrm>
          <a:prstGeom prst="rect">
            <a:avLst/>
          </a:prstGeom>
        </p:spPr>
      </p:pic>
    </p:spTree>
    <p:extLst>
      <p:ext uri="{BB962C8B-B14F-4D97-AF65-F5344CB8AC3E}">
        <p14:creationId xmlns:p14="http://schemas.microsoft.com/office/powerpoint/2010/main" val="3629949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Future Work</a:t>
            </a:r>
          </a:p>
        </p:txBody>
      </p:sp>
      <p:sp>
        <p:nvSpPr>
          <p:cNvPr id="5" name="Text Placeholder 4"/>
          <p:cNvSpPr>
            <a:spLocks noGrp="1"/>
          </p:cNvSpPr>
          <p:nvPr>
            <p:ph type="body" idx="1"/>
          </p:nvPr>
        </p:nvSpPr>
        <p:spPr/>
        <p:txBody>
          <a:bodyPr/>
          <a:lstStyle/>
          <a:p>
            <a:r>
              <a:rPr lang="en-US" dirty="0"/>
              <a:t>Fresh Blood</a:t>
            </a:r>
          </a:p>
        </p:txBody>
      </p:sp>
      <p:sp>
        <p:nvSpPr>
          <p:cNvPr id="6" name="Content Placeholder 5"/>
          <p:cNvSpPr>
            <a:spLocks noGrp="1"/>
          </p:cNvSpPr>
          <p:nvPr>
            <p:ph sz="half" idx="2"/>
          </p:nvPr>
        </p:nvSpPr>
        <p:spPr>
          <a:xfrm>
            <a:off x="448965" y="2226402"/>
            <a:ext cx="4040188" cy="3035058"/>
          </a:xfrm>
        </p:spPr>
        <p:txBody>
          <a:bodyPr/>
          <a:lstStyle/>
          <a:p>
            <a:r>
              <a:rPr lang="en-US" dirty="0"/>
              <a:t>Every certain number of generations generate some new random individuals for diversity.</a:t>
            </a:r>
          </a:p>
        </p:txBody>
      </p:sp>
      <p:sp>
        <p:nvSpPr>
          <p:cNvPr id="7" name="Text Placeholder 6"/>
          <p:cNvSpPr>
            <a:spLocks noGrp="1"/>
          </p:cNvSpPr>
          <p:nvPr>
            <p:ph type="body" sz="quarter" idx="3"/>
          </p:nvPr>
        </p:nvSpPr>
        <p:spPr/>
        <p:txBody>
          <a:bodyPr/>
          <a:lstStyle/>
          <a:p>
            <a:r>
              <a:rPr lang="en-US" dirty="0"/>
              <a:t>Different Selection</a:t>
            </a:r>
          </a:p>
        </p:txBody>
      </p:sp>
      <p:sp>
        <p:nvSpPr>
          <p:cNvPr id="8" name="Content Placeholder 7"/>
          <p:cNvSpPr>
            <a:spLocks noGrp="1"/>
          </p:cNvSpPr>
          <p:nvPr>
            <p:ph sz="quarter" idx="4"/>
          </p:nvPr>
        </p:nvSpPr>
        <p:spPr>
          <a:xfrm>
            <a:off x="4636790" y="2226402"/>
            <a:ext cx="4041775" cy="3035058"/>
          </a:xfrm>
        </p:spPr>
        <p:txBody>
          <a:bodyPr/>
          <a:lstStyle/>
          <a:p>
            <a:r>
              <a:rPr lang="en-US" dirty="0"/>
              <a:t>Select random 5 and cross best 2</a:t>
            </a:r>
          </a:p>
          <a:p>
            <a:r>
              <a:rPr lang="en-US" dirty="0"/>
              <a:t>Other selections…</a:t>
            </a:r>
          </a:p>
        </p:txBody>
      </p:sp>
      <p:sp>
        <p:nvSpPr>
          <p:cNvPr id="9" name="Text Placeholder 4">
            <a:extLst>
              <a:ext uri="{FF2B5EF4-FFF2-40B4-BE49-F238E27FC236}">
                <a16:creationId xmlns:a16="http://schemas.microsoft.com/office/drawing/2014/main" id="{739A2851-96DD-7542-89A4-E14775A6F896}"/>
              </a:ext>
            </a:extLst>
          </p:cNvPr>
          <p:cNvSpPr txBox="1">
            <a:spLocks/>
          </p:cNvSpPr>
          <p:nvPr/>
        </p:nvSpPr>
        <p:spPr>
          <a:xfrm>
            <a:off x="448965"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Aggressive Mutation</a:t>
            </a:r>
          </a:p>
        </p:txBody>
      </p:sp>
      <p:sp>
        <p:nvSpPr>
          <p:cNvPr id="11" name="Content Placeholder 5">
            <a:extLst>
              <a:ext uri="{FF2B5EF4-FFF2-40B4-BE49-F238E27FC236}">
                <a16:creationId xmlns:a16="http://schemas.microsoft.com/office/drawing/2014/main" id="{877F54DC-DE79-5348-A682-46173180D4DF}"/>
              </a:ext>
            </a:extLst>
          </p:cNvPr>
          <p:cNvSpPr txBox="1">
            <a:spLocks/>
          </p:cNvSpPr>
          <p:nvPr/>
        </p:nvSpPr>
        <p:spPr>
          <a:xfrm>
            <a:off x="448965"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Every bit has a probability of flipping.</a:t>
            </a:r>
          </a:p>
        </p:txBody>
      </p:sp>
      <p:sp>
        <p:nvSpPr>
          <p:cNvPr id="12" name="Text Placeholder 4">
            <a:extLst>
              <a:ext uri="{FF2B5EF4-FFF2-40B4-BE49-F238E27FC236}">
                <a16:creationId xmlns:a16="http://schemas.microsoft.com/office/drawing/2014/main" id="{83EB364B-5B82-E547-93C3-F2E21F20F7A6}"/>
              </a:ext>
            </a:extLst>
          </p:cNvPr>
          <p:cNvSpPr txBox="1">
            <a:spLocks/>
          </p:cNvSpPr>
          <p:nvPr/>
        </p:nvSpPr>
        <p:spPr>
          <a:xfrm>
            <a:off x="4636790"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Penalties</a:t>
            </a:r>
          </a:p>
        </p:txBody>
      </p:sp>
      <p:sp>
        <p:nvSpPr>
          <p:cNvPr id="13" name="Content Placeholder 5">
            <a:extLst>
              <a:ext uri="{FF2B5EF4-FFF2-40B4-BE49-F238E27FC236}">
                <a16:creationId xmlns:a16="http://schemas.microsoft.com/office/drawing/2014/main" id="{18FAA68A-8503-E940-AFDD-794EBF8BEDA8}"/>
              </a:ext>
            </a:extLst>
          </p:cNvPr>
          <p:cNvSpPr txBox="1">
            <a:spLocks/>
          </p:cNvSpPr>
          <p:nvPr/>
        </p:nvSpPr>
        <p:spPr>
          <a:xfrm>
            <a:off x="4636790"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Increasing mutation rates incase of local optimum.</a:t>
            </a:r>
          </a:p>
          <a:p>
            <a:endParaRPr lang="en-US" dirty="0"/>
          </a:p>
          <a:p>
            <a:endParaRPr lang="en-US" dirty="0"/>
          </a:p>
        </p:txBody>
      </p:sp>
    </p:spTree>
    <p:extLst>
      <p:ext uri="{BB962C8B-B14F-4D97-AF65-F5344CB8AC3E}">
        <p14:creationId xmlns:p14="http://schemas.microsoft.com/office/powerpoint/2010/main" val="417078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0"/>
            <a:ext cx="8229600" cy="610820"/>
          </a:xfrm>
        </p:spPr>
        <p:txBody>
          <a:bodyPr>
            <a:normAutofit fontScale="90000"/>
          </a:bodyPr>
          <a:lstStyle/>
          <a:p>
            <a:r>
              <a:rPr lang="en-US" dirty="0"/>
              <a:t>Lights Up Puzzle - Solution</a:t>
            </a:r>
          </a:p>
        </p:txBody>
      </p:sp>
      <p:pic>
        <p:nvPicPr>
          <p:cNvPr id="7" name="Picture 6">
            <a:extLst>
              <a:ext uri="{FF2B5EF4-FFF2-40B4-BE49-F238E27FC236}">
                <a16:creationId xmlns:a16="http://schemas.microsoft.com/office/drawing/2014/main" id="{4C87D9AC-7C66-B842-8473-01B49D2997FE}"/>
              </a:ext>
            </a:extLst>
          </p:cNvPr>
          <p:cNvPicPr>
            <a:picLocks noChangeAspect="1"/>
          </p:cNvPicPr>
          <p:nvPr/>
        </p:nvPicPr>
        <p:blipFill>
          <a:blip r:embed="rId2"/>
          <a:stretch>
            <a:fillRect/>
          </a:stretch>
        </p:blipFill>
        <p:spPr>
          <a:xfrm>
            <a:off x="3808475" y="1629760"/>
            <a:ext cx="5228240" cy="5228240"/>
          </a:xfrm>
          <a:prstGeom prst="rect">
            <a:avLst/>
          </a:prstGeom>
        </p:spPr>
      </p:pic>
      <p:sp>
        <p:nvSpPr>
          <p:cNvPr id="3" name="TextBox 2">
            <a:extLst>
              <a:ext uri="{FF2B5EF4-FFF2-40B4-BE49-F238E27FC236}">
                <a16:creationId xmlns:a16="http://schemas.microsoft.com/office/drawing/2014/main" id="{BC2AC855-CCB0-7941-9882-2568250BBBBC}"/>
              </a:ext>
            </a:extLst>
          </p:cNvPr>
          <p:cNvSpPr txBox="1"/>
          <p:nvPr/>
        </p:nvSpPr>
        <p:spPr>
          <a:xfrm>
            <a:off x="296260" y="1901950"/>
            <a:ext cx="3512215" cy="2585323"/>
          </a:xfrm>
          <a:prstGeom prst="rect">
            <a:avLst/>
          </a:prstGeom>
          <a:noFill/>
        </p:spPr>
        <p:txBody>
          <a:bodyPr wrap="square" rtlCol="0">
            <a:spAutoFit/>
          </a:bodyPr>
          <a:lstStyle/>
          <a:p>
            <a:pPr marL="0" algn="l" defTabSz="914400" rtl="0" eaLnBrk="1" latinLnBrk="0" hangingPunct="1"/>
            <a:r>
              <a:rPr lang="en-US" dirty="0"/>
              <a:t>A valid solution for a 14x14 Lights up puzzle</a:t>
            </a:r>
            <a:r>
              <a:rPr lang="he-IL" dirty="0"/>
              <a:t>:</a:t>
            </a:r>
          </a:p>
          <a:p>
            <a:pPr marL="285750" indent="-285750" algn="l" defTabSz="914400" rtl="0" eaLnBrk="1" latinLnBrk="0" hangingPunct="1">
              <a:buFont typeface="Arial" panose="020B0604020202020204" pitchFamily="34" charset="0"/>
              <a:buChar char="•"/>
            </a:pPr>
            <a:r>
              <a:rPr lang="en-US" dirty="0"/>
              <a:t>All cell are illuminated.</a:t>
            </a:r>
          </a:p>
          <a:p>
            <a:pPr marL="285750" indent="-285750" algn="l" defTabSz="914400" rtl="0" eaLnBrk="1" latinLnBrk="0" hangingPunct="1">
              <a:buFont typeface="Arial" panose="020B0604020202020204" pitchFamily="34" charset="0"/>
              <a:buChar char="•"/>
            </a:pPr>
            <a:r>
              <a:rPr lang="en-US" dirty="0"/>
              <a:t>Every ”Number Block” have the exact number of light bulbs around it (i.e. 4 bulbs around a 4 block).</a:t>
            </a:r>
          </a:p>
          <a:p>
            <a:pPr marL="285750" indent="-285750" algn="l" defTabSz="914400" rtl="0" eaLnBrk="1" latinLnBrk="0" hangingPunct="1">
              <a:buFont typeface="Arial" panose="020B0604020202020204" pitchFamily="34" charset="0"/>
              <a:buChar char="•"/>
            </a:pPr>
            <a:r>
              <a:rPr lang="en-US" dirty="0"/>
              <a:t>No light bulb illuminate another.</a:t>
            </a:r>
          </a:p>
          <a:p>
            <a:pPr marL="285750" indent="-285750" algn="l" defTabSz="914400" rtl="0" eaLnBrk="1" latinLnBrk="0" hangingPunct="1">
              <a:buFont typeface="Arial" panose="020B0604020202020204" pitchFamily="34" charset="0"/>
              <a:buChar char="•"/>
            </a:pPr>
            <a:endParaRPr lang="en-US" dirty="0"/>
          </a:p>
        </p:txBody>
      </p:sp>
    </p:spTree>
    <p:extLst>
      <p:ext uri="{BB962C8B-B14F-4D97-AF65-F5344CB8AC3E}">
        <p14:creationId xmlns:p14="http://schemas.microsoft.com/office/powerpoint/2010/main" val="409246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1"/>
            <a:ext cx="8229600" cy="610820"/>
          </a:xfrm>
        </p:spPr>
        <p:txBody>
          <a:bodyPr>
            <a:normAutofit fontScale="90000"/>
          </a:bodyPr>
          <a:lstStyle/>
          <a:p>
            <a:r>
              <a:rPr lang="en-US" dirty="0"/>
              <a:t>Lights Up Puzzle -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55" y="1749245"/>
                <a:ext cx="8229600" cy="3918803"/>
              </a:xfrm>
            </p:spPr>
            <p:txBody>
              <a:bodyPr/>
              <a:lstStyle/>
              <a:p>
                <a:r>
                  <a:rPr lang="en-US" dirty="0"/>
                  <a:t>NP - Complete[1]</a:t>
                </a:r>
                <a:endParaRPr lang="he-IL" dirty="0"/>
              </a:p>
              <a:p>
                <a:endParaRPr lang="en-US" dirty="0"/>
              </a:p>
              <a:p>
                <a:r>
                  <a:rPr lang="en-US" dirty="0"/>
                  <a:t>Search space of n*n board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up>
                    </m:sSup>
                    <m:r>
                      <a:rPr lang="en-US" b="0" i="0" smtClean="0">
                        <a:latin typeface="Cambria Math" panose="02040503050406030204" pitchFamily="18" charset="0"/>
                      </a:rPr>
                      <m:t>)</m:t>
                    </m:r>
                  </m:oMath>
                </a14:m>
                <a:endParaRPr lang="he-IL" dirty="0"/>
              </a:p>
              <a:p>
                <a:endParaRPr lang="en-US" dirty="0"/>
              </a:p>
              <a:p>
                <a:r>
                  <a:rPr lang="en-US" dirty="0"/>
                  <a:t>Reduction is limited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e>
                    </m:d>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55" y="1749245"/>
                <a:ext cx="8229600" cy="3918803"/>
              </a:xfrm>
              <a:blipFill>
                <a:blip r:embed="rId3"/>
                <a:stretch>
                  <a:fillRect l="-1233" t="-194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646331"/>
          </a:xfrm>
          <a:prstGeom prst="rect">
            <a:avLst/>
          </a:prstGeom>
          <a:noFill/>
        </p:spPr>
        <p:txBody>
          <a:bodyPr wrap="square" rtlCol="0">
            <a:spAutoFit/>
          </a:bodyPr>
          <a:lstStyle/>
          <a:p>
            <a:r>
              <a:rPr lang="en-US" dirty="0"/>
              <a:t>[1] KENDALL, Graham; PARKES, Andrew; SPOERER, Kristian. A survey of NP-complete puzzles. </a:t>
            </a:r>
            <a:r>
              <a:rPr lang="en-US" i="1" dirty="0"/>
              <a:t>ICGA Journal</a:t>
            </a:r>
            <a:r>
              <a:rPr lang="en-US" dirty="0"/>
              <a:t>, 2008, 31.1: 13-34.‏</a:t>
            </a:r>
          </a:p>
        </p:txBody>
      </p:sp>
    </p:spTree>
    <p:extLst>
      <p:ext uri="{BB962C8B-B14F-4D97-AF65-F5344CB8AC3E}">
        <p14:creationId xmlns:p14="http://schemas.microsoft.com/office/powerpoint/2010/main" val="22385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Pre Processing</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By preprocessing the board we can avoid occupied or invalid cells in the representation of the individual and reduce the search space.</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pic>
        <p:nvPicPr>
          <p:cNvPr id="5" name="Picture 4">
            <a:extLst>
              <a:ext uri="{FF2B5EF4-FFF2-40B4-BE49-F238E27FC236}">
                <a16:creationId xmlns:a16="http://schemas.microsoft.com/office/drawing/2014/main" id="{2A3226B4-0549-254D-96FF-B81EF30E848B}"/>
              </a:ext>
            </a:extLst>
          </p:cNvPr>
          <p:cNvPicPr>
            <a:picLocks noChangeAspect="1"/>
          </p:cNvPicPr>
          <p:nvPr/>
        </p:nvPicPr>
        <p:blipFill>
          <a:blip r:embed="rId2"/>
          <a:stretch>
            <a:fillRect/>
          </a:stretch>
        </p:blipFill>
        <p:spPr>
          <a:xfrm>
            <a:off x="1687215" y="3581705"/>
            <a:ext cx="5753100" cy="1854200"/>
          </a:xfrm>
          <a:prstGeom prst="rect">
            <a:avLst/>
          </a:prstGeom>
        </p:spPr>
      </p:pic>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extLst>
              <p:ext uri="{D42A27DB-BD31-4B8C-83A1-F6EECF244321}">
                <p14:modId xmlns:p14="http://schemas.microsoft.com/office/powerpoint/2010/main" val="2012132522"/>
              </p:ext>
            </p:extLst>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202B1C-B370-8A43-B29A-299966CCA497}"/>
                  </a:ext>
                </a:extLst>
              </p:cNvPr>
              <p:cNvSpPr txBox="1"/>
              <p:nvPr/>
            </p:nvSpPr>
            <p:spPr>
              <a:xfrm>
                <a:off x="2757031" y="5553537"/>
                <a:ext cx="3785780" cy="369332"/>
              </a:xfrm>
              <a:prstGeom prst="rect">
                <a:avLst/>
              </a:prstGeom>
              <a:noFill/>
            </p:spPr>
            <p:txBody>
              <a:bodyPr wrap="none" rtlCol="0">
                <a:spAutoFit/>
              </a:bodyPr>
              <a:lstStyle/>
              <a:p>
                <a:r>
                  <a:rPr lang="en-US" dirty="0"/>
                  <a:t>In this example from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19</m:t>
                            </m:r>
                          </m:sup>
                        </m:sSup>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6</m:t>
                        </m:r>
                      </m:sup>
                    </m:sSup>
                    <m:r>
                      <a:rPr lang="en-US">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E4202B1C-B370-8A43-B29A-299966CCA497}"/>
                  </a:ext>
                </a:extLst>
              </p:cNvPr>
              <p:cNvSpPr txBox="1">
                <a:spLocks noRot="1" noChangeAspect="1" noMove="1" noResize="1" noEditPoints="1" noAdjustHandles="1" noChangeArrowheads="1" noChangeShapeType="1" noTextEdit="1"/>
              </p:cNvSpPr>
              <p:nvPr/>
            </p:nvSpPr>
            <p:spPr>
              <a:xfrm>
                <a:off x="2757031" y="5553537"/>
                <a:ext cx="3785780" cy="369332"/>
              </a:xfrm>
              <a:prstGeom prst="rect">
                <a:avLst/>
              </a:prstGeom>
              <a:blipFill>
                <a:blip r:embed="rId3"/>
                <a:stretch>
                  <a:fillRect l="-1003" t="-3333" b="-26667"/>
                </a:stretch>
              </a:blipFill>
            </p:spPr>
            <p:txBody>
              <a:bodyPr/>
              <a:lstStyle/>
              <a:p>
                <a:r>
                  <a:rPr lang="en-US">
                    <a:noFill/>
                  </a:rPr>
                  <a:t> </a:t>
                </a:r>
              </a:p>
            </p:txBody>
          </p:sp>
        </mc:Fallback>
      </mc:AlternateContent>
    </p:spTree>
    <p:extLst>
      <p:ext uri="{BB962C8B-B14F-4D97-AF65-F5344CB8AC3E}">
        <p14:creationId xmlns:p14="http://schemas.microsoft.com/office/powerpoint/2010/main" val="148989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Individual Representation</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After preprocessing we have a smaller amount of empty cells, we represent the individual accordingly:</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3D3BEC7-BC17-4447-9A59-1FFDD2CF4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15" y="3634103"/>
            <a:ext cx="5778500" cy="2032000"/>
          </a:xfrm>
          <a:prstGeom prst="rect">
            <a:avLst/>
          </a:prstGeom>
        </p:spPr>
      </p:pic>
    </p:spTree>
    <p:extLst>
      <p:ext uri="{BB962C8B-B14F-4D97-AF65-F5344CB8AC3E}">
        <p14:creationId xmlns:p14="http://schemas.microsoft.com/office/powerpoint/2010/main" val="17915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15" name="Straight Arrow Connector 14">
            <a:extLst>
              <a:ext uri="{FF2B5EF4-FFF2-40B4-BE49-F238E27FC236}">
                <a16:creationId xmlns:a16="http://schemas.microsoft.com/office/drawing/2014/main" id="{E4FF9BC6-C777-4A48-923F-3A69EFFBBC0E}"/>
              </a:ext>
            </a:extLst>
          </p:cNvPr>
          <p:cNvCxnSpPr/>
          <p:nvPr/>
        </p:nvCxnSpPr>
        <p:spPr>
          <a:xfrm>
            <a:off x="3197655" y="2512770"/>
            <a:ext cx="2748690" cy="198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5FCC75-BD08-4D42-B1CB-E24681CD3854}"/>
              </a:ext>
            </a:extLst>
          </p:cNvPr>
          <p:cNvCxnSpPr>
            <a:cxnSpLocks/>
          </p:cNvCxnSpPr>
          <p:nvPr/>
        </p:nvCxnSpPr>
        <p:spPr>
          <a:xfrm flipH="1">
            <a:off x="3197654" y="2512769"/>
            <a:ext cx="2748692" cy="198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0E77784-FD93-2C4E-90CD-5C268569B4C9}"/>
              </a:ext>
            </a:extLst>
          </p:cNvPr>
          <p:cNvSpPr/>
          <p:nvPr/>
        </p:nvSpPr>
        <p:spPr>
          <a:xfrm>
            <a:off x="2434129"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65784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65064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23" name="TextBox 22">
            <a:extLst>
              <a:ext uri="{FF2B5EF4-FFF2-40B4-BE49-F238E27FC236}">
                <a16:creationId xmlns:a16="http://schemas.microsoft.com/office/drawing/2014/main" id="{DC4BA68D-591F-8D4D-83F2-231861EEB39F}"/>
              </a:ext>
            </a:extLst>
          </p:cNvPr>
          <p:cNvSpPr txBox="1"/>
          <p:nvPr/>
        </p:nvSpPr>
        <p:spPr>
          <a:xfrm>
            <a:off x="5182820" y="3734410"/>
            <a:ext cx="476412" cy="369332"/>
          </a:xfrm>
          <a:prstGeom prst="rect">
            <a:avLst/>
          </a:prstGeom>
          <a:noFill/>
        </p:spPr>
        <p:txBody>
          <a:bodyPr wrap="none" rtlCol="0">
            <a:spAutoFit/>
          </a:bodyPr>
          <a:lstStyle/>
          <a:p>
            <a:r>
              <a:rPr lang="en-US" dirty="0"/>
              <a:t>0.5</a:t>
            </a:r>
          </a:p>
        </p:txBody>
      </p:sp>
      <p:sp>
        <p:nvSpPr>
          <p:cNvPr id="24" name="TextBox 23">
            <a:extLst>
              <a:ext uri="{FF2B5EF4-FFF2-40B4-BE49-F238E27FC236}">
                <a16:creationId xmlns:a16="http://schemas.microsoft.com/office/drawing/2014/main" id="{FB7B4D6F-E1A9-C246-ABD0-6B03E25046EA}"/>
              </a:ext>
            </a:extLst>
          </p:cNvPr>
          <p:cNvSpPr txBox="1"/>
          <p:nvPr/>
        </p:nvSpPr>
        <p:spPr>
          <a:xfrm>
            <a:off x="3579417" y="3734410"/>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2</a:t>
            </a:r>
          </a:p>
        </p:txBody>
      </p:sp>
      <p:sp>
        <p:nvSpPr>
          <p:cNvPr id="6" name="Rectangle 5">
            <a:extLst>
              <a:ext uri="{FF2B5EF4-FFF2-40B4-BE49-F238E27FC236}">
                <a16:creationId xmlns:a16="http://schemas.microsoft.com/office/drawing/2014/main" id="{C2C57670-E102-C741-8692-28A3E78C9F15}"/>
              </a:ext>
            </a:extLst>
          </p:cNvPr>
          <p:cNvSpPr/>
          <p:nvPr/>
        </p:nvSpPr>
        <p:spPr>
          <a:xfrm>
            <a:off x="228142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273954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4724706" y="3276295"/>
            <a:ext cx="1" cy="97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911722" y="3670488"/>
            <a:ext cx="3534622" cy="369332"/>
          </a:xfrm>
          <a:prstGeom prst="rect">
            <a:avLst/>
          </a:prstGeom>
          <a:noFill/>
        </p:spPr>
        <p:txBody>
          <a:bodyPr wrap="none" rtlCol="0">
            <a:spAutoFit/>
          </a:bodyPr>
          <a:lstStyle/>
          <a:p>
            <a:r>
              <a:rPr lang="en-US" dirty="0"/>
              <a:t>*Each bit have 50% of being chosen</a:t>
            </a:r>
          </a:p>
        </p:txBody>
      </p:sp>
      <p:sp>
        <p:nvSpPr>
          <p:cNvPr id="25" name="Rectangle 24">
            <a:extLst>
              <a:ext uri="{FF2B5EF4-FFF2-40B4-BE49-F238E27FC236}">
                <a16:creationId xmlns:a16="http://schemas.microsoft.com/office/drawing/2014/main" id="{F46D754E-F3B5-B147-98F7-65AB6AF0D053}"/>
              </a:ext>
            </a:extLst>
          </p:cNvPr>
          <p:cNvSpPr/>
          <p:nvPr/>
        </p:nvSpPr>
        <p:spPr>
          <a:xfrm>
            <a:off x="319765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26" name="Rectangle 25">
            <a:extLst>
              <a:ext uri="{FF2B5EF4-FFF2-40B4-BE49-F238E27FC236}">
                <a16:creationId xmlns:a16="http://schemas.microsoft.com/office/drawing/2014/main" id="{99EF9B53-3626-3941-AB96-069AAD469FDF}"/>
              </a:ext>
            </a:extLst>
          </p:cNvPr>
          <p:cNvSpPr/>
          <p:nvPr/>
        </p:nvSpPr>
        <p:spPr>
          <a:xfrm>
            <a:off x="365577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
        <p:nvSpPr>
          <p:cNvPr id="27" name="Rectangle 26">
            <a:extLst>
              <a:ext uri="{FF2B5EF4-FFF2-40B4-BE49-F238E27FC236}">
                <a16:creationId xmlns:a16="http://schemas.microsoft.com/office/drawing/2014/main" id="{F098EBDA-CC1A-D543-8C40-66870B53B5B2}"/>
              </a:ext>
            </a:extLst>
          </p:cNvPr>
          <p:cNvSpPr/>
          <p:nvPr/>
        </p:nvSpPr>
        <p:spPr>
          <a:xfrm>
            <a:off x="503011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8" name="Rectangle 27">
            <a:extLst>
              <a:ext uri="{FF2B5EF4-FFF2-40B4-BE49-F238E27FC236}">
                <a16:creationId xmlns:a16="http://schemas.microsoft.com/office/drawing/2014/main" id="{94AEE1D1-1743-8F4A-BF5F-8B79EFCF8483}"/>
              </a:ext>
            </a:extLst>
          </p:cNvPr>
          <p:cNvSpPr/>
          <p:nvPr/>
        </p:nvSpPr>
        <p:spPr>
          <a:xfrm>
            <a:off x="548823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1" name="Rectangle 30">
            <a:extLst>
              <a:ext uri="{FF2B5EF4-FFF2-40B4-BE49-F238E27FC236}">
                <a16:creationId xmlns:a16="http://schemas.microsoft.com/office/drawing/2014/main" id="{8243AF1B-3805-D248-819C-7410B67FFA80}"/>
              </a:ext>
            </a:extLst>
          </p:cNvPr>
          <p:cNvSpPr/>
          <p:nvPr/>
        </p:nvSpPr>
        <p:spPr>
          <a:xfrm>
            <a:off x="594634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2" name="Rectangle 31">
            <a:extLst>
              <a:ext uri="{FF2B5EF4-FFF2-40B4-BE49-F238E27FC236}">
                <a16:creationId xmlns:a16="http://schemas.microsoft.com/office/drawing/2014/main" id="{B3A86430-7F4C-AA47-8303-B58AC24B16B7}"/>
              </a:ext>
            </a:extLst>
          </p:cNvPr>
          <p:cNvSpPr/>
          <p:nvPr/>
        </p:nvSpPr>
        <p:spPr>
          <a:xfrm>
            <a:off x="640446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33" name="Rectangle 32">
            <a:extLst>
              <a:ext uri="{FF2B5EF4-FFF2-40B4-BE49-F238E27FC236}">
                <a16:creationId xmlns:a16="http://schemas.microsoft.com/office/drawing/2014/main" id="{07B2CF5D-EBD1-244E-8B2C-B4EC49189060}"/>
              </a:ext>
            </a:extLst>
          </p:cNvPr>
          <p:cNvSpPr/>
          <p:nvPr/>
        </p:nvSpPr>
        <p:spPr>
          <a:xfrm>
            <a:off x="380847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5" name="Rectangle 34">
            <a:extLst>
              <a:ext uri="{FF2B5EF4-FFF2-40B4-BE49-F238E27FC236}">
                <a16:creationId xmlns:a16="http://schemas.microsoft.com/office/drawing/2014/main" id="{491A0B5F-64D0-5B4A-8006-EDEC5C8F1C4E}"/>
              </a:ext>
            </a:extLst>
          </p:cNvPr>
          <p:cNvSpPr/>
          <p:nvPr/>
        </p:nvSpPr>
        <p:spPr>
          <a:xfrm>
            <a:off x="426659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7" name="Rectangle 36">
            <a:extLst>
              <a:ext uri="{FF2B5EF4-FFF2-40B4-BE49-F238E27FC236}">
                <a16:creationId xmlns:a16="http://schemas.microsoft.com/office/drawing/2014/main" id="{75C24057-3EB5-5743-A071-7AEA33929678}"/>
              </a:ext>
            </a:extLst>
          </p:cNvPr>
          <p:cNvSpPr/>
          <p:nvPr/>
        </p:nvSpPr>
        <p:spPr>
          <a:xfrm>
            <a:off x="472470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9" name="Rectangle 38">
            <a:extLst>
              <a:ext uri="{FF2B5EF4-FFF2-40B4-BE49-F238E27FC236}">
                <a16:creationId xmlns:a16="http://schemas.microsoft.com/office/drawing/2014/main" id="{DD2809AB-0D5D-FF48-A64B-CDCC554B3543}"/>
              </a:ext>
            </a:extLst>
          </p:cNvPr>
          <p:cNvSpPr/>
          <p:nvPr/>
        </p:nvSpPr>
        <p:spPr>
          <a:xfrm>
            <a:off x="518282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Tree>
    <p:extLst>
      <p:ext uri="{BB962C8B-B14F-4D97-AF65-F5344CB8AC3E}">
        <p14:creationId xmlns:p14="http://schemas.microsoft.com/office/powerpoint/2010/main" val="414431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(alt.)</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19" name="Rectangle 18">
            <a:extLst>
              <a:ext uri="{FF2B5EF4-FFF2-40B4-BE49-F238E27FC236}">
                <a16:creationId xmlns:a16="http://schemas.microsoft.com/office/drawing/2014/main" id="{20E77784-FD93-2C4E-90CD-5C268569B4C9}"/>
              </a:ext>
            </a:extLst>
          </p:cNvPr>
          <p:cNvSpPr/>
          <p:nvPr/>
        </p:nvSpPr>
        <p:spPr>
          <a:xfrm>
            <a:off x="2434129" y="4047022"/>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04702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03982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03982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3197653" y="3276295"/>
            <a:ext cx="1527053"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F2812F-90AC-0248-8C79-22650C5D2B0C}"/>
              </a:ext>
            </a:extLst>
          </p:cNvPr>
          <p:cNvCxnSpPr>
            <a:cxnSpLocks/>
          </p:cNvCxnSpPr>
          <p:nvPr/>
        </p:nvCxnSpPr>
        <p:spPr>
          <a:xfrm>
            <a:off x="4724705" y="3276295"/>
            <a:ext cx="1221640"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FF5192-4F77-9248-A79C-F983416BA884}"/>
              </a:ext>
            </a:extLst>
          </p:cNvPr>
          <p:cNvSpPr/>
          <p:nvPr/>
        </p:nvSpPr>
        <p:spPr>
          <a:xfrm>
            <a:off x="3961180" y="556687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0" name="Rectangle 29">
            <a:extLst>
              <a:ext uri="{FF2B5EF4-FFF2-40B4-BE49-F238E27FC236}">
                <a16:creationId xmlns:a16="http://schemas.microsoft.com/office/drawing/2014/main" id="{B4C2D215-BD44-4D4A-AE13-D80C9AB3E269}"/>
              </a:ext>
            </a:extLst>
          </p:cNvPr>
          <p:cNvSpPr/>
          <p:nvPr/>
        </p:nvSpPr>
        <p:spPr>
          <a:xfrm>
            <a:off x="4724706" y="5566777"/>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34" name="Straight Connector 33">
            <a:extLst>
              <a:ext uri="{FF2B5EF4-FFF2-40B4-BE49-F238E27FC236}">
                <a16:creationId xmlns:a16="http://schemas.microsoft.com/office/drawing/2014/main" id="{FD1C59AF-4F86-EA41-9889-3FF72AD5BED4}"/>
              </a:ext>
            </a:extLst>
          </p:cNvPr>
          <p:cNvCxnSpPr/>
          <p:nvPr/>
        </p:nvCxnSpPr>
        <p:spPr>
          <a:xfrm>
            <a:off x="3197653" y="4352432"/>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02FEE3-4490-AF49-88D7-B9C6AD89153C}"/>
              </a:ext>
            </a:extLst>
          </p:cNvPr>
          <p:cNvCxnSpPr/>
          <p:nvPr/>
        </p:nvCxnSpPr>
        <p:spPr>
          <a:xfrm>
            <a:off x="5946345" y="4345230"/>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76B4D8-A541-1348-9690-B04FA92E7F83}"/>
              </a:ext>
            </a:extLst>
          </p:cNvPr>
          <p:cNvCxnSpPr/>
          <p:nvPr/>
        </p:nvCxnSpPr>
        <p:spPr>
          <a:xfrm flipH="1">
            <a:off x="3197653" y="4803345"/>
            <a:ext cx="27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931AC-1620-A44B-819F-1516FCD4D163}"/>
              </a:ext>
            </a:extLst>
          </p:cNvPr>
          <p:cNvCxnSpPr/>
          <p:nvPr/>
        </p:nvCxnSpPr>
        <p:spPr>
          <a:xfrm>
            <a:off x="4724705" y="4803345"/>
            <a:ext cx="0" cy="61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724705" y="5012733"/>
            <a:ext cx="2527359" cy="369332"/>
          </a:xfrm>
          <a:prstGeom prst="rect">
            <a:avLst/>
          </a:prstGeom>
          <a:noFill/>
        </p:spPr>
        <p:txBody>
          <a:bodyPr wrap="none" rtlCol="0">
            <a:spAutoFit/>
          </a:bodyPr>
          <a:lstStyle/>
          <a:p>
            <a:r>
              <a:rPr lang="en-US" dirty="0"/>
              <a:t>*Choose by lower fitness</a:t>
            </a:r>
          </a:p>
        </p:txBody>
      </p:sp>
    </p:spTree>
    <p:extLst>
      <p:ext uri="{BB962C8B-B14F-4D97-AF65-F5344CB8AC3E}">
        <p14:creationId xmlns:p14="http://schemas.microsoft.com/office/powerpoint/2010/main" val="3590064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9269</TotalTime>
  <Words>833</Words>
  <Application>Microsoft Macintosh PowerPoint</Application>
  <PresentationFormat>On-screen Show (4:3)</PresentationFormat>
  <Paragraphs>198</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Times New Roman</vt:lpstr>
      <vt:lpstr>Office Theme</vt:lpstr>
      <vt:lpstr>Genetic Algorithm for  Lights Up Puzzles</vt:lpstr>
      <vt:lpstr>Lights Up Puzzle - Rules</vt:lpstr>
      <vt:lpstr>Lights Up Puzzle - Solution</vt:lpstr>
      <vt:lpstr>Lights Up Puzzle - Complexity</vt:lpstr>
      <vt:lpstr>Pre Processing</vt:lpstr>
      <vt:lpstr>Individual Representation</vt:lpstr>
      <vt:lpstr>Crossover</vt:lpstr>
      <vt:lpstr>Crossover 2</vt:lpstr>
      <vt:lpstr>Crossover (alt.)</vt:lpstr>
      <vt:lpstr>Mutation</vt:lpstr>
      <vt:lpstr>Fitness</vt:lpstr>
      <vt:lpstr>Selection</vt:lpstr>
      <vt:lpstr>Lights Up Board Parser</vt:lpstr>
      <vt:lpstr>Experiment Parameters</vt:lpstr>
      <vt:lpstr>Initial Results</vt:lpstr>
      <vt:lpstr>Experiment Parameters</vt:lpstr>
      <vt:lpstr>Initial Results</vt:lpstr>
      <vt:lpstr>Experiment Parameters</vt:lpstr>
      <vt:lpstr>Initial Results</vt:lpstr>
      <vt:lpstr>Initial Results</vt:lpstr>
      <vt:lpstr>Future Work</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Microsoft Office User</cp:lastModifiedBy>
  <cp:revision>123</cp:revision>
  <dcterms:created xsi:type="dcterms:W3CDTF">2013-08-21T19:17:07Z</dcterms:created>
  <dcterms:modified xsi:type="dcterms:W3CDTF">2019-01-23T12:43:46Z</dcterms:modified>
</cp:coreProperties>
</file>