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61" r:id="rId4"/>
    <p:sldId id="262" r:id="rId5"/>
    <p:sldId id="260" r:id="rId6"/>
    <p:sldId id="263" r:id="rId7"/>
    <p:sldId id="259" r:id="rId8"/>
    <p:sldId id="265" r:id="rId9"/>
    <p:sldId id="264" r:id="rId10"/>
    <p:sldId id="267" r:id="rId11"/>
    <p:sldId id="277" r:id="rId12"/>
    <p:sldId id="266" r:id="rId13"/>
    <p:sldId id="268" r:id="rId14"/>
    <p:sldId id="271" r:id="rId15"/>
    <p:sldId id="269" r:id="rId16"/>
    <p:sldId id="272" r:id="rId17"/>
    <p:sldId id="275" r:id="rId18"/>
    <p:sldId id="274" r:id="rId19"/>
    <p:sldId id="276" r:id="rId20"/>
    <p:sldId id="273" r:id="rId21"/>
    <p:sldId id="270" r:id="rId22"/>
    <p:sldId id="25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0260"/>
    <a:srgbClr val="9A214C"/>
    <a:srgbClr val="F2576D"/>
    <a:srgbClr val="D0005E"/>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75033"/>
  </p:normalViewPr>
  <p:slideViewPr>
    <p:cSldViewPr>
      <p:cViewPr varScale="1">
        <p:scale>
          <a:sx n="90" d="100"/>
          <a:sy n="90" d="100"/>
        </p:scale>
        <p:origin x="1080" y="192"/>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D4E04F-6EBF-3F45-9EBD-8699805166B8}" type="datetimeFigureOut">
              <a:rPr lang="en-US" smtClean="0"/>
              <a:t>1/23/19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484194-BC9F-7343-A27E-E7872C54D571}" type="slidenum">
              <a:rPr lang="en-US" smtClean="0"/>
              <a:t>‹#›</a:t>
            </a:fld>
            <a:endParaRPr lang="en-US"/>
          </a:p>
        </p:txBody>
      </p:sp>
    </p:spTree>
    <p:extLst>
      <p:ext uri="{BB962C8B-B14F-4D97-AF65-F5344CB8AC3E}">
        <p14:creationId xmlns:p14="http://schemas.microsoft.com/office/powerpoint/2010/main" val="796409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משל הקטנה של לוח בגודל 14 על 14 ל – 53 תאים במקום 196 הקטנה של הגנום בכמעט פי 4.</a:t>
            </a:r>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4</a:t>
            </a:fld>
            <a:endParaRPr lang="en-US"/>
          </a:p>
        </p:txBody>
      </p:sp>
    </p:spTree>
    <p:extLst>
      <p:ext uri="{BB962C8B-B14F-4D97-AF65-F5344CB8AC3E}">
        <p14:creationId xmlns:p14="http://schemas.microsoft.com/office/powerpoint/2010/main" val="2729872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אורך הגנום של האינדיבידואל הוא כמספר התאים הריקים שנשארו בלוח לאחר העיבוד המקדים</a:t>
            </a:r>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6</a:t>
            </a:fld>
            <a:endParaRPr lang="en-US"/>
          </a:p>
        </p:txBody>
      </p:sp>
    </p:spTree>
    <p:extLst>
      <p:ext uri="{BB962C8B-B14F-4D97-AF65-F5344CB8AC3E}">
        <p14:creationId xmlns:p14="http://schemas.microsoft.com/office/powerpoint/2010/main" val="2506861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הפיטנס כמספר התאים שנותרו חשוכים, בדוגמא להלן למשל הפיטנס הוא 2.</a:t>
            </a:r>
          </a:p>
          <a:p>
            <a:pPr marL="0" algn="r" defTabSz="914400" rtl="1" eaLnBrk="1" latinLnBrk="0" hangingPunct="1"/>
            <a:r>
              <a:rPr lang="he-IL" dirty="0"/>
              <a:t>נרצה למזער את הפיטנס עד להגעה לפיטנס 0.</a:t>
            </a:r>
          </a:p>
          <a:p>
            <a:pPr marL="0" algn="r" defTabSz="914400" rtl="1" eaLnBrk="1" latinLnBrk="0" hangingPunct="1"/>
            <a:r>
              <a:rPr lang="he-IL" dirty="0"/>
              <a:t>ניתן גם לתת ״קנס״ כלשהו על מקרים בהן יש נורה במקום לא חוקי (מתנגשת עם נורה אחרת), אך בשלב זה בחרנו שלא לממש ככה את פונקציית הפיטנס מהחשש להיתקע באופטימום לוקלי.</a:t>
            </a:r>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12</a:t>
            </a:fld>
            <a:endParaRPr lang="en-US"/>
          </a:p>
        </p:txBody>
      </p:sp>
    </p:spTree>
    <p:extLst>
      <p:ext uri="{BB962C8B-B14F-4D97-AF65-F5344CB8AC3E}">
        <p14:creationId xmlns:p14="http://schemas.microsoft.com/office/powerpoint/2010/main" val="2206876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 sz="1200" b="0" i="0" kern="1200" dirty="0">
                <a:solidFill>
                  <a:schemeClr val="tx1"/>
                </a:solidFill>
                <a:effectLst/>
                <a:latin typeface="+mn-lt"/>
                <a:ea typeface="+mn-ea"/>
                <a:cs typeface="+mn-cs"/>
              </a:rPr>
              <a:t>ה-</a:t>
            </a:r>
            <a:r>
              <a:rPr lang="en-US" sz="1200" b="0" i="0" kern="1200" dirty="0">
                <a:solidFill>
                  <a:schemeClr val="tx1"/>
                </a:solidFill>
                <a:effectLst/>
                <a:latin typeface="+mn-lt"/>
                <a:ea typeface="+mn-ea"/>
                <a:cs typeface="+mn-cs"/>
              </a:rPr>
              <a:t>dataset: </a:t>
            </a:r>
            <a:r>
              <a:rPr lang="he" sz="1200" b="0" i="0" kern="1200" dirty="0">
                <a:solidFill>
                  <a:schemeClr val="tx1"/>
                </a:solidFill>
                <a:effectLst/>
                <a:latin typeface="+mn-lt"/>
                <a:ea typeface="+mn-ea"/>
                <a:cs typeface="+mn-cs"/>
              </a:rPr>
              <a:t>איך ייצרתם אותו/הורדתם אותו? כמה דוגמאות יש בו? האם יש כלים/מאמרים באינטרנט שהשתמשו בו? (לא צריך סקירת ספרות, רק אם מצאתם).</a:t>
            </a:r>
          </a:p>
          <a:p>
            <a:pPr marL="0" algn="r" defTabSz="914400" rtl="1" eaLnBrk="1" latinLnBrk="0" hangingPunct="1"/>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14</a:t>
            </a:fld>
            <a:endParaRPr lang="en-US"/>
          </a:p>
        </p:txBody>
      </p:sp>
    </p:spTree>
    <p:extLst>
      <p:ext uri="{BB962C8B-B14F-4D97-AF65-F5344CB8AC3E}">
        <p14:creationId xmlns:p14="http://schemas.microsoft.com/office/powerpoint/2010/main" val="1799958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16</a:t>
            </a:fld>
            <a:endParaRPr lang="en-US"/>
          </a:p>
        </p:txBody>
      </p:sp>
    </p:spTree>
    <p:extLst>
      <p:ext uri="{BB962C8B-B14F-4D97-AF65-F5344CB8AC3E}">
        <p14:creationId xmlns:p14="http://schemas.microsoft.com/office/powerpoint/2010/main" val="955573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18</a:t>
            </a:fld>
            <a:endParaRPr lang="en-US"/>
          </a:p>
        </p:txBody>
      </p:sp>
    </p:spTree>
    <p:extLst>
      <p:ext uri="{BB962C8B-B14F-4D97-AF65-F5344CB8AC3E}">
        <p14:creationId xmlns:p14="http://schemas.microsoft.com/office/powerpoint/2010/main" val="2547672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20</a:t>
            </a:fld>
            <a:endParaRPr lang="en-US"/>
          </a:p>
        </p:txBody>
      </p:sp>
    </p:spTree>
    <p:extLst>
      <p:ext uri="{BB962C8B-B14F-4D97-AF65-F5344CB8AC3E}">
        <p14:creationId xmlns:p14="http://schemas.microsoft.com/office/powerpoint/2010/main" val="14318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מ – 2 בחזקת 625 ל – 2 בחזקת 149</a:t>
            </a:r>
            <a:endParaRPr lang="en-US" dirty="0"/>
          </a:p>
          <a:p>
            <a:pPr algn="r"/>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21</a:t>
            </a:fld>
            <a:endParaRPr lang="en-US"/>
          </a:p>
        </p:txBody>
      </p:sp>
    </p:spTree>
    <p:extLst>
      <p:ext uri="{BB962C8B-B14F-4D97-AF65-F5344CB8AC3E}">
        <p14:creationId xmlns:p14="http://schemas.microsoft.com/office/powerpoint/2010/main" val="975223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r>
              <a:rPr lang="he-IL" dirty="0"/>
              <a:t>איך לברוח ממינימום לוקאלי?</a:t>
            </a:r>
            <a:endParaRPr lang="en-US" dirty="0"/>
          </a:p>
        </p:txBody>
      </p:sp>
      <p:sp>
        <p:nvSpPr>
          <p:cNvPr id="4" name="Slide Number Placeholder 3"/>
          <p:cNvSpPr>
            <a:spLocks noGrp="1"/>
          </p:cNvSpPr>
          <p:nvPr>
            <p:ph type="sldNum" sz="quarter" idx="5"/>
          </p:nvPr>
        </p:nvSpPr>
        <p:spPr/>
        <p:txBody>
          <a:bodyPr/>
          <a:lstStyle/>
          <a:p>
            <a:fld id="{71484194-BC9F-7343-A27E-E7872C54D571}" type="slidenum">
              <a:rPr lang="en-US" smtClean="0"/>
              <a:t>22</a:t>
            </a:fld>
            <a:endParaRPr lang="en-US"/>
          </a:p>
        </p:txBody>
      </p:sp>
    </p:spTree>
    <p:extLst>
      <p:ext uri="{BB962C8B-B14F-4D97-AF65-F5344CB8AC3E}">
        <p14:creationId xmlns:p14="http://schemas.microsoft.com/office/powerpoint/2010/main" val="736478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138425"/>
            <a:ext cx="77724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128720" y="4650640"/>
            <a:ext cx="64008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680310"/>
            <a:ext cx="8229600" cy="458115"/>
          </a:xfrm>
        </p:spPr>
        <p:txBody>
          <a:bodyPr>
            <a:normAutofit/>
          </a:bodyPr>
          <a:lstStyle>
            <a:lvl1pPr algn="l">
              <a:defRPr sz="36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8965" y="1596540"/>
            <a:ext cx="82296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3310" y="527605"/>
            <a:ext cx="7016195" cy="610820"/>
          </a:xfrm>
        </p:spPr>
        <p:txBody>
          <a:bodyPr>
            <a:normAutofit/>
          </a:bodyPr>
          <a:lstStyle>
            <a:lvl1pPr algn="l">
              <a:defRPr sz="3600">
                <a:solidFill>
                  <a:srgbClr val="D0005E"/>
                </a:solidFill>
              </a:defRPr>
            </a:lvl1pPr>
          </a:lstStyle>
          <a:p>
            <a:r>
              <a:rPr lang="en-US" dirty="0"/>
              <a:t>Click to edit Master title style</a:t>
            </a:r>
          </a:p>
        </p:txBody>
      </p:sp>
      <p:sp>
        <p:nvSpPr>
          <p:cNvPr id="3" name="Content Placeholder 2"/>
          <p:cNvSpPr>
            <a:spLocks noGrp="1"/>
          </p:cNvSpPr>
          <p:nvPr>
            <p:ph idx="1"/>
          </p:nvPr>
        </p:nvSpPr>
        <p:spPr>
          <a:xfrm>
            <a:off x="1823311" y="1138425"/>
            <a:ext cx="7016195"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527605"/>
            <a:ext cx="8229600" cy="610820"/>
          </a:xfrm>
        </p:spPr>
        <p:txBody>
          <a:bodyPr>
            <a:normAutofit/>
          </a:bodyPr>
          <a:lstStyle>
            <a:lvl1pPr algn="l">
              <a:defRPr sz="36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448965" y="1596539"/>
            <a:ext cx="4040188"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48965" y="2226402"/>
            <a:ext cx="4040188"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36790" y="1596539"/>
            <a:ext cx="4041775"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36790" y="2226402"/>
            <a:ext cx="4041775"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1/23/19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puzzle-light-up.com/"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Genetic Algorithm for </a:t>
            </a:r>
            <a:br>
              <a:rPr lang="en-US" dirty="0"/>
            </a:br>
            <a:r>
              <a:rPr lang="en-US" dirty="0"/>
              <a:t>Lights Up Puzzles</a:t>
            </a:r>
          </a:p>
        </p:txBody>
      </p:sp>
      <p:sp>
        <p:nvSpPr>
          <p:cNvPr id="3" name="Subtitle 2"/>
          <p:cNvSpPr>
            <a:spLocks noGrp="1"/>
          </p:cNvSpPr>
          <p:nvPr>
            <p:ph type="subTitle" idx="1"/>
          </p:nvPr>
        </p:nvSpPr>
        <p:spPr>
          <a:xfrm>
            <a:off x="2586835" y="5719575"/>
            <a:ext cx="6400800" cy="1374345"/>
          </a:xfrm>
        </p:spPr>
        <p:txBody>
          <a:bodyPr>
            <a:normAutofit/>
          </a:bodyPr>
          <a:lstStyle/>
          <a:p>
            <a:r>
              <a:rPr lang="en-US" dirty="0"/>
              <a:t>Adar </a:t>
            </a:r>
            <a:r>
              <a:rPr lang="en-US" dirty="0" err="1"/>
              <a:t>Ovadya</a:t>
            </a:r>
            <a:endParaRPr lang="en-US" dirty="0"/>
          </a:p>
          <a:p>
            <a:r>
              <a:rPr lang="en-US" dirty="0"/>
              <a:t>Liron Avraham</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3082" y="374900"/>
            <a:ext cx="7016195" cy="610820"/>
          </a:xfrm>
        </p:spPr>
        <p:txBody>
          <a:bodyPr>
            <a:normAutofit fontScale="90000"/>
          </a:bodyPr>
          <a:lstStyle/>
          <a:p>
            <a:pPr algn="l"/>
            <a:r>
              <a:rPr lang="en-US" dirty="0">
                <a:solidFill>
                  <a:schemeClr val="bg1"/>
                </a:solidFill>
              </a:rPr>
              <a:t>Mutation</a:t>
            </a:r>
          </a:p>
        </p:txBody>
      </p:sp>
      <p:grpSp>
        <p:nvGrpSpPr>
          <p:cNvPr id="7" name="Group 6">
            <a:extLst>
              <a:ext uri="{FF2B5EF4-FFF2-40B4-BE49-F238E27FC236}">
                <a16:creationId xmlns:a16="http://schemas.microsoft.com/office/drawing/2014/main" id="{690DF875-FA46-D441-9486-4BBE31FC502E}"/>
              </a:ext>
            </a:extLst>
          </p:cNvPr>
          <p:cNvGrpSpPr/>
          <p:nvPr/>
        </p:nvGrpSpPr>
        <p:grpSpPr>
          <a:xfrm>
            <a:off x="3503065" y="2512770"/>
            <a:ext cx="3664920" cy="305410"/>
            <a:chOff x="3503065" y="2512770"/>
            <a:chExt cx="3664920" cy="305410"/>
          </a:xfrm>
        </p:grpSpPr>
        <p:sp>
          <p:nvSpPr>
            <p:cNvPr id="24" name="Rectangle 23">
              <a:extLst>
                <a:ext uri="{FF2B5EF4-FFF2-40B4-BE49-F238E27FC236}">
                  <a16:creationId xmlns:a16="http://schemas.microsoft.com/office/drawing/2014/main" id="{605163E4-D10B-7F48-AF1B-16204AB7B4EA}"/>
                </a:ext>
              </a:extLst>
            </p:cNvPr>
            <p:cNvSpPr/>
            <p:nvPr/>
          </p:nvSpPr>
          <p:spPr>
            <a:xfrm>
              <a:off x="350306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5" name="Rectangle 24">
              <a:extLst>
                <a:ext uri="{FF2B5EF4-FFF2-40B4-BE49-F238E27FC236}">
                  <a16:creationId xmlns:a16="http://schemas.microsoft.com/office/drawing/2014/main" id="{2BB7B322-8CEB-1848-BBF7-959ECBF0B7D2}"/>
                </a:ext>
              </a:extLst>
            </p:cNvPr>
            <p:cNvSpPr/>
            <p:nvPr/>
          </p:nvSpPr>
          <p:spPr>
            <a:xfrm>
              <a:off x="396118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6" name="Rectangle 25">
              <a:extLst>
                <a:ext uri="{FF2B5EF4-FFF2-40B4-BE49-F238E27FC236}">
                  <a16:creationId xmlns:a16="http://schemas.microsoft.com/office/drawing/2014/main" id="{760A0137-7D5F-0242-89DE-B23B0D474426}"/>
                </a:ext>
              </a:extLst>
            </p:cNvPr>
            <p:cNvSpPr/>
            <p:nvPr/>
          </p:nvSpPr>
          <p:spPr>
            <a:xfrm>
              <a:off x="441929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7" name="Rectangle 26">
              <a:extLst>
                <a:ext uri="{FF2B5EF4-FFF2-40B4-BE49-F238E27FC236}">
                  <a16:creationId xmlns:a16="http://schemas.microsoft.com/office/drawing/2014/main" id="{A7DF241F-65B6-9E42-BE58-2A90CDDC1A55}"/>
                </a:ext>
              </a:extLst>
            </p:cNvPr>
            <p:cNvSpPr/>
            <p:nvPr/>
          </p:nvSpPr>
          <p:spPr>
            <a:xfrm>
              <a:off x="487741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39" name="Rectangle 38">
              <a:extLst>
                <a:ext uri="{FF2B5EF4-FFF2-40B4-BE49-F238E27FC236}">
                  <a16:creationId xmlns:a16="http://schemas.microsoft.com/office/drawing/2014/main" id="{9A5A4121-ABBD-5D4D-AA36-04F04CE74770}"/>
                </a:ext>
              </a:extLst>
            </p:cNvPr>
            <p:cNvSpPr/>
            <p:nvPr/>
          </p:nvSpPr>
          <p:spPr>
            <a:xfrm>
              <a:off x="533552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3" name="Rectangle 42">
              <a:extLst>
                <a:ext uri="{FF2B5EF4-FFF2-40B4-BE49-F238E27FC236}">
                  <a16:creationId xmlns:a16="http://schemas.microsoft.com/office/drawing/2014/main" id="{43488083-D288-A249-8D77-C30AA10F0DEF}"/>
                </a:ext>
              </a:extLst>
            </p:cNvPr>
            <p:cNvSpPr/>
            <p:nvPr/>
          </p:nvSpPr>
          <p:spPr>
            <a:xfrm>
              <a:off x="579364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4" name="Rectangle 43">
              <a:extLst>
                <a:ext uri="{FF2B5EF4-FFF2-40B4-BE49-F238E27FC236}">
                  <a16:creationId xmlns:a16="http://schemas.microsoft.com/office/drawing/2014/main" id="{5224C339-2DA3-2046-AB55-BF358E43BF5C}"/>
                </a:ext>
              </a:extLst>
            </p:cNvPr>
            <p:cNvSpPr/>
            <p:nvPr/>
          </p:nvSpPr>
          <p:spPr>
            <a:xfrm>
              <a:off x="625175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5" name="Rectangle 44">
              <a:extLst>
                <a:ext uri="{FF2B5EF4-FFF2-40B4-BE49-F238E27FC236}">
                  <a16:creationId xmlns:a16="http://schemas.microsoft.com/office/drawing/2014/main" id="{B591925B-14FF-3F49-B693-856705353A09}"/>
                </a:ext>
              </a:extLst>
            </p:cNvPr>
            <p:cNvSpPr/>
            <p:nvPr/>
          </p:nvSpPr>
          <p:spPr>
            <a:xfrm>
              <a:off x="670987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grpSp>
      <p:sp>
        <p:nvSpPr>
          <p:cNvPr id="46" name="Rectangle 45">
            <a:extLst>
              <a:ext uri="{FF2B5EF4-FFF2-40B4-BE49-F238E27FC236}">
                <a16:creationId xmlns:a16="http://schemas.microsoft.com/office/drawing/2014/main" id="{844508AE-5F6B-464E-BFF1-B133842D9B66}"/>
              </a:ext>
            </a:extLst>
          </p:cNvPr>
          <p:cNvSpPr/>
          <p:nvPr/>
        </p:nvSpPr>
        <p:spPr>
          <a:xfrm>
            <a:off x="350306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7" name="Rectangle 46">
            <a:extLst>
              <a:ext uri="{FF2B5EF4-FFF2-40B4-BE49-F238E27FC236}">
                <a16:creationId xmlns:a16="http://schemas.microsoft.com/office/drawing/2014/main" id="{CDC703BE-7430-FF49-A82B-5E031A76058D}"/>
              </a:ext>
            </a:extLst>
          </p:cNvPr>
          <p:cNvSpPr/>
          <p:nvPr/>
        </p:nvSpPr>
        <p:spPr>
          <a:xfrm>
            <a:off x="396118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8" name="Rectangle 47">
            <a:extLst>
              <a:ext uri="{FF2B5EF4-FFF2-40B4-BE49-F238E27FC236}">
                <a16:creationId xmlns:a16="http://schemas.microsoft.com/office/drawing/2014/main" id="{C03C4737-91D7-E742-BE98-0391D7AB65C0}"/>
              </a:ext>
            </a:extLst>
          </p:cNvPr>
          <p:cNvSpPr/>
          <p:nvPr/>
        </p:nvSpPr>
        <p:spPr>
          <a:xfrm>
            <a:off x="441929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9" name="Rectangle 48">
            <a:extLst>
              <a:ext uri="{FF2B5EF4-FFF2-40B4-BE49-F238E27FC236}">
                <a16:creationId xmlns:a16="http://schemas.microsoft.com/office/drawing/2014/main" id="{24CAE8F9-2D51-A440-9ED0-9C90F615958C}"/>
              </a:ext>
            </a:extLst>
          </p:cNvPr>
          <p:cNvSpPr/>
          <p:nvPr/>
        </p:nvSpPr>
        <p:spPr>
          <a:xfrm>
            <a:off x="487741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0" name="Rectangle 49">
            <a:extLst>
              <a:ext uri="{FF2B5EF4-FFF2-40B4-BE49-F238E27FC236}">
                <a16:creationId xmlns:a16="http://schemas.microsoft.com/office/drawing/2014/main" id="{15D1019E-B881-D04D-89C1-4765C418E730}"/>
              </a:ext>
            </a:extLst>
          </p:cNvPr>
          <p:cNvSpPr/>
          <p:nvPr/>
        </p:nvSpPr>
        <p:spPr>
          <a:xfrm>
            <a:off x="533552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1" name="Rectangle 50">
            <a:extLst>
              <a:ext uri="{FF2B5EF4-FFF2-40B4-BE49-F238E27FC236}">
                <a16:creationId xmlns:a16="http://schemas.microsoft.com/office/drawing/2014/main" id="{6C76723A-6C09-1646-ACFA-8EF104505203}"/>
              </a:ext>
            </a:extLst>
          </p:cNvPr>
          <p:cNvSpPr/>
          <p:nvPr/>
        </p:nvSpPr>
        <p:spPr>
          <a:xfrm>
            <a:off x="579364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2" name="Rectangle 51">
            <a:extLst>
              <a:ext uri="{FF2B5EF4-FFF2-40B4-BE49-F238E27FC236}">
                <a16:creationId xmlns:a16="http://schemas.microsoft.com/office/drawing/2014/main" id="{3B456AE2-0040-674D-9C02-6F51383A7A4E}"/>
              </a:ext>
            </a:extLst>
          </p:cNvPr>
          <p:cNvSpPr/>
          <p:nvPr/>
        </p:nvSpPr>
        <p:spPr>
          <a:xfrm>
            <a:off x="625175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3" name="Rectangle 52">
            <a:extLst>
              <a:ext uri="{FF2B5EF4-FFF2-40B4-BE49-F238E27FC236}">
                <a16:creationId xmlns:a16="http://schemas.microsoft.com/office/drawing/2014/main" id="{62D9AFF8-136E-1E4E-99FA-3EB7859C1736}"/>
              </a:ext>
            </a:extLst>
          </p:cNvPr>
          <p:cNvSpPr/>
          <p:nvPr/>
        </p:nvSpPr>
        <p:spPr>
          <a:xfrm>
            <a:off x="670987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14" name="Straight Arrow Connector 13">
            <a:extLst>
              <a:ext uri="{FF2B5EF4-FFF2-40B4-BE49-F238E27FC236}">
                <a16:creationId xmlns:a16="http://schemas.microsoft.com/office/drawing/2014/main" id="{28D89724-A98A-B247-B989-BB9A948A2D87}"/>
              </a:ext>
            </a:extLst>
          </p:cNvPr>
          <p:cNvCxnSpPr/>
          <p:nvPr/>
        </p:nvCxnSpPr>
        <p:spPr>
          <a:xfrm>
            <a:off x="5331407" y="2970885"/>
            <a:ext cx="0" cy="1679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9317EB1-9304-7141-A7B5-7C69D7E3C3F0}"/>
              </a:ext>
            </a:extLst>
          </p:cNvPr>
          <p:cNvSpPr txBox="1"/>
          <p:nvPr/>
        </p:nvSpPr>
        <p:spPr>
          <a:xfrm>
            <a:off x="5509127" y="3626096"/>
            <a:ext cx="2247731" cy="369332"/>
          </a:xfrm>
          <a:prstGeom prst="rect">
            <a:avLst/>
          </a:prstGeom>
          <a:noFill/>
        </p:spPr>
        <p:txBody>
          <a:bodyPr wrap="none" rtlCol="0">
            <a:spAutoFit/>
          </a:bodyPr>
          <a:lstStyle/>
          <a:p>
            <a:r>
              <a:rPr lang="en-US" dirty="0"/>
              <a:t>Randomly flip one bit</a:t>
            </a:r>
          </a:p>
        </p:txBody>
      </p:sp>
      <p:sp>
        <p:nvSpPr>
          <p:cNvPr id="16" name="Oval 15">
            <a:extLst>
              <a:ext uri="{FF2B5EF4-FFF2-40B4-BE49-F238E27FC236}">
                <a16:creationId xmlns:a16="http://schemas.microsoft.com/office/drawing/2014/main" id="{8D1AECD8-9039-F340-B6AE-3F3B5A837EC1}"/>
              </a:ext>
            </a:extLst>
          </p:cNvPr>
          <p:cNvSpPr/>
          <p:nvPr/>
        </p:nvSpPr>
        <p:spPr>
          <a:xfrm>
            <a:off x="5257113" y="4825541"/>
            <a:ext cx="614938" cy="6108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7CAF0D6-5119-6644-A984-11CCEE7671A2}"/>
              </a:ext>
            </a:extLst>
          </p:cNvPr>
          <p:cNvSpPr txBox="1"/>
          <p:nvPr/>
        </p:nvSpPr>
        <p:spPr>
          <a:xfrm>
            <a:off x="5032980" y="5480753"/>
            <a:ext cx="1447832" cy="369332"/>
          </a:xfrm>
          <a:prstGeom prst="rect">
            <a:avLst/>
          </a:prstGeom>
          <a:noFill/>
        </p:spPr>
        <p:txBody>
          <a:bodyPr wrap="none" rtlCol="0">
            <a:spAutoFit/>
          </a:bodyPr>
          <a:lstStyle/>
          <a:p>
            <a:r>
              <a:rPr lang="en-US" dirty="0"/>
              <a:t>5</a:t>
            </a:r>
            <a:r>
              <a:rPr lang="en-US" baseline="30000" dirty="0"/>
              <a:t>th</a:t>
            </a:r>
            <a:r>
              <a:rPr lang="en-US" dirty="0"/>
              <a:t> bit flipped</a:t>
            </a:r>
          </a:p>
        </p:txBody>
      </p:sp>
      <p:sp>
        <p:nvSpPr>
          <p:cNvPr id="28" name="TextBox 27">
            <a:extLst>
              <a:ext uri="{FF2B5EF4-FFF2-40B4-BE49-F238E27FC236}">
                <a16:creationId xmlns:a16="http://schemas.microsoft.com/office/drawing/2014/main" id="{EED97B71-EC55-0D47-8534-C37AF008390E}"/>
              </a:ext>
            </a:extLst>
          </p:cNvPr>
          <p:cNvSpPr txBox="1"/>
          <p:nvPr/>
        </p:nvSpPr>
        <p:spPr>
          <a:xfrm>
            <a:off x="296260" y="1901950"/>
            <a:ext cx="3227037" cy="369332"/>
          </a:xfrm>
          <a:prstGeom prst="rect">
            <a:avLst/>
          </a:prstGeom>
          <a:noFill/>
        </p:spPr>
        <p:txBody>
          <a:bodyPr wrap="none" rtlCol="0">
            <a:spAutoFit/>
          </a:bodyPr>
          <a:lstStyle/>
          <a:p>
            <a:r>
              <a:rPr lang="en-US" dirty="0"/>
              <a:t>Chance of Mutation – P(m) = 0.1</a:t>
            </a:r>
          </a:p>
        </p:txBody>
      </p:sp>
    </p:spTree>
    <p:extLst>
      <p:ext uri="{BB962C8B-B14F-4D97-AF65-F5344CB8AC3E}">
        <p14:creationId xmlns:p14="http://schemas.microsoft.com/office/powerpoint/2010/main" val="2527272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3082" y="374900"/>
            <a:ext cx="7016195" cy="610820"/>
          </a:xfrm>
        </p:spPr>
        <p:txBody>
          <a:bodyPr>
            <a:normAutofit fontScale="90000"/>
          </a:bodyPr>
          <a:lstStyle/>
          <a:p>
            <a:pPr algn="l"/>
            <a:r>
              <a:rPr lang="en-US" dirty="0">
                <a:solidFill>
                  <a:schemeClr val="bg1"/>
                </a:solidFill>
              </a:rPr>
              <a:t>Mutation</a:t>
            </a:r>
            <a:r>
              <a:rPr lang="he-IL" dirty="0">
                <a:solidFill>
                  <a:schemeClr val="bg1"/>
                </a:solidFill>
              </a:rPr>
              <a:t>2</a:t>
            </a:r>
            <a:endParaRPr lang="en-US" dirty="0">
              <a:solidFill>
                <a:schemeClr val="bg1"/>
              </a:solidFill>
            </a:endParaRPr>
          </a:p>
        </p:txBody>
      </p:sp>
      <p:grpSp>
        <p:nvGrpSpPr>
          <p:cNvPr id="7" name="Group 6">
            <a:extLst>
              <a:ext uri="{FF2B5EF4-FFF2-40B4-BE49-F238E27FC236}">
                <a16:creationId xmlns:a16="http://schemas.microsoft.com/office/drawing/2014/main" id="{690DF875-FA46-D441-9486-4BBE31FC502E}"/>
              </a:ext>
            </a:extLst>
          </p:cNvPr>
          <p:cNvGrpSpPr/>
          <p:nvPr/>
        </p:nvGrpSpPr>
        <p:grpSpPr>
          <a:xfrm>
            <a:off x="3503065" y="2512770"/>
            <a:ext cx="3664920" cy="305410"/>
            <a:chOff x="3503065" y="2512770"/>
            <a:chExt cx="3664920" cy="305410"/>
          </a:xfrm>
        </p:grpSpPr>
        <p:sp>
          <p:nvSpPr>
            <p:cNvPr id="24" name="Rectangle 23">
              <a:extLst>
                <a:ext uri="{FF2B5EF4-FFF2-40B4-BE49-F238E27FC236}">
                  <a16:creationId xmlns:a16="http://schemas.microsoft.com/office/drawing/2014/main" id="{605163E4-D10B-7F48-AF1B-16204AB7B4EA}"/>
                </a:ext>
              </a:extLst>
            </p:cNvPr>
            <p:cNvSpPr/>
            <p:nvPr/>
          </p:nvSpPr>
          <p:spPr>
            <a:xfrm>
              <a:off x="350306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5" name="Rectangle 24">
              <a:extLst>
                <a:ext uri="{FF2B5EF4-FFF2-40B4-BE49-F238E27FC236}">
                  <a16:creationId xmlns:a16="http://schemas.microsoft.com/office/drawing/2014/main" id="{2BB7B322-8CEB-1848-BBF7-959ECBF0B7D2}"/>
                </a:ext>
              </a:extLst>
            </p:cNvPr>
            <p:cNvSpPr/>
            <p:nvPr/>
          </p:nvSpPr>
          <p:spPr>
            <a:xfrm>
              <a:off x="396118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6" name="Rectangle 25">
              <a:extLst>
                <a:ext uri="{FF2B5EF4-FFF2-40B4-BE49-F238E27FC236}">
                  <a16:creationId xmlns:a16="http://schemas.microsoft.com/office/drawing/2014/main" id="{760A0137-7D5F-0242-89DE-B23B0D474426}"/>
                </a:ext>
              </a:extLst>
            </p:cNvPr>
            <p:cNvSpPr/>
            <p:nvPr/>
          </p:nvSpPr>
          <p:spPr>
            <a:xfrm>
              <a:off x="441929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7" name="Rectangle 26">
              <a:extLst>
                <a:ext uri="{FF2B5EF4-FFF2-40B4-BE49-F238E27FC236}">
                  <a16:creationId xmlns:a16="http://schemas.microsoft.com/office/drawing/2014/main" id="{A7DF241F-65B6-9E42-BE58-2A90CDDC1A55}"/>
                </a:ext>
              </a:extLst>
            </p:cNvPr>
            <p:cNvSpPr/>
            <p:nvPr/>
          </p:nvSpPr>
          <p:spPr>
            <a:xfrm>
              <a:off x="487741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39" name="Rectangle 38">
              <a:extLst>
                <a:ext uri="{FF2B5EF4-FFF2-40B4-BE49-F238E27FC236}">
                  <a16:creationId xmlns:a16="http://schemas.microsoft.com/office/drawing/2014/main" id="{9A5A4121-ABBD-5D4D-AA36-04F04CE74770}"/>
                </a:ext>
              </a:extLst>
            </p:cNvPr>
            <p:cNvSpPr/>
            <p:nvPr/>
          </p:nvSpPr>
          <p:spPr>
            <a:xfrm>
              <a:off x="533552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3" name="Rectangle 42">
              <a:extLst>
                <a:ext uri="{FF2B5EF4-FFF2-40B4-BE49-F238E27FC236}">
                  <a16:creationId xmlns:a16="http://schemas.microsoft.com/office/drawing/2014/main" id="{43488083-D288-A249-8D77-C30AA10F0DEF}"/>
                </a:ext>
              </a:extLst>
            </p:cNvPr>
            <p:cNvSpPr/>
            <p:nvPr/>
          </p:nvSpPr>
          <p:spPr>
            <a:xfrm>
              <a:off x="579364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4" name="Rectangle 43">
              <a:extLst>
                <a:ext uri="{FF2B5EF4-FFF2-40B4-BE49-F238E27FC236}">
                  <a16:creationId xmlns:a16="http://schemas.microsoft.com/office/drawing/2014/main" id="{5224C339-2DA3-2046-AB55-BF358E43BF5C}"/>
                </a:ext>
              </a:extLst>
            </p:cNvPr>
            <p:cNvSpPr/>
            <p:nvPr/>
          </p:nvSpPr>
          <p:spPr>
            <a:xfrm>
              <a:off x="6251755" y="251277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5" name="Rectangle 44">
              <a:extLst>
                <a:ext uri="{FF2B5EF4-FFF2-40B4-BE49-F238E27FC236}">
                  <a16:creationId xmlns:a16="http://schemas.microsoft.com/office/drawing/2014/main" id="{B591925B-14FF-3F49-B693-856705353A09}"/>
                </a:ext>
              </a:extLst>
            </p:cNvPr>
            <p:cNvSpPr/>
            <p:nvPr/>
          </p:nvSpPr>
          <p:spPr>
            <a:xfrm>
              <a:off x="6709870" y="251277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grpSp>
      <p:sp>
        <p:nvSpPr>
          <p:cNvPr id="46" name="Rectangle 45">
            <a:extLst>
              <a:ext uri="{FF2B5EF4-FFF2-40B4-BE49-F238E27FC236}">
                <a16:creationId xmlns:a16="http://schemas.microsoft.com/office/drawing/2014/main" id="{844508AE-5F6B-464E-BFF1-B133842D9B66}"/>
              </a:ext>
            </a:extLst>
          </p:cNvPr>
          <p:cNvSpPr/>
          <p:nvPr/>
        </p:nvSpPr>
        <p:spPr>
          <a:xfrm>
            <a:off x="350306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7" name="Rectangle 46">
            <a:extLst>
              <a:ext uri="{FF2B5EF4-FFF2-40B4-BE49-F238E27FC236}">
                <a16:creationId xmlns:a16="http://schemas.microsoft.com/office/drawing/2014/main" id="{CDC703BE-7430-FF49-A82B-5E031A76058D}"/>
              </a:ext>
            </a:extLst>
          </p:cNvPr>
          <p:cNvSpPr/>
          <p:nvPr/>
        </p:nvSpPr>
        <p:spPr>
          <a:xfrm>
            <a:off x="396118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8" name="Rectangle 47">
            <a:extLst>
              <a:ext uri="{FF2B5EF4-FFF2-40B4-BE49-F238E27FC236}">
                <a16:creationId xmlns:a16="http://schemas.microsoft.com/office/drawing/2014/main" id="{C03C4737-91D7-E742-BE98-0391D7AB65C0}"/>
              </a:ext>
            </a:extLst>
          </p:cNvPr>
          <p:cNvSpPr/>
          <p:nvPr/>
        </p:nvSpPr>
        <p:spPr>
          <a:xfrm>
            <a:off x="441929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1</a:t>
            </a:r>
            <a:endParaRPr lang="en-US" dirty="0"/>
          </a:p>
        </p:txBody>
      </p:sp>
      <p:sp>
        <p:nvSpPr>
          <p:cNvPr id="49" name="Rectangle 48">
            <a:extLst>
              <a:ext uri="{FF2B5EF4-FFF2-40B4-BE49-F238E27FC236}">
                <a16:creationId xmlns:a16="http://schemas.microsoft.com/office/drawing/2014/main" id="{24CAE8F9-2D51-A440-9ED0-9C90F615958C}"/>
              </a:ext>
            </a:extLst>
          </p:cNvPr>
          <p:cNvSpPr/>
          <p:nvPr/>
        </p:nvSpPr>
        <p:spPr>
          <a:xfrm>
            <a:off x="487741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0" name="Rectangle 49">
            <a:extLst>
              <a:ext uri="{FF2B5EF4-FFF2-40B4-BE49-F238E27FC236}">
                <a16:creationId xmlns:a16="http://schemas.microsoft.com/office/drawing/2014/main" id="{15D1019E-B881-D04D-89C1-4765C418E730}"/>
              </a:ext>
            </a:extLst>
          </p:cNvPr>
          <p:cNvSpPr/>
          <p:nvPr/>
        </p:nvSpPr>
        <p:spPr>
          <a:xfrm>
            <a:off x="533552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1" name="Rectangle 50">
            <a:extLst>
              <a:ext uri="{FF2B5EF4-FFF2-40B4-BE49-F238E27FC236}">
                <a16:creationId xmlns:a16="http://schemas.microsoft.com/office/drawing/2014/main" id="{6C76723A-6C09-1646-ACFA-8EF104505203}"/>
              </a:ext>
            </a:extLst>
          </p:cNvPr>
          <p:cNvSpPr/>
          <p:nvPr/>
        </p:nvSpPr>
        <p:spPr>
          <a:xfrm>
            <a:off x="579364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2" name="Rectangle 51">
            <a:extLst>
              <a:ext uri="{FF2B5EF4-FFF2-40B4-BE49-F238E27FC236}">
                <a16:creationId xmlns:a16="http://schemas.microsoft.com/office/drawing/2014/main" id="{3B456AE2-0040-674D-9C02-6F51383A7A4E}"/>
              </a:ext>
            </a:extLst>
          </p:cNvPr>
          <p:cNvSpPr/>
          <p:nvPr/>
        </p:nvSpPr>
        <p:spPr>
          <a:xfrm>
            <a:off x="6251755" y="495605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3" name="Rectangle 52">
            <a:extLst>
              <a:ext uri="{FF2B5EF4-FFF2-40B4-BE49-F238E27FC236}">
                <a16:creationId xmlns:a16="http://schemas.microsoft.com/office/drawing/2014/main" id="{62D9AFF8-136E-1E4E-99FA-3EB7859C1736}"/>
              </a:ext>
            </a:extLst>
          </p:cNvPr>
          <p:cNvSpPr/>
          <p:nvPr/>
        </p:nvSpPr>
        <p:spPr>
          <a:xfrm>
            <a:off x="6709870" y="495605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14" name="Straight Arrow Connector 13">
            <a:extLst>
              <a:ext uri="{FF2B5EF4-FFF2-40B4-BE49-F238E27FC236}">
                <a16:creationId xmlns:a16="http://schemas.microsoft.com/office/drawing/2014/main" id="{28D89724-A98A-B247-B989-BB9A948A2D87}"/>
              </a:ext>
            </a:extLst>
          </p:cNvPr>
          <p:cNvCxnSpPr/>
          <p:nvPr/>
        </p:nvCxnSpPr>
        <p:spPr>
          <a:xfrm>
            <a:off x="5509127" y="2910806"/>
            <a:ext cx="0" cy="1679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9317EB1-9304-7141-A7B5-7C69D7E3C3F0}"/>
              </a:ext>
            </a:extLst>
          </p:cNvPr>
          <p:cNvSpPr txBox="1"/>
          <p:nvPr/>
        </p:nvSpPr>
        <p:spPr>
          <a:xfrm>
            <a:off x="1047410" y="3613666"/>
            <a:ext cx="2920351" cy="369332"/>
          </a:xfrm>
          <a:prstGeom prst="rect">
            <a:avLst/>
          </a:prstGeom>
          <a:noFill/>
        </p:spPr>
        <p:txBody>
          <a:bodyPr wrap="none" rtlCol="0">
            <a:spAutoFit/>
          </a:bodyPr>
          <a:lstStyle/>
          <a:p>
            <a:r>
              <a:rPr lang="en-US" dirty="0"/>
              <a:t>Each bit has a 30% of flipping</a:t>
            </a:r>
          </a:p>
        </p:txBody>
      </p:sp>
      <p:sp>
        <p:nvSpPr>
          <p:cNvPr id="16" name="Oval 15">
            <a:extLst>
              <a:ext uri="{FF2B5EF4-FFF2-40B4-BE49-F238E27FC236}">
                <a16:creationId xmlns:a16="http://schemas.microsoft.com/office/drawing/2014/main" id="{8D1AECD8-9039-F340-B6AE-3F3B5A837EC1}"/>
              </a:ext>
            </a:extLst>
          </p:cNvPr>
          <p:cNvSpPr/>
          <p:nvPr/>
        </p:nvSpPr>
        <p:spPr>
          <a:xfrm>
            <a:off x="5257113" y="4825541"/>
            <a:ext cx="614938" cy="6108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7CAF0D6-5119-6644-A984-11CCEE7671A2}"/>
              </a:ext>
            </a:extLst>
          </p:cNvPr>
          <p:cNvSpPr txBox="1"/>
          <p:nvPr/>
        </p:nvSpPr>
        <p:spPr>
          <a:xfrm>
            <a:off x="5032980" y="5480753"/>
            <a:ext cx="1447832" cy="369332"/>
          </a:xfrm>
          <a:prstGeom prst="rect">
            <a:avLst/>
          </a:prstGeom>
          <a:noFill/>
        </p:spPr>
        <p:txBody>
          <a:bodyPr wrap="none" rtlCol="0">
            <a:spAutoFit/>
          </a:bodyPr>
          <a:lstStyle/>
          <a:p>
            <a:r>
              <a:rPr lang="en-US" dirty="0"/>
              <a:t>5</a:t>
            </a:r>
            <a:r>
              <a:rPr lang="en-US" baseline="30000" dirty="0"/>
              <a:t>th</a:t>
            </a:r>
            <a:r>
              <a:rPr lang="en-US" dirty="0"/>
              <a:t> bit flipped</a:t>
            </a:r>
          </a:p>
        </p:txBody>
      </p:sp>
      <p:sp>
        <p:nvSpPr>
          <p:cNvPr id="28" name="TextBox 27">
            <a:extLst>
              <a:ext uri="{FF2B5EF4-FFF2-40B4-BE49-F238E27FC236}">
                <a16:creationId xmlns:a16="http://schemas.microsoft.com/office/drawing/2014/main" id="{EED97B71-EC55-0D47-8534-C37AF008390E}"/>
              </a:ext>
            </a:extLst>
          </p:cNvPr>
          <p:cNvSpPr txBox="1"/>
          <p:nvPr/>
        </p:nvSpPr>
        <p:spPr>
          <a:xfrm>
            <a:off x="296260" y="1901950"/>
            <a:ext cx="3227037" cy="369332"/>
          </a:xfrm>
          <a:prstGeom prst="rect">
            <a:avLst/>
          </a:prstGeom>
          <a:noFill/>
        </p:spPr>
        <p:txBody>
          <a:bodyPr wrap="none" rtlCol="0">
            <a:spAutoFit/>
          </a:bodyPr>
          <a:lstStyle/>
          <a:p>
            <a:r>
              <a:rPr lang="en-US" dirty="0"/>
              <a:t>Chance of Mutation – P(m) = 0.3</a:t>
            </a:r>
          </a:p>
        </p:txBody>
      </p:sp>
      <p:cxnSp>
        <p:nvCxnSpPr>
          <p:cNvPr id="29" name="Straight Arrow Connector 28">
            <a:extLst>
              <a:ext uri="{FF2B5EF4-FFF2-40B4-BE49-F238E27FC236}">
                <a16:creationId xmlns:a16="http://schemas.microsoft.com/office/drawing/2014/main" id="{27B1C936-5DAE-534C-8CD6-6EBE55BCA807}"/>
              </a:ext>
            </a:extLst>
          </p:cNvPr>
          <p:cNvCxnSpPr/>
          <p:nvPr/>
        </p:nvCxnSpPr>
        <p:spPr>
          <a:xfrm>
            <a:off x="4572000" y="2910806"/>
            <a:ext cx="0" cy="1679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511C0C19-26C4-0F4C-BF36-50BB9DDAC3BF}"/>
              </a:ext>
            </a:extLst>
          </p:cNvPr>
          <p:cNvSpPr/>
          <p:nvPr/>
        </p:nvSpPr>
        <p:spPr>
          <a:xfrm>
            <a:off x="4340883" y="4825541"/>
            <a:ext cx="614938" cy="6108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2182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374900"/>
            <a:ext cx="8229600" cy="607625"/>
          </a:xfrm>
        </p:spPr>
        <p:txBody>
          <a:bodyPr>
            <a:normAutofit fontScale="90000"/>
          </a:bodyPr>
          <a:lstStyle/>
          <a:p>
            <a:r>
              <a:rPr lang="en-US" dirty="0"/>
              <a:t>Fitness</a:t>
            </a:r>
          </a:p>
        </p:txBody>
      </p:sp>
      <p:sp>
        <p:nvSpPr>
          <p:cNvPr id="7" name="Rectangle 1">
            <a:extLst>
              <a:ext uri="{FF2B5EF4-FFF2-40B4-BE49-F238E27FC236}">
                <a16:creationId xmlns:a16="http://schemas.microsoft.com/office/drawing/2014/main" id="{CACE5373-4066-BC4E-BE2A-E7ED77B29282}"/>
              </a:ext>
            </a:extLst>
          </p:cNvPr>
          <p:cNvSpPr>
            <a:spLocks noChangeArrowheads="1"/>
          </p:cNvSpPr>
          <p:nvPr/>
        </p:nvSpPr>
        <p:spPr bwMode="auto">
          <a:xfrm flipV="1">
            <a:off x="192189" y="5948422"/>
            <a:ext cx="187429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99522F20-5CC3-C748-A016-77610F6CEEEE}"/>
              </a:ext>
            </a:extLst>
          </p:cNvPr>
          <p:cNvPicPr>
            <a:picLocks noChangeAspect="1"/>
          </p:cNvPicPr>
          <p:nvPr/>
        </p:nvPicPr>
        <p:blipFill>
          <a:blip r:embed="rId3"/>
          <a:stretch>
            <a:fillRect/>
          </a:stretch>
        </p:blipFill>
        <p:spPr>
          <a:xfrm>
            <a:off x="5030115" y="2279590"/>
            <a:ext cx="3648450" cy="3668832"/>
          </a:xfrm>
          <a:prstGeom prst="rect">
            <a:avLst/>
          </a:prstGeom>
        </p:spPr>
      </p:pic>
      <p:sp>
        <p:nvSpPr>
          <p:cNvPr id="11" name="TextBox 10">
            <a:extLst>
              <a:ext uri="{FF2B5EF4-FFF2-40B4-BE49-F238E27FC236}">
                <a16:creationId xmlns:a16="http://schemas.microsoft.com/office/drawing/2014/main" id="{4CAAF752-A288-EC44-BF7A-9D1BB437616A}"/>
              </a:ext>
            </a:extLst>
          </p:cNvPr>
          <p:cNvSpPr txBox="1"/>
          <p:nvPr/>
        </p:nvSpPr>
        <p:spPr>
          <a:xfrm>
            <a:off x="448965" y="2279590"/>
            <a:ext cx="442844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Fitness = number of cells which are not illuminated</a:t>
            </a:r>
            <a:r>
              <a:rPr lang="he-IL" dirty="0"/>
              <a:t> </a:t>
            </a:r>
            <a:r>
              <a:rPr lang="en-US" dirty="0"/>
              <a:t> + number of intersections + missing lights </a:t>
            </a:r>
          </a:p>
          <a:p>
            <a:pPr marL="285750" indent="-285750">
              <a:buFont typeface="Arial" panose="020B0604020202020204" pitchFamily="34" charset="0"/>
              <a:buChar char="•"/>
            </a:pPr>
            <a:r>
              <a:rPr lang="en-US" dirty="0"/>
              <a:t>Optimal Fitness = 0</a:t>
            </a:r>
          </a:p>
          <a:p>
            <a:endParaRPr lang="en-US" dirty="0"/>
          </a:p>
        </p:txBody>
      </p:sp>
    </p:spTree>
    <p:extLst>
      <p:ext uri="{BB962C8B-B14F-4D97-AF65-F5344CB8AC3E}">
        <p14:creationId xmlns:p14="http://schemas.microsoft.com/office/powerpoint/2010/main" val="2182323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374900"/>
            <a:ext cx="7016195" cy="610820"/>
          </a:xfrm>
        </p:spPr>
        <p:txBody>
          <a:bodyPr>
            <a:normAutofit fontScale="90000"/>
          </a:bodyPr>
          <a:lstStyle/>
          <a:p>
            <a:pPr algn="l"/>
            <a:r>
              <a:rPr lang="en-US" dirty="0">
                <a:solidFill>
                  <a:schemeClr val="bg1"/>
                </a:solidFill>
              </a:rPr>
              <a:t>Selection</a:t>
            </a:r>
          </a:p>
        </p:txBody>
      </p:sp>
      <p:sp>
        <p:nvSpPr>
          <p:cNvPr id="2" name="TextBox 1">
            <a:extLst>
              <a:ext uri="{FF2B5EF4-FFF2-40B4-BE49-F238E27FC236}">
                <a16:creationId xmlns:a16="http://schemas.microsoft.com/office/drawing/2014/main" id="{4E8F7BB5-7579-0644-9EB4-81B3EAEDB4FC}"/>
              </a:ext>
            </a:extLst>
          </p:cNvPr>
          <p:cNvSpPr txBox="1"/>
          <p:nvPr/>
        </p:nvSpPr>
        <p:spPr>
          <a:xfrm>
            <a:off x="296260" y="1901950"/>
            <a:ext cx="8398775" cy="2862322"/>
          </a:xfrm>
          <a:prstGeom prst="rect">
            <a:avLst/>
          </a:prstGeom>
          <a:noFill/>
        </p:spPr>
        <p:txBody>
          <a:bodyPr wrap="square" rtlCol="0">
            <a:spAutoFit/>
          </a:bodyPr>
          <a:lstStyle/>
          <a:p>
            <a:r>
              <a:rPr lang="en-US" dirty="0"/>
              <a:t>Survivor Selection – Elitism, The best 20% of the generation gets to live another day and continue to the next generation.</a:t>
            </a:r>
          </a:p>
          <a:p>
            <a:endParaRPr lang="he-IL" dirty="0"/>
          </a:p>
          <a:p>
            <a:r>
              <a:rPr lang="en-US" dirty="0"/>
              <a:t>Parent Selection – we use the best 20% of the generation for crossovers to create the new individuals (80% of the generation).</a:t>
            </a:r>
          </a:p>
          <a:p>
            <a:endParaRPr lang="en-US" dirty="0"/>
          </a:p>
          <a:p>
            <a:r>
              <a:rPr lang="en-US" dirty="0"/>
              <a:t>Opt1: Choosing 2 completely random individuals (after disposing 80% of the gen).</a:t>
            </a:r>
          </a:p>
          <a:p>
            <a:endParaRPr lang="en-US" dirty="0"/>
          </a:p>
          <a:p>
            <a:r>
              <a:rPr lang="en-US" dirty="0"/>
              <a:t>Opt2: Choosing 5 random individuals and select the best 2 for crossover.</a:t>
            </a:r>
          </a:p>
          <a:p>
            <a:endParaRPr lang="en-US" dirty="0"/>
          </a:p>
        </p:txBody>
      </p:sp>
    </p:spTree>
    <p:extLst>
      <p:ext uri="{BB962C8B-B14F-4D97-AF65-F5344CB8AC3E}">
        <p14:creationId xmlns:p14="http://schemas.microsoft.com/office/powerpoint/2010/main" val="1316571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374900"/>
            <a:ext cx="7016195" cy="610820"/>
          </a:xfrm>
        </p:spPr>
        <p:txBody>
          <a:bodyPr>
            <a:normAutofit fontScale="90000"/>
          </a:bodyPr>
          <a:lstStyle/>
          <a:p>
            <a:pPr algn="l"/>
            <a:r>
              <a:rPr lang="he-IL" dirty="0">
                <a:solidFill>
                  <a:schemeClr val="bg1"/>
                </a:solidFill>
              </a:rPr>
              <a:t>Lights Up Board Parser</a:t>
            </a:r>
            <a:endParaRPr lang="en-US" dirty="0">
              <a:solidFill>
                <a:schemeClr val="bg1"/>
              </a:solidFill>
            </a:endParaRPr>
          </a:p>
        </p:txBody>
      </p:sp>
      <p:sp>
        <p:nvSpPr>
          <p:cNvPr id="2" name="TextBox 1">
            <a:extLst>
              <a:ext uri="{FF2B5EF4-FFF2-40B4-BE49-F238E27FC236}">
                <a16:creationId xmlns:a16="http://schemas.microsoft.com/office/drawing/2014/main" id="{4E192D78-C4B1-5C43-AA50-3A1B23804946}"/>
              </a:ext>
            </a:extLst>
          </p:cNvPr>
          <p:cNvSpPr txBox="1"/>
          <p:nvPr/>
        </p:nvSpPr>
        <p:spPr>
          <a:xfrm>
            <a:off x="296261" y="1901950"/>
            <a:ext cx="8551480" cy="3108543"/>
          </a:xfrm>
          <a:prstGeom prst="rect">
            <a:avLst/>
          </a:prstGeom>
          <a:noFill/>
        </p:spPr>
        <p:txBody>
          <a:bodyPr wrap="square" rtlCol="0">
            <a:spAutoFit/>
          </a:bodyPr>
          <a:lstStyle/>
          <a:p>
            <a:r>
              <a:rPr lang="en-US" sz="2800" dirty="0"/>
              <a:t>Built a parser to download and store boards from:</a:t>
            </a:r>
          </a:p>
          <a:p>
            <a:r>
              <a:rPr lang="en-US" sz="2800" dirty="0"/>
              <a:t> </a:t>
            </a:r>
            <a:r>
              <a:rPr lang="en-US" sz="2800" dirty="0">
                <a:hlinkClick r:id="rId3"/>
              </a:rPr>
              <a:t>https://www.puzzle-light-up.com</a:t>
            </a:r>
            <a:endParaRPr lang="en-US" sz="2800" dirty="0"/>
          </a:p>
          <a:p>
            <a:endParaRPr lang="en-US" sz="2800" dirty="0"/>
          </a:p>
          <a:p>
            <a:pPr marL="285750" indent="-285750">
              <a:buFont typeface="Arial" panose="020B0604020202020204" pitchFamily="34" charset="0"/>
              <a:buChar char="•"/>
            </a:pPr>
            <a:r>
              <a:rPr lang="en-US" sz="2800" dirty="0"/>
              <a:t>Contains a variety of boards in different sizes of 7x7, 10x10, 14x14 and 25x25.</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Several difficulty levels from easy to hard.</a:t>
            </a:r>
          </a:p>
        </p:txBody>
      </p:sp>
    </p:spTree>
    <p:extLst>
      <p:ext uri="{BB962C8B-B14F-4D97-AF65-F5344CB8AC3E}">
        <p14:creationId xmlns:p14="http://schemas.microsoft.com/office/powerpoint/2010/main" val="1664302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374900"/>
            <a:ext cx="7016195" cy="610820"/>
          </a:xfrm>
        </p:spPr>
        <p:txBody>
          <a:bodyPr>
            <a:normAutofit fontScale="90000"/>
          </a:bodyPr>
          <a:lstStyle/>
          <a:p>
            <a:pPr algn="l"/>
            <a:r>
              <a:rPr lang="en-US" dirty="0">
                <a:solidFill>
                  <a:schemeClr val="bg1"/>
                </a:solidFill>
              </a:rPr>
              <a:t>Experiment Parameters</a:t>
            </a:r>
          </a:p>
        </p:txBody>
      </p:sp>
      <p:graphicFrame>
        <p:nvGraphicFramePr>
          <p:cNvPr id="2" name="Table 1">
            <a:extLst>
              <a:ext uri="{FF2B5EF4-FFF2-40B4-BE49-F238E27FC236}">
                <a16:creationId xmlns:a16="http://schemas.microsoft.com/office/drawing/2014/main" id="{86EC6377-B1ED-E148-8E47-8DEB9090C413}"/>
              </a:ext>
            </a:extLst>
          </p:cNvPr>
          <p:cNvGraphicFramePr>
            <a:graphicFrameLocks noGrp="1"/>
          </p:cNvGraphicFramePr>
          <p:nvPr>
            <p:extLst>
              <p:ext uri="{D42A27DB-BD31-4B8C-83A1-F6EECF244321}">
                <p14:modId xmlns:p14="http://schemas.microsoft.com/office/powerpoint/2010/main" val="3917721045"/>
              </p:ext>
            </p:extLst>
          </p:nvPr>
        </p:nvGraphicFramePr>
        <p:xfrm>
          <a:off x="754375" y="2054656"/>
          <a:ext cx="7482546" cy="4295649"/>
        </p:xfrm>
        <a:graphic>
          <a:graphicData uri="http://schemas.openxmlformats.org/drawingml/2006/table">
            <a:tbl>
              <a:tblPr firstRow="1" bandRow="1">
                <a:tableStyleId>{21E4AEA4-8DFA-4A89-87EB-49C32662AFE0}</a:tableStyleId>
              </a:tblPr>
              <a:tblGrid>
                <a:gridCol w="3741273">
                  <a:extLst>
                    <a:ext uri="{9D8B030D-6E8A-4147-A177-3AD203B41FA5}">
                      <a16:colId xmlns:a16="http://schemas.microsoft.com/office/drawing/2014/main" val="3691351954"/>
                    </a:ext>
                  </a:extLst>
                </a:gridCol>
                <a:gridCol w="3741273">
                  <a:extLst>
                    <a:ext uri="{9D8B030D-6E8A-4147-A177-3AD203B41FA5}">
                      <a16:colId xmlns:a16="http://schemas.microsoft.com/office/drawing/2014/main" val="1813416962"/>
                    </a:ext>
                  </a:extLst>
                </a:gridCol>
              </a:tblGrid>
              <a:tr h="471473">
                <a:tc>
                  <a:txBody>
                    <a:bodyPr/>
                    <a:lstStyle/>
                    <a:p>
                      <a:pPr algn="ctr"/>
                      <a:r>
                        <a:rPr lang="en-US" dirty="0"/>
                        <a:t>Parameter</a:t>
                      </a:r>
                    </a:p>
                  </a:txBody>
                  <a:tcPr anchor="ctr"/>
                </a:tc>
                <a:tc>
                  <a:txBody>
                    <a:bodyPr/>
                    <a:lstStyle/>
                    <a:p>
                      <a:pPr algn="ctr"/>
                      <a:r>
                        <a:rPr lang="en-US" dirty="0"/>
                        <a:t>Value</a:t>
                      </a:r>
                    </a:p>
                  </a:txBody>
                  <a:tcPr anchor="ctr"/>
                </a:tc>
                <a:extLst>
                  <a:ext uri="{0D108BD9-81ED-4DB2-BD59-A6C34878D82A}">
                    <a16:rowId xmlns:a16="http://schemas.microsoft.com/office/drawing/2014/main" val="675073070"/>
                  </a:ext>
                </a:extLst>
              </a:tr>
              <a:tr h="478022">
                <a:tc>
                  <a:txBody>
                    <a:bodyPr/>
                    <a:lstStyle/>
                    <a:p>
                      <a:pPr algn="ctr"/>
                      <a:r>
                        <a:rPr lang="en-US" dirty="0"/>
                        <a:t>Population</a:t>
                      </a:r>
                    </a:p>
                  </a:txBody>
                  <a:tcPr anchor="ctr"/>
                </a:tc>
                <a:tc>
                  <a:txBody>
                    <a:bodyPr/>
                    <a:lstStyle/>
                    <a:p>
                      <a:pPr algn="ctr"/>
                      <a:r>
                        <a:rPr lang="en-US" dirty="0"/>
                        <a:t>50</a:t>
                      </a:r>
                    </a:p>
                  </a:txBody>
                  <a:tcPr anchor="ctr"/>
                </a:tc>
                <a:extLst>
                  <a:ext uri="{0D108BD9-81ED-4DB2-BD59-A6C34878D82A}">
                    <a16:rowId xmlns:a16="http://schemas.microsoft.com/office/drawing/2014/main" val="4188733316"/>
                  </a:ext>
                </a:extLst>
              </a:tr>
              <a:tr h="478022">
                <a:tc>
                  <a:txBody>
                    <a:bodyPr/>
                    <a:lstStyle/>
                    <a:p>
                      <a:pPr algn="ctr"/>
                      <a:r>
                        <a:rPr lang="en-US" dirty="0"/>
                        <a:t>Mutation</a:t>
                      </a:r>
                    </a:p>
                  </a:txBody>
                  <a:tcPr anchor="ctr"/>
                </a:tc>
                <a:tc>
                  <a:txBody>
                    <a:bodyPr/>
                    <a:lstStyle/>
                    <a:p>
                      <a:pPr algn="ctr"/>
                      <a:r>
                        <a:rPr lang="en-US" dirty="0"/>
                        <a:t>One bit flip</a:t>
                      </a:r>
                    </a:p>
                  </a:txBody>
                  <a:tcPr anchor="ctr"/>
                </a:tc>
                <a:extLst>
                  <a:ext uri="{0D108BD9-81ED-4DB2-BD59-A6C34878D82A}">
                    <a16:rowId xmlns:a16="http://schemas.microsoft.com/office/drawing/2014/main" val="2771147056"/>
                  </a:ext>
                </a:extLst>
              </a:tr>
              <a:tr h="478022">
                <a:tc>
                  <a:txBody>
                    <a:bodyPr/>
                    <a:lstStyle/>
                    <a:p>
                      <a:pPr algn="ctr"/>
                      <a:r>
                        <a:rPr lang="en-US" dirty="0"/>
                        <a:t>Mutation Probability</a:t>
                      </a:r>
                    </a:p>
                  </a:txBody>
                  <a:tcPr anchor="ctr"/>
                </a:tc>
                <a:tc>
                  <a:txBody>
                    <a:bodyPr/>
                    <a:lstStyle/>
                    <a:p>
                      <a:pPr algn="ctr"/>
                      <a:r>
                        <a:rPr lang="en-US" dirty="0"/>
                        <a:t>0.4</a:t>
                      </a:r>
                    </a:p>
                  </a:txBody>
                  <a:tcPr anchor="ctr"/>
                </a:tc>
                <a:extLst>
                  <a:ext uri="{0D108BD9-81ED-4DB2-BD59-A6C34878D82A}">
                    <a16:rowId xmlns:a16="http://schemas.microsoft.com/office/drawing/2014/main" val="2179791702"/>
                  </a:ext>
                </a:extLst>
              </a:tr>
              <a:tr h="478022">
                <a:tc>
                  <a:txBody>
                    <a:bodyPr/>
                    <a:lstStyle/>
                    <a:p>
                      <a:pPr algn="ctr"/>
                      <a:r>
                        <a:rPr lang="en-US" dirty="0"/>
                        <a:t>Crossover</a:t>
                      </a:r>
                    </a:p>
                  </a:txBody>
                  <a:tcPr anchor="ctr"/>
                </a:tc>
                <a:tc>
                  <a:txBody>
                    <a:bodyPr/>
                    <a:lstStyle/>
                    <a:p>
                      <a:pPr algn="ctr"/>
                      <a:r>
                        <a:rPr lang="en-US" dirty="0"/>
                        <a:t>2</a:t>
                      </a:r>
                    </a:p>
                  </a:txBody>
                  <a:tcPr anchor="ctr"/>
                </a:tc>
                <a:extLst>
                  <a:ext uri="{0D108BD9-81ED-4DB2-BD59-A6C34878D82A}">
                    <a16:rowId xmlns:a16="http://schemas.microsoft.com/office/drawing/2014/main" val="2315914286"/>
                  </a:ext>
                </a:extLst>
              </a:tr>
              <a:tr h="478022">
                <a:tc>
                  <a:txBody>
                    <a:bodyPr/>
                    <a:lstStyle/>
                    <a:p>
                      <a:pPr algn="ctr"/>
                      <a:r>
                        <a:rPr lang="en-US" dirty="0"/>
                        <a:t>Parent Selection</a:t>
                      </a:r>
                    </a:p>
                  </a:txBody>
                  <a:tcPr anchor="ctr"/>
                </a:tc>
                <a:tc>
                  <a:txBody>
                    <a:bodyPr/>
                    <a:lstStyle/>
                    <a:p>
                      <a:pPr algn="ctr"/>
                      <a:r>
                        <a:rPr lang="en-US" dirty="0"/>
                        <a:t>Random out of 20% best</a:t>
                      </a:r>
                    </a:p>
                  </a:txBody>
                  <a:tcPr anchor="ctr"/>
                </a:tc>
                <a:extLst>
                  <a:ext uri="{0D108BD9-81ED-4DB2-BD59-A6C34878D82A}">
                    <a16:rowId xmlns:a16="http://schemas.microsoft.com/office/drawing/2014/main" val="1983404864"/>
                  </a:ext>
                </a:extLst>
              </a:tr>
              <a:tr h="478022">
                <a:tc>
                  <a:txBody>
                    <a:bodyPr/>
                    <a:lstStyle/>
                    <a:p>
                      <a:pPr algn="ctr"/>
                      <a:r>
                        <a:rPr lang="en-US" dirty="0"/>
                        <a:t>Survivor Selection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Elitism (20%)</a:t>
                      </a:r>
                    </a:p>
                  </a:txBody>
                  <a:tcPr anchor="ctr"/>
                </a:tc>
                <a:extLst>
                  <a:ext uri="{0D108BD9-81ED-4DB2-BD59-A6C34878D82A}">
                    <a16:rowId xmlns:a16="http://schemas.microsoft.com/office/drawing/2014/main" val="3391333492"/>
                  </a:ext>
                </a:extLst>
              </a:tr>
              <a:tr h="478022">
                <a:tc>
                  <a:txBody>
                    <a:bodyPr/>
                    <a:lstStyle/>
                    <a:p>
                      <a:pPr algn="ctr"/>
                      <a:r>
                        <a:rPr lang="en-US" dirty="0"/>
                        <a:t>Best Fitness</a:t>
                      </a:r>
                    </a:p>
                  </a:txBody>
                  <a:tcPr anchor="ctr"/>
                </a:tc>
                <a:tc>
                  <a:txBody>
                    <a:bodyPr/>
                    <a:lstStyle/>
                    <a:p>
                      <a:pPr marL="0" algn="ctr" defTabSz="914400" rtl="0" eaLnBrk="1" latinLnBrk="0" hangingPunct="1"/>
                      <a:r>
                        <a:rPr lang="en-US" dirty="0"/>
                        <a:t>10</a:t>
                      </a:r>
                    </a:p>
                  </a:txBody>
                  <a:tcPr anchor="ctr"/>
                </a:tc>
                <a:extLst>
                  <a:ext uri="{0D108BD9-81ED-4DB2-BD59-A6C34878D82A}">
                    <a16:rowId xmlns:a16="http://schemas.microsoft.com/office/drawing/2014/main" val="444731229"/>
                  </a:ext>
                </a:extLst>
              </a:tr>
              <a:tr h="478022">
                <a:tc>
                  <a:txBody>
                    <a:bodyPr/>
                    <a:lstStyle/>
                    <a:p>
                      <a:pPr algn="ctr"/>
                      <a:r>
                        <a:rPr lang="en-US" dirty="0"/>
                        <a:t>Generations</a:t>
                      </a:r>
                    </a:p>
                  </a:txBody>
                  <a:tcPr anchor="ctr"/>
                </a:tc>
                <a:tc>
                  <a:txBody>
                    <a:bodyPr/>
                    <a:lstStyle/>
                    <a:p>
                      <a:pPr marL="0" algn="ctr" defTabSz="914400" rtl="0" eaLnBrk="1" latinLnBrk="0" hangingPunct="1"/>
                      <a:r>
                        <a:rPr lang="en-US" dirty="0"/>
                        <a:t>50</a:t>
                      </a:r>
                    </a:p>
                  </a:txBody>
                  <a:tcPr anchor="ctr"/>
                </a:tc>
                <a:extLst>
                  <a:ext uri="{0D108BD9-81ED-4DB2-BD59-A6C34878D82A}">
                    <a16:rowId xmlns:a16="http://schemas.microsoft.com/office/drawing/2014/main" val="2959854607"/>
                  </a:ext>
                </a:extLst>
              </a:tr>
            </a:tbl>
          </a:graphicData>
        </a:graphic>
      </p:graphicFrame>
    </p:spTree>
    <p:extLst>
      <p:ext uri="{BB962C8B-B14F-4D97-AF65-F5344CB8AC3E}">
        <p14:creationId xmlns:p14="http://schemas.microsoft.com/office/powerpoint/2010/main" val="1396967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374900"/>
            <a:ext cx="7016195" cy="610820"/>
          </a:xfrm>
        </p:spPr>
        <p:txBody>
          <a:bodyPr>
            <a:normAutofit fontScale="90000"/>
          </a:bodyPr>
          <a:lstStyle/>
          <a:p>
            <a:pPr algn="l"/>
            <a:r>
              <a:rPr lang="en-US" dirty="0">
                <a:solidFill>
                  <a:schemeClr val="bg1"/>
                </a:solidFill>
              </a:rPr>
              <a:t>Initial Results</a:t>
            </a:r>
          </a:p>
        </p:txBody>
      </p:sp>
      <p:pic>
        <p:nvPicPr>
          <p:cNvPr id="3" name="Picture 2">
            <a:extLst>
              <a:ext uri="{FF2B5EF4-FFF2-40B4-BE49-F238E27FC236}">
                <a16:creationId xmlns:a16="http://schemas.microsoft.com/office/drawing/2014/main" id="{9F394E43-7119-9C43-AD83-B189170205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5120" y="2054655"/>
            <a:ext cx="5278474" cy="3970330"/>
          </a:xfrm>
          <a:prstGeom prst="rect">
            <a:avLst/>
          </a:prstGeom>
        </p:spPr>
      </p:pic>
    </p:spTree>
    <p:extLst>
      <p:ext uri="{BB962C8B-B14F-4D97-AF65-F5344CB8AC3E}">
        <p14:creationId xmlns:p14="http://schemas.microsoft.com/office/powerpoint/2010/main" val="936480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374900"/>
            <a:ext cx="7016195" cy="610820"/>
          </a:xfrm>
        </p:spPr>
        <p:txBody>
          <a:bodyPr>
            <a:normAutofit fontScale="90000"/>
          </a:bodyPr>
          <a:lstStyle/>
          <a:p>
            <a:pPr algn="l"/>
            <a:r>
              <a:rPr lang="en-US" dirty="0">
                <a:solidFill>
                  <a:schemeClr val="bg1"/>
                </a:solidFill>
              </a:rPr>
              <a:t>Experiment Parameters</a:t>
            </a:r>
          </a:p>
        </p:txBody>
      </p:sp>
      <p:graphicFrame>
        <p:nvGraphicFramePr>
          <p:cNvPr id="2" name="Table 1">
            <a:extLst>
              <a:ext uri="{FF2B5EF4-FFF2-40B4-BE49-F238E27FC236}">
                <a16:creationId xmlns:a16="http://schemas.microsoft.com/office/drawing/2014/main" id="{86EC6377-B1ED-E148-8E47-8DEB9090C413}"/>
              </a:ext>
            </a:extLst>
          </p:cNvPr>
          <p:cNvGraphicFramePr>
            <a:graphicFrameLocks noGrp="1"/>
          </p:cNvGraphicFramePr>
          <p:nvPr>
            <p:extLst>
              <p:ext uri="{D42A27DB-BD31-4B8C-83A1-F6EECF244321}">
                <p14:modId xmlns:p14="http://schemas.microsoft.com/office/powerpoint/2010/main" val="3598532739"/>
              </p:ext>
            </p:extLst>
          </p:nvPr>
        </p:nvGraphicFramePr>
        <p:xfrm>
          <a:off x="754375" y="2054656"/>
          <a:ext cx="7482546" cy="4295649"/>
        </p:xfrm>
        <a:graphic>
          <a:graphicData uri="http://schemas.openxmlformats.org/drawingml/2006/table">
            <a:tbl>
              <a:tblPr firstRow="1" bandRow="1">
                <a:tableStyleId>{21E4AEA4-8DFA-4A89-87EB-49C32662AFE0}</a:tableStyleId>
              </a:tblPr>
              <a:tblGrid>
                <a:gridCol w="3741273">
                  <a:extLst>
                    <a:ext uri="{9D8B030D-6E8A-4147-A177-3AD203B41FA5}">
                      <a16:colId xmlns:a16="http://schemas.microsoft.com/office/drawing/2014/main" val="3691351954"/>
                    </a:ext>
                  </a:extLst>
                </a:gridCol>
                <a:gridCol w="3741273">
                  <a:extLst>
                    <a:ext uri="{9D8B030D-6E8A-4147-A177-3AD203B41FA5}">
                      <a16:colId xmlns:a16="http://schemas.microsoft.com/office/drawing/2014/main" val="1813416962"/>
                    </a:ext>
                  </a:extLst>
                </a:gridCol>
              </a:tblGrid>
              <a:tr h="471473">
                <a:tc>
                  <a:txBody>
                    <a:bodyPr/>
                    <a:lstStyle/>
                    <a:p>
                      <a:pPr algn="ctr"/>
                      <a:r>
                        <a:rPr lang="en-US" dirty="0"/>
                        <a:t>Parameter</a:t>
                      </a:r>
                    </a:p>
                  </a:txBody>
                  <a:tcPr anchor="ctr"/>
                </a:tc>
                <a:tc>
                  <a:txBody>
                    <a:bodyPr/>
                    <a:lstStyle/>
                    <a:p>
                      <a:pPr algn="ctr"/>
                      <a:r>
                        <a:rPr lang="en-US" dirty="0"/>
                        <a:t>Value</a:t>
                      </a:r>
                    </a:p>
                  </a:txBody>
                  <a:tcPr anchor="ctr"/>
                </a:tc>
                <a:extLst>
                  <a:ext uri="{0D108BD9-81ED-4DB2-BD59-A6C34878D82A}">
                    <a16:rowId xmlns:a16="http://schemas.microsoft.com/office/drawing/2014/main" val="675073070"/>
                  </a:ext>
                </a:extLst>
              </a:tr>
              <a:tr h="478022">
                <a:tc>
                  <a:txBody>
                    <a:bodyPr/>
                    <a:lstStyle/>
                    <a:p>
                      <a:pPr algn="ctr"/>
                      <a:r>
                        <a:rPr lang="en-US" dirty="0"/>
                        <a:t>Population</a:t>
                      </a:r>
                    </a:p>
                  </a:txBody>
                  <a:tcPr anchor="ctr"/>
                </a:tc>
                <a:tc>
                  <a:txBody>
                    <a:bodyPr/>
                    <a:lstStyle/>
                    <a:p>
                      <a:pPr algn="ctr"/>
                      <a:r>
                        <a:rPr lang="en-US" dirty="0"/>
                        <a:t>50</a:t>
                      </a:r>
                    </a:p>
                  </a:txBody>
                  <a:tcPr anchor="ctr"/>
                </a:tc>
                <a:extLst>
                  <a:ext uri="{0D108BD9-81ED-4DB2-BD59-A6C34878D82A}">
                    <a16:rowId xmlns:a16="http://schemas.microsoft.com/office/drawing/2014/main" val="4188733316"/>
                  </a:ext>
                </a:extLst>
              </a:tr>
              <a:tr h="478022">
                <a:tc>
                  <a:txBody>
                    <a:bodyPr/>
                    <a:lstStyle/>
                    <a:p>
                      <a:pPr algn="ctr"/>
                      <a:r>
                        <a:rPr lang="en-US" dirty="0"/>
                        <a:t>Mutation</a:t>
                      </a:r>
                    </a:p>
                  </a:txBody>
                  <a:tcPr anchor="ctr"/>
                </a:tc>
                <a:tc>
                  <a:txBody>
                    <a:bodyPr/>
                    <a:lstStyle/>
                    <a:p>
                      <a:pPr algn="ctr"/>
                      <a:r>
                        <a:rPr lang="en-US" dirty="0"/>
                        <a:t>One bit flip</a:t>
                      </a:r>
                    </a:p>
                  </a:txBody>
                  <a:tcPr anchor="ctr"/>
                </a:tc>
                <a:extLst>
                  <a:ext uri="{0D108BD9-81ED-4DB2-BD59-A6C34878D82A}">
                    <a16:rowId xmlns:a16="http://schemas.microsoft.com/office/drawing/2014/main" val="2771147056"/>
                  </a:ext>
                </a:extLst>
              </a:tr>
              <a:tr h="478022">
                <a:tc>
                  <a:txBody>
                    <a:bodyPr/>
                    <a:lstStyle/>
                    <a:p>
                      <a:pPr algn="ctr"/>
                      <a:r>
                        <a:rPr lang="en-US" dirty="0"/>
                        <a:t>Mutation Probability</a:t>
                      </a:r>
                    </a:p>
                  </a:txBody>
                  <a:tcPr anchor="ctr"/>
                </a:tc>
                <a:tc>
                  <a:txBody>
                    <a:bodyPr/>
                    <a:lstStyle/>
                    <a:p>
                      <a:pPr algn="ctr"/>
                      <a:r>
                        <a:rPr lang="en-US" dirty="0"/>
                        <a:t>0.4</a:t>
                      </a:r>
                    </a:p>
                  </a:txBody>
                  <a:tcPr anchor="ctr"/>
                </a:tc>
                <a:extLst>
                  <a:ext uri="{0D108BD9-81ED-4DB2-BD59-A6C34878D82A}">
                    <a16:rowId xmlns:a16="http://schemas.microsoft.com/office/drawing/2014/main" val="2179791702"/>
                  </a:ext>
                </a:extLst>
              </a:tr>
              <a:tr h="478022">
                <a:tc>
                  <a:txBody>
                    <a:bodyPr/>
                    <a:lstStyle/>
                    <a:p>
                      <a:pPr algn="ctr"/>
                      <a:r>
                        <a:rPr lang="en-US" dirty="0"/>
                        <a:t>Crossover</a:t>
                      </a:r>
                    </a:p>
                  </a:txBody>
                  <a:tcPr anchor="ctr"/>
                </a:tc>
                <a:tc>
                  <a:txBody>
                    <a:bodyPr/>
                    <a:lstStyle/>
                    <a:p>
                      <a:pPr algn="ctr"/>
                      <a:r>
                        <a:rPr lang="en-US" dirty="0"/>
                        <a:t>2</a:t>
                      </a:r>
                    </a:p>
                  </a:txBody>
                  <a:tcPr anchor="ctr"/>
                </a:tc>
                <a:extLst>
                  <a:ext uri="{0D108BD9-81ED-4DB2-BD59-A6C34878D82A}">
                    <a16:rowId xmlns:a16="http://schemas.microsoft.com/office/drawing/2014/main" val="2315914286"/>
                  </a:ext>
                </a:extLst>
              </a:tr>
              <a:tr h="478022">
                <a:tc>
                  <a:txBody>
                    <a:bodyPr/>
                    <a:lstStyle/>
                    <a:p>
                      <a:pPr algn="ctr"/>
                      <a:r>
                        <a:rPr lang="en-US" dirty="0"/>
                        <a:t>Parent Selection</a:t>
                      </a:r>
                    </a:p>
                  </a:txBody>
                  <a:tcPr anchor="ctr"/>
                </a:tc>
                <a:tc>
                  <a:txBody>
                    <a:bodyPr/>
                    <a:lstStyle/>
                    <a:p>
                      <a:pPr algn="ctr"/>
                      <a:r>
                        <a:rPr lang="en-US" dirty="0"/>
                        <a:t>Random out of 20% best</a:t>
                      </a:r>
                    </a:p>
                  </a:txBody>
                  <a:tcPr anchor="ctr"/>
                </a:tc>
                <a:extLst>
                  <a:ext uri="{0D108BD9-81ED-4DB2-BD59-A6C34878D82A}">
                    <a16:rowId xmlns:a16="http://schemas.microsoft.com/office/drawing/2014/main" val="1983404864"/>
                  </a:ext>
                </a:extLst>
              </a:tr>
              <a:tr h="478022">
                <a:tc>
                  <a:txBody>
                    <a:bodyPr/>
                    <a:lstStyle/>
                    <a:p>
                      <a:pPr algn="ctr"/>
                      <a:r>
                        <a:rPr lang="en-US" dirty="0"/>
                        <a:t>Survivor Selection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Elitism (20%)</a:t>
                      </a:r>
                    </a:p>
                  </a:txBody>
                  <a:tcPr anchor="ctr"/>
                </a:tc>
                <a:extLst>
                  <a:ext uri="{0D108BD9-81ED-4DB2-BD59-A6C34878D82A}">
                    <a16:rowId xmlns:a16="http://schemas.microsoft.com/office/drawing/2014/main" val="3391333492"/>
                  </a:ext>
                </a:extLst>
              </a:tr>
              <a:tr h="478022">
                <a:tc>
                  <a:txBody>
                    <a:bodyPr/>
                    <a:lstStyle/>
                    <a:p>
                      <a:pPr algn="ctr"/>
                      <a:r>
                        <a:rPr lang="en-US" dirty="0"/>
                        <a:t>Best Fitness</a:t>
                      </a:r>
                    </a:p>
                  </a:txBody>
                  <a:tcPr anchor="ctr"/>
                </a:tc>
                <a:tc>
                  <a:txBody>
                    <a:bodyPr/>
                    <a:lstStyle/>
                    <a:p>
                      <a:pPr marL="0" algn="ctr" defTabSz="914400" rtl="0" eaLnBrk="1" latinLnBrk="0" hangingPunct="1"/>
                      <a:r>
                        <a:rPr lang="en-US" dirty="0"/>
                        <a:t>0</a:t>
                      </a:r>
                    </a:p>
                  </a:txBody>
                  <a:tcPr anchor="ctr"/>
                </a:tc>
                <a:extLst>
                  <a:ext uri="{0D108BD9-81ED-4DB2-BD59-A6C34878D82A}">
                    <a16:rowId xmlns:a16="http://schemas.microsoft.com/office/drawing/2014/main" val="444731229"/>
                  </a:ext>
                </a:extLst>
              </a:tr>
              <a:tr h="478022">
                <a:tc>
                  <a:txBody>
                    <a:bodyPr/>
                    <a:lstStyle/>
                    <a:p>
                      <a:pPr algn="ctr"/>
                      <a:r>
                        <a:rPr lang="en-US" dirty="0"/>
                        <a:t>Generations</a:t>
                      </a:r>
                    </a:p>
                  </a:txBody>
                  <a:tcPr anchor="ctr"/>
                </a:tc>
                <a:tc>
                  <a:txBody>
                    <a:bodyPr/>
                    <a:lstStyle/>
                    <a:p>
                      <a:pPr marL="0" algn="ctr" defTabSz="914400" rtl="0" eaLnBrk="1" latinLnBrk="0" hangingPunct="1"/>
                      <a:r>
                        <a:rPr lang="en-US" dirty="0"/>
                        <a:t>1000</a:t>
                      </a:r>
                    </a:p>
                  </a:txBody>
                  <a:tcPr anchor="ctr"/>
                </a:tc>
                <a:extLst>
                  <a:ext uri="{0D108BD9-81ED-4DB2-BD59-A6C34878D82A}">
                    <a16:rowId xmlns:a16="http://schemas.microsoft.com/office/drawing/2014/main" val="2959854607"/>
                  </a:ext>
                </a:extLst>
              </a:tr>
            </a:tbl>
          </a:graphicData>
        </a:graphic>
      </p:graphicFrame>
    </p:spTree>
    <p:extLst>
      <p:ext uri="{BB962C8B-B14F-4D97-AF65-F5344CB8AC3E}">
        <p14:creationId xmlns:p14="http://schemas.microsoft.com/office/powerpoint/2010/main" val="401999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374900"/>
            <a:ext cx="7016195" cy="610820"/>
          </a:xfrm>
        </p:spPr>
        <p:txBody>
          <a:bodyPr>
            <a:normAutofit fontScale="90000"/>
          </a:bodyPr>
          <a:lstStyle/>
          <a:p>
            <a:pPr algn="l"/>
            <a:r>
              <a:rPr lang="en-US" dirty="0">
                <a:solidFill>
                  <a:schemeClr val="bg1"/>
                </a:solidFill>
              </a:rPr>
              <a:t>Initial Results</a:t>
            </a:r>
          </a:p>
        </p:txBody>
      </p:sp>
      <p:pic>
        <p:nvPicPr>
          <p:cNvPr id="3" name="Picture 2">
            <a:extLst>
              <a:ext uri="{FF2B5EF4-FFF2-40B4-BE49-F238E27FC236}">
                <a16:creationId xmlns:a16="http://schemas.microsoft.com/office/drawing/2014/main" id="{C606D2C5-F1A4-484A-8122-2D125C3A3A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8452" y="2054655"/>
            <a:ext cx="4911810" cy="3694535"/>
          </a:xfrm>
          <a:prstGeom prst="rect">
            <a:avLst/>
          </a:prstGeom>
        </p:spPr>
      </p:pic>
    </p:spTree>
    <p:extLst>
      <p:ext uri="{BB962C8B-B14F-4D97-AF65-F5344CB8AC3E}">
        <p14:creationId xmlns:p14="http://schemas.microsoft.com/office/powerpoint/2010/main" val="4013326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374900"/>
            <a:ext cx="7016195" cy="610820"/>
          </a:xfrm>
        </p:spPr>
        <p:txBody>
          <a:bodyPr>
            <a:normAutofit fontScale="90000"/>
          </a:bodyPr>
          <a:lstStyle/>
          <a:p>
            <a:pPr algn="l"/>
            <a:r>
              <a:rPr lang="en-US" dirty="0">
                <a:solidFill>
                  <a:schemeClr val="bg1"/>
                </a:solidFill>
              </a:rPr>
              <a:t>Experiment Parameters</a:t>
            </a:r>
          </a:p>
        </p:txBody>
      </p:sp>
      <p:graphicFrame>
        <p:nvGraphicFramePr>
          <p:cNvPr id="2" name="Table 1">
            <a:extLst>
              <a:ext uri="{FF2B5EF4-FFF2-40B4-BE49-F238E27FC236}">
                <a16:creationId xmlns:a16="http://schemas.microsoft.com/office/drawing/2014/main" id="{86EC6377-B1ED-E148-8E47-8DEB9090C413}"/>
              </a:ext>
            </a:extLst>
          </p:cNvPr>
          <p:cNvGraphicFramePr>
            <a:graphicFrameLocks noGrp="1"/>
          </p:cNvGraphicFramePr>
          <p:nvPr>
            <p:extLst>
              <p:ext uri="{D42A27DB-BD31-4B8C-83A1-F6EECF244321}">
                <p14:modId xmlns:p14="http://schemas.microsoft.com/office/powerpoint/2010/main" val="4143498186"/>
              </p:ext>
            </p:extLst>
          </p:nvPr>
        </p:nvGraphicFramePr>
        <p:xfrm>
          <a:off x="754375" y="2054656"/>
          <a:ext cx="7482546" cy="4295649"/>
        </p:xfrm>
        <a:graphic>
          <a:graphicData uri="http://schemas.openxmlformats.org/drawingml/2006/table">
            <a:tbl>
              <a:tblPr firstRow="1" bandRow="1">
                <a:tableStyleId>{21E4AEA4-8DFA-4A89-87EB-49C32662AFE0}</a:tableStyleId>
              </a:tblPr>
              <a:tblGrid>
                <a:gridCol w="3741273">
                  <a:extLst>
                    <a:ext uri="{9D8B030D-6E8A-4147-A177-3AD203B41FA5}">
                      <a16:colId xmlns:a16="http://schemas.microsoft.com/office/drawing/2014/main" val="3691351954"/>
                    </a:ext>
                  </a:extLst>
                </a:gridCol>
                <a:gridCol w="3741273">
                  <a:extLst>
                    <a:ext uri="{9D8B030D-6E8A-4147-A177-3AD203B41FA5}">
                      <a16:colId xmlns:a16="http://schemas.microsoft.com/office/drawing/2014/main" val="1813416962"/>
                    </a:ext>
                  </a:extLst>
                </a:gridCol>
              </a:tblGrid>
              <a:tr h="471473">
                <a:tc>
                  <a:txBody>
                    <a:bodyPr/>
                    <a:lstStyle/>
                    <a:p>
                      <a:pPr algn="ctr"/>
                      <a:r>
                        <a:rPr lang="en-US" dirty="0"/>
                        <a:t>Parameter</a:t>
                      </a:r>
                    </a:p>
                  </a:txBody>
                  <a:tcPr anchor="ctr"/>
                </a:tc>
                <a:tc>
                  <a:txBody>
                    <a:bodyPr/>
                    <a:lstStyle/>
                    <a:p>
                      <a:pPr algn="ctr"/>
                      <a:r>
                        <a:rPr lang="en-US" dirty="0"/>
                        <a:t>Value</a:t>
                      </a:r>
                    </a:p>
                  </a:txBody>
                  <a:tcPr anchor="ctr"/>
                </a:tc>
                <a:extLst>
                  <a:ext uri="{0D108BD9-81ED-4DB2-BD59-A6C34878D82A}">
                    <a16:rowId xmlns:a16="http://schemas.microsoft.com/office/drawing/2014/main" val="675073070"/>
                  </a:ext>
                </a:extLst>
              </a:tr>
              <a:tr h="478022">
                <a:tc>
                  <a:txBody>
                    <a:bodyPr/>
                    <a:lstStyle/>
                    <a:p>
                      <a:pPr algn="ctr"/>
                      <a:r>
                        <a:rPr lang="en-US" dirty="0"/>
                        <a:t>Population</a:t>
                      </a:r>
                    </a:p>
                  </a:txBody>
                  <a:tcPr anchor="ctr"/>
                </a:tc>
                <a:tc>
                  <a:txBody>
                    <a:bodyPr/>
                    <a:lstStyle/>
                    <a:p>
                      <a:pPr algn="ctr"/>
                      <a:r>
                        <a:rPr lang="en-US" dirty="0"/>
                        <a:t>100</a:t>
                      </a:r>
                    </a:p>
                  </a:txBody>
                  <a:tcPr anchor="ctr"/>
                </a:tc>
                <a:extLst>
                  <a:ext uri="{0D108BD9-81ED-4DB2-BD59-A6C34878D82A}">
                    <a16:rowId xmlns:a16="http://schemas.microsoft.com/office/drawing/2014/main" val="4188733316"/>
                  </a:ext>
                </a:extLst>
              </a:tr>
              <a:tr h="478022">
                <a:tc>
                  <a:txBody>
                    <a:bodyPr/>
                    <a:lstStyle/>
                    <a:p>
                      <a:pPr algn="ctr"/>
                      <a:r>
                        <a:rPr lang="en-US" dirty="0"/>
                        <a:t>Mutation</a:t>
                      </a:r>
                    </a:p>
                  </a:txBody>
                  <a:tcPr anchor="ctr"/>
                </a:tc>
                <a:tc>
                  <a:txBody>
                    <a:bodyPr/>
                    <a:lstStyle/>
                    <a:p>
                      <a:pPr algn="ctr"/>
                      <a:r>
                        <a:rPr lang="en-US" dirty="0"/>
                        <a:t>One bit flip</a:t>
                      </a:r>
                    </a:p>
                  </a:txBody>
                  <a:tcPr anchor="ctr"/>
                </a:tc>
                <a:extLst>
                  <a:ext uri="{0D108BD9-81ED-4DB2-BD59-A6C34878D82A}">
                    <a16:rowId xmlns:a16="http://schemas.microsoft.com/office/drawing/2014/main" val="2771147056"/>
                  </a:ext>
                </a:extLst>
              </a:tr>
              <a:tr h="478022">
                <a:tc>
                  <a:txBody>
                    <a:bodyPr/>
                    <a:lstStyle/>
                    <a:p>
                      <a:pPr algn="ctr"/>
                      <a:r>
                        <a:rPr lang="en-US" dirty="0"/>
                        <a:t>Mutation Probability</a:t>
                      </a:r>
                    </a:p>
                  </a:txBody>
                  <a:tcPr anchor="ctr"/>
                </a:tc>
                <a:tc>
                  <a:txBody>
                    <a:bodyPr/>
                    <a:lstStyle/>
                    <a:p>
                      <a:pPr algn="ctr"/>
                      <a:r>
                        <a:rPr lang="en-US" dirty="0"/>
                        <a:t>0.4</a:t>
                      </a:r>
                    </a:p>
                  </a:txBody>
                  <a:tcPr anchor="ctr"/>
                </a:tc>
                <a:extLst>
                  <a:ext uri="{0D108BD9-81ED-4DB2-BD59-A6C34878D82A}">
                    <a16:rowId xmlns:a16="http://schemas.microsoft.com/office/drawing/2014/main" val="2179791702"/>
                  </a:ext>
                </a:extLst>
              </a:tr>
              <a:tr h="478022">
                <a:tc>
                  <a:txBody>
                    <a:bodyPr/>
                    <a:lstStyle/>
                    <a:p>
                      <a:pPr algn="ctr"/>
                      <a:r>
                        <a:rPr lang="en-US" dirty="0"/>
                        <a:t>Crossover</a:t>
                      </a:r>
                    </a:p>
                  </a:txBody>
                  <a:tcPr anchor="ctr"/>
                </a:tc>
                <a:tc>
                  <a:txBody>
                    <a:bodyPr/>
                    <a:lstStyle/>
                    <a:p>
                      <a:pPr algn="ctr"/>
                      <a:r>
                        <a:rPr lang="en-US" dirty="0"/>
                        <a:t>2</a:t>
                      </a:r>
                    </a:p>
                  </a:txBody>
                  <a:tcPr anchor="ctr"/>
                </a:tc>
                <a:extLst>
                  <a:ext uri="{0D108BD9-81ED-4DB2-BD59-A6C34878D82A}">
                    <a16:rowId xmlns:a16="http://schemas.microsoft.com/office/drawing/2014/main" val="2315914286"/>
                  </a:ext>
                </a:extLst>
              </a:tr>
              <a:tr h="478022">
                <a:tc>
                  <a:txBody>
                    <a:bodyPr/>
                    <a:lstStyle/>
                    <a:p>
                      <a:pPr algn="ctr"/>
                      <a:r>
                        <a:rPr lang="en-US" dirty="0"/>
                        <a:t>Parent Selection</a:t>
                      </a:r>
                    </a:p>
                  </a:txBody>
                  <a:tcPr anchor="ctr"/>
                </a:tc>
                <a:tc>
                  <a:txBody>
                    <a:bodyPr/>
                    <a:lstStyle/>
                    <a:p>
                      <a:pPr algn="ctr"/>
                      <a:r>
                        <a:rPr lang="en-US" dirty="0"/>
                        <a:t>Random out of 20% best</a:t>
                      </a:r>
                    </a:p>
                  </a:txBody>
                  <a:tcPr anchor="ctr"/>
                </a:tc>
                <a:extLst>
                  <a:ext uri="{0D108BD9-81ED-4DB2-BD59-A6C34878D82A}">
                    <a16:rowId xmlns:a16="http://schemas.microsoft.com/office/drawing/2014/main" val="1983404864"/>
                  </a:ext>
                </a:extLst>
              </a:tr>
              <a:tr h="478022">
                <a:tc>
                  <a:txBody>
                    <a:bodyPr/>
                    <a:lstStyle/>
                    <a:p>
                      <a:pPr algn="ctr"/>
                      <a:r>
                        <a:rPr lang="en-US" dirty="0"/>
                        <a:t>Survivor Selection</a:t>
                      </a:r>
                    </a:p>
                  </a:txBody>
                  <a:tcPr anchor="ctr"/>
                </a:tc>
                <a:tc>
                  <a:txBody>
                    <a:bodyPr/>
                    <a:lstStyle/>
                    <a:p>
                      <a:pPr algn="ctr"/>
                      <a:r>
                        <a:rPr lang="en-US" dirty="0"/>
                        <a:t>Elitism (20%)</a:t>
                      </a:r>
                    </a:p>
                  </a:txBody>
                  <a:tcPr anchor="ctr"/>
                </a:tc>
                <a:extLst>
                  <a:ext uri="{0D108BD9-81ED-4DB2-BD59-A6C34878D82A}">
                    <a16:rowId xmlns:a16="http://schemas.microsoft.com/office/drawing/2014/main" val="3391333492"/>
                  </a:ext>
                </a:extLst>
              </a:tr>
              <a:tr h="478022">
                <a:tc>
                  <a:txBody>
                    <a:bodyPr/>
                    <a:lstStyle/>
                    <a:p>
                      <a:pPr algn="ctr"/>
                      <a:r>
                        <a:rPr lang="en-US" dirty="0"/>
                        <a:t>Best Fitness</a:t>
                      </a:r>
                    </a:p>
                  </a:txBody>
                  <a:tcPr anchor="ctr"/>
                </a:tc>
                <a:tc>
                  <a:txBody>
                    <a:bodyPr/>
                    <a:lstStyle/>
                    <a:p>
                      <a:pPr marL="0" algn="ctr" defTabSz="914400" rtl="0" eaLnBrk="1" latinLnBrk="0" hangingPunct="1"/>
                      <a:r>
                        <a:rPr lang="en-US" dirty="0"/>
                        <a:t>30</a:t>
                      </a:r>
                    </a:p>
                  </a:txBody>
                  <a:tcPr anchor="ctr"/>
                </a:tc>
                <a:extLst>
                  <a:ext uri="{0D108BD9-81ED-4DB2-BD59-A6C34878D82A}">
                    <a16:rowId xmlns:a16="http://schemas.microsoft.com/office/drawing/2014/main" val="444731229"/>
                  </a:ext>
                </a:extLst>
              </a:tr>
              <a:tr h="478022">
                <a:tc>
                  <a:txBody>
                    <a:bodyPr/>
                    <a:lstStyle/>
                    <a:p>
                      <a:pPr algn="ctr"/>
                      <a:r>
                        <a:rPr lang="en-US" dirty="0"/>
                        <a:t>Generations</a:t>
                      </a:r>
                    </a:p>
                  </a:txBody>
                  <a:tcPr anchor="ctr"/>
                </a:tc>
                <a:tc>
                  <a:txBody>
                    <a:bodyPr/>
                    <a:lstStyle/>
                    <a:p>
                      <a:pPr marL="0" algn="ctr" defTabSz="914400" rtl="0" eaLnBrk="1" latinLnBrk="0" hangingPunct="1"/>
                      <a:r>
                        <a:rPr lang="en-US" dirty="0"/>
                        <a:t>1000</a:t>
                      </a:r>
                    </a:p>
                  </a:txBody>
                  <a:tcPr anchor="ctr"/>
                </a:tc>
                <a:extLst>
                  <a:ext uri="{0D108BD9-81ED-4DB2-BD59-A6C34878D82A}">
                    <a16:rowId xmlns:a16="http://schemas.microsoft.com/office/drawing/2014/main" val="2959854607"/>
                  </a:ext>
                </a:extLst>
              </a:tr>
            </a:tbl>
          </a:graphicData>
        </a:graphic>
      </p:graphicFrame>
    </p:spTree>
    <p:extLst>
      <p:ext uri="{BB962C8B-B14F-4D97-AF65-F5344CB8AC3E}">
        <p14:creationId xmlns:p14="http://schemas.microsoft.com/office/powerpoint/2010/main" val="1070040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300608"/>
            <a:ext cx="8229600" cy="691279"/>
          </a:xfrm>
        </p:spPr>
        <p:txBody>
          <a:bodyPr>
            <a:normAutofit/>
          </a:bodyPr>
          <a:lstStyle/>
          <a:p>
            <a:r>
              <a:rPr lang="en-US" sz="3200" dirty="0"/>
              <a:t>Lights Up Puzzle - Rules</a:t>
            </a:r>
          </a:p>
        </p:txBody>
      </p:sp>
      <p:pic>
        <p:nvPicPr>
          <p:cNvPr id="9" name="Picture 8">
            <a:extLst>
              <a:ext uri="{FF2B5EF4-FFF2-40B4-BE49-F238E27FC236}">
                <a16:creationId xmlns:a16="http://schemas.microsoft.com/office/drawing/2014/main" id="{49ED9CE6-5FE4-2748-9C7F-D84EF4255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330" y="1596540"/>
            <a:ext cx="5182820" cy="5261460"/>
          </a:xfrm>
          <a:prstGeom prst="rect">
            <a:avLst/>
          </a:prstGeom>
        </p:spPr>
      </p:pic>
      <p:pic>
        <p:nvPicPr>
          <p:cNvPr id="12" name="Picture 11">
            <a:extLst>
              <a:ext uri="{FF2B5EF4-FFF2-40B4-BE49-F238E27FC236}">
                <a16:creationId xmlns:a16="http://schemas.microsoft.com/office/drawing/2014/main" id="{4A83AF46-437C-CC4D-BEC2-1ADAC49E614C}"/>
              </a:ext>
            </a:extLst>
          </p:cNvPr>
          <p:cNvPicPr>
            <a:picLocks noChangeAspect="1"/>
          </p:cNvPicPr>
          <p:nvPr/>
        </p:nvPicPr>
        <p:blipFill>
          <a:blip r:embed="rId3"/>
          <a:stretch>
            <a:fillRect/>
          </a:stretch>
        </p:blipFill>
        <p:spPr>
          <a:xfrm>
            <a:off x="118724" y="3839808"/>
            <a:ext cx="436790" cy="436790"/>
          </a:xfrm>
          <a:prstGeom prst="rect">
            <a:avLst/>
          </a:prstGeom>
        </p:spPr>
      </p:pic>
      <p:pic>
        <p:nvPicPr>
          <p:cNvPr id="16" name="Picture 15">
            <a:extLst>
              <a:ext uri="{FF2B5EF4-FFF2-40B4-BE49-F238E27FC236}">
                <a16:creationId xmlns:a16="http://schemas.microsoft.com/office/drawing/2014/main" id="{8FFEF954-63D5-B946-A044-8935521641BE}"/>
              </a:ext>
            </a:extLst>
          </p:cNvPr>
          <p:cNvPicPr>
            <a:picLocks noChangeAspect="1"/>
          </p:cNvPicPr>
          <p:nvPr/>
        </p:nvPicPr>
        <p:blipFill rotWithShape="1">
          <a:blip r:embed="rId4"/>
          <a:srcRect l="6833" r="8865" b="4351"/>
          <a:stretch/>
        </p:blipFill>
        <p:spPr>
          <a:xfrm>
            <a:off x="118725" y="3110706"/>
            <a:ext cx="456630" cy="470999"/>
          </a:xfrm>
          <a:prstGeom prst="rect">
            <a:avLst/>
          </a:prstGeom>
        </p:spPr>
      </p:pic>
      <p:pic>
        <p:nvPicPr>
          <p:cNvPr id="18" name="Picture 17">
            <a:extLst>
              <a:ext uri="{FF2B5EF4-FFF2-40B4-BE49-F238E27FC236}">
                <a16:creationId xmlns:a16="http://schemas.microsoft.com/office/drawing/2014/main" id="{BC9EFE3B-2D94-AF42-AD83-0243139A2D48}"/>
              </a:ext>
            </a:extLst>
          </p:cNvPr>
          <p:cNvPicPr>
            <a:picLocks noChangeAspect="1"/>
          </p:cNvPicPr>
          <p:nvPr/>
        </p:nvPicPr>
        <p:blipFill rotWithShape="1">
          <a:blip r:embed="rId5"/>
          <a:srcRect t="4172" r="4489" b="10112"/>
          <a:stretch/>
        </p:blipFill>
        <p:spPr>
          <a:xfrm>
            <a:off x="129174" y="2426994"/>
            <a:ext cx="426340" cy="420881"/>
          </a:xfrm>
          <a:prstGeom prst="rect">
            <a:avLst/>
          </a:prstGeom>
        </p:spPr>
      </p:pic>
      <p:pic>
        <p:nvPicPr>
          <p:cNvPr id="19" name="Picture 18">
            <a:extLst>
              <a:ext uri="{FF2B5EF4-FFF2-40B4-BE49-F238E27FC236}">
                <a16:creationId xmlns:a16="http://schemas.microsoft.com/office/drawing/2014/main" id="{6426BC09-5668-4443-8EE9-7580B82D40D6}"/>
              </a:ext>
            </a:extLst>
          </p:cNvPr>
          <p:cNvPicPr>
            <a:picLocks noChangeAspect="1"/>
          </p:cNvPicPr>
          <p:nvPr/>
        </p:nvPicPr>
        <p:blipFill rotWithShape="1">
          <a:blip r:embed="rId6"/>
          <a:srcRect l="10244" t="12051" r="10240" b="7566"/>
          <a:stretch/>
        </p:blipFill>
        <p:spPr>
          <a:xfrm flipH="1">
            <a:off x="118724" y="1795270"/>
            <a:ext cx="436790" cy="404759"/>
          </a:xfrm>
          <a:prstGeom prst="rect">
            <a:avLst/>
          </a:prstGeom>
        </p:spPr>
      </p:pic>
      <p:pic>
        <p:nvPicPr>
          <p:cNvPr id="20" name="Picture 19">
            <a:extLst>
              <a:ext uri="{FF2B5EF4-FFF2-40B4-BE49-F238E27FC236}">
                <a16:creationId xmlns:a16="http://schemas.microsoft.com/office/drawing/2014/main" id="{2B60AE64-18FD-604D-8BFD-505A5E79A22F}"/>
              </a:ext>
            </a:extLst>
          </p:cNvPr>
          <p:cNvPicPr>
            <a:picLocks noChangeAspect="1"/>
          </p:cNvPicPr>
          <p:nvPr/>
        </p:nvPicPr>
        <p:blipFill rotWithShape="1">
          <a:blip r:embed="rId7"/>
          <a:srcRect l="6001" t="5414" r="3574"/>
          <a:stretch/>
        </p:blipFill>
        <p:spPr>
          <a:xfrm>
            <a:off x="129175" y="4644387"/>
            <a:ext cx="443936" cy="464368"/>
          </a:xfrm>
          <a:prstGeom prst="rect">
            <a:avLst/>
          </a:prstGeom>
        </p:spPr>
      </p:pic>
      <p:sp>
        <p:nvSpPr>
          <p:cNvPr id="21" name="TextBox 20">
            <a:extLst>
              <a:ext uri="{FF2B5EF4-FFF2-40B4-BE49-F238E27FC236}">
                <a16:creationId xmlns:a16="http://schemas.microsoft.com/office/drawing/2014/main" id="{F94665D7-CA88-C44B-9D4E-175395D22A83}"/>
              </a:ext>
            </a:extLst>
          </p:cNvPr>
          <p:cNvSpPr txBox="1"/>
          <p:nvPr/>
        </p:nvSpPr>
        <p:spPr>
          <a:xfrm>
            <a:off x="573110" y="1742061"/>
            <a:ext cx="3082660" cy="523220"/>
          </a:xfrm>
          <a:prstGeom prst="rect">
            <a:avLst/>
          </a:prstGeom>
          <a:noFill/>
        </p:spPr>
        <p:txBody>
          <a:bodyPr wrap="square" rtlCol="0">
            <a:spAutoFit/>
          </a:bodyPr>
          <a:lstStyle/>
          <a:p>
            <a:r>
              <a:rPr lang="en-US" sz="1400" b="1" dirty="0"/>
              <a:t>Empty Cell  </a:t>
            </a:r>
            <a:r>
              <a:rPr lang="en-US" sz="1400" dirty="0"/>
              <a:t>- Is an optional spot for a light bulb</a:t>
            </a:r>
          </a:p>
        </p:txBody>
      </p:sp>
      <p:sp>
        <p:nvSpPr>
          <p:cNvPr id="22" name="TextBox 21">
            <a:extLst>
              <a:ext uri="{FF2B5EF4-FFF2-40B4-BE49-F238E27FC236}">
                <a16:creationId xmlns:a16="http://schemas.microsoft.com/office/drawing/2014/main" id="{06849F51-4247-4149-8F20-E09D12AB5246}"/>
              </a:ext>
            </a:extLst>
          </p:cNvPr>
          <p:cNvSpPr txBox="1"/>
          <p:nvPr/>
        </p:nvSpPr>
        <p:spPr>
          <a:xfrm>
            <a:off x="573110" y="2375824"/>
            <a:ext cx="2954911" cy="523220"/>
          </a:xfrm>
          <a:prstGeom prst="rect">
            <a:avLst/>
          </a:prstGeom>
          <a:noFill/>
        </p:spPr>
        <p:txBody>
          <a:bodyPr wrap="none" rtlCol="0">
            <a:spAutoFit/>
          </a:bodyPr>
          <a:lstStyle/>
          <a:p>
            <a:r>
              <a:rPr lang="en-US" sz="1400" b="1" dirty="0"/>
              <a:t>Block</a:t>
            </a:r>
            <a:r>
              <a:rPr lang="en-US" sz="1400" dirty="0"/>
              <a:t> – Invalid location for a light bulb</a:t>
            </a:r>
          </a:p>
          <a:p>
            <a:r>
              <a:rPr lang="en-US" sz="1400" dirty="0"/>
              <a:t>Also blocks light</a:t>
            </a:r>
          </a:p>
        </p:txBody>
      </p:sp>
      <p:sp>
        <p:nvSpPr>
          <p:cNvPr id="23" name="TextBox 22">
            <a:extLst>
              <a:ext uri="{FF2B5EF4-FFF2-40B4-BE49-F238E27FC236}">
                <a16:creationId xmlns:a16="http://schemas.microsoft.com/office/drawing/2014/main" id="{2FC52449-9959-3E4E-B529-6ADE475C0528}"/>
              </a:ext>
            </a:extLst>
          </p:cNvPr>
          <p:cNvSpPr txBox="1"/>
          <p:nvPr/>
        </p:nvSpPr>
        <p:spPr>
          <a:xfrm>
            <a:off x="573110" y="2995746"/>
            <a:ext cx="3308015" cy="738664"/>
          </a:xfrm>
          <a:prstGeom prst="rect">
            <a:avLst/>
          </a:prstGeom>
          <a:noFill/>
        </p:spPr>
        <p:txBody>
          <a:bodyPr wrap="square" rtlCol="0">
            <a:spAutoFit/>
          </a:bodyPr>
          <a:lstStyle/>
          <a:p>
            <a:r>
              <a:rPr lang="en-US" sz="1400" b="1" dirty="0"/>
              <a:t>Number Block </a:t>
            </a:r>
            <a:r>
              <a:rPr lang="en-US" sz="1400" dirty="0"/>
              <a:t>– Some blocks contain numbers, They represent how many light bulbs should share edge with that block </a:t>
            </a:r>
          </a:p>
        </p:txBody>
      </p:sp>
      <p:sp>
        <p:nvSpPr>
          <p:cNvPr id="24" name="TextBox 23">
            <a:extLst>
              <a:ext uri="{FF2B5EF4-FFF2-40B4-BE49-F238E27FC236}">
                <a16:creationId xmlns:a16="http://schemas.microsoft.com/office/drawing/2014/main" id="{ADCCCCD6-79C0-2B47-8F5A-8D0095B87F66}"/>
              </a:ext>
            </a:extLst>
          </p:cNvPr>
          <p:cNvSpPr txBox="1"/>
          <p:nvPr/>
        </p:nvSpPr>
        <p:spPr>
          <a:xfrm>
            <a:off x="573110" y="3747971"/>
            <a:ext cx="3277500" cy="738664"/>
          </a:xfrm>
          <a:prstGeom prst="rect">
            <a:avLst/>
          </a:prstGeom>
          <a:noFill/>
        </p:spPr>
        <p:txBody>
          <a:bodyPr wrap="none" rtlCol="0">
            <a:spAutoFit/>
          </a:bodyPr>
          <a:lstStyle/>
          <a:p>
            <a:r>
              <a:rPr lang="en-US" sz="1400" b="1" dirty="0"/>
              <a:t>Light Bulb </a:t>
            </a:r>
            <a:r>
              <a:rPr lang="en-US" sz="1400" dirty="0"/>
              <a:t>– Lights the board vertically and</a:t>
            </a:r>
          </a:p>
          <a:p>
            <a:r>
              <a:rPr lang="en-US" sz="1400" dirty="0"/>
              <a:t>Horizontally until reaches the end of the</a:t>
            </a:r>
          </a:p>
          <a:p>
            <a:r>
              <a:rPr lang="en-US" sz="1400" dirty="0"/>
              <a:t>Board or meets a block.</a:t>
            </a:r>
          </a:p>
        </p:txBody>
      </p:sp>
      <p:sp>
        <p:nvSpPr>
          <p:cNvPr id="25" name="TextBox 24">
            <a:extLst>
              <a:ext uri="{FF2B5EF4-FFF2-40B4-BE49-F238E27FC236}">
                <a16:creationId xmlns:a16="http://schemas.microsoft.com/office/drawing/2014/main" id="{7900B80A-65CC-B543-89F6-09C9FFD66A85}"/>
              </a:ext>
            </a:extLst>
          </p:cNvPr>
          <p:cNvSpPr txBox="1"/>
          <p:nvPr/>
        </p:nvSpPr>
        <p:spPr>
          <a:xfrm>
            <a:off x="552389" y="4482820"/>
            <a:ext cx="3417942" cy="954107"/>
          </a:xfrm>
          <a:prstGeom prst="rect">
            <a:avLst/>
          </a:prstGeom>
          <a:noFill/>
        </p:spPr>
        <p:txBody>
          <a:bodyPr wrap="square" rtlCol="0">
            <a:spAutoFit/>
          </a:bodyPr>
          <a:lstStyle/>
          <a:p>
            <a:r>
              <a:rPr lang="en-US" sz="1400" b="1" dirty="0"/>
              <a:t>Illuminated Cell </a:t>
            </a:r>
            <a:r>
              <a:rPr lang="en-US" sz="1400" dirty="0"/>
              <a:t>– Cells that are already in a direct line with a light bulb. They are invalid spots for light bulbs as it would cause a clash of two light bulbs.</a:t>
            </a:r>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374900"/>
            <a:ext cx="7016195" cy="610820"/>
          </a:xfrm>
        </p:spPr>
        <p:txBody>
          <a:bodyPr>
            <a:normAutofit fontScale="90000"/>
          </a:bodyPr>
          <a:lstStyle/>
          <a:p>
            <a:pPr algn="l"/>
            <a:r>
              <a:rPr lang="en-US" dirty="0">
                <a:solidFill>
                  <a:schemeClr val="bg1"/>
                </a:solidFill>
              </a:rPr>
              <a:t>Initial Results</a:t>
            </a:r>
          </a:p>
        </p:txBody>
      </p:sp>
      <p:pic>
        <p:nvPicPr>
          <p:cNvPr id="3" name="Picture 2">
            <a:extLst>
              <a:ext uri="{FF2B5EF4-FFF2-40B4-BE49-F238E27FC236}">
                <a16:creationId xmlns:a16="http://schemas.microsoft.com/office/drawing/2014/main" id="{879DE6F1-5E93-1C4C-A51D-C5AD1C4CCF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394" y="1901950"/>
            <a:ext cx="5369925" cy="4039117"/>
          </a:xfrm>
          <a:prstGeom prst="rect">
            <a:avLst/>
          </a:prstGeom>
        </p:spPr>
      </p:pic>
    </p:spTree>
    <p:extLst>
      <p:ext uri="{BB962C8B-B14F-4D97-AF65-F5344CB8AC3E}">
        <p14:creationId xmlns:p14="http://schemas.microsoft.com/office/powerpoint/2010/main" val="1636351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374900"/>
            <a:ext cx="7016195" cy="610820"/>
          </a:xfrm>
        </p:spPr>
        <p:txBody>
          <a:bodyPr>
            <a:normAutofit fontScale="90000"/>
          </a:bodyPr>
          <a:lstStyle/>
          <a:p>
            <a:pPr algn="l"/>
            <a:r>
              <a:rPr lang="en-US" dirty="0">
                <a:solidFill>
                  <a:schemeClr val="bg1"/>
                </a:solidFill>
              </a:rPr>
              <a:t>Initial Results</a:t>
            </a:r>
          </a:p>
        </p:txBody>
      </p:sp>
      <p:pic>
        <p:nvPicPr>
          <p:cNvPr id="6" name="Picture 5">
            <a:extLst>
              <a:ext uri="{FF2B5EF4-FFF2-40B4-BE49-F238E27FC236}">
                <a16:creationId xmlns:a16="http://schemas.microsoft.com/office/drawing/2014/main" id="{07FBF820-D95F-8546-80B5-1C75B6DF88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91130"/>
            <a:ext cx="9131300" cy="5566870"/>
          </a:xfrm>
          <a:prstGeom prst="rect">
            <a:avLst/>
          </a:prstGeom>
        </p:spPr>
      </p:pic>
    </p:spTree>
    <p:extLst>
      <p:ext uri="{BB962C8B-B14F-4D97-AF65-F5344CB8AC3E}">
        <p14:creationId xmlns:p14="http://schemas.microsoft.com/office/powerpoint/2010/main" val="3629949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Future Work</a:t>
            </a:r>
          </a:p>
        </p:txBody>
      </p:sp>
      <p:sp>
        <p:nvSpPr>
          <p:cNvPr id="5" name="Text Placeholder 4"/>
          <p:cNvSpPr>
            <a:spLocks noGrp="1"/>
          </p:cNvSpPr>
          <p:nvPr>
            <p:ph type="body" idx="1"/>
          </p:nvPr>
        </p:nvSpPr>
        <p:spPr/>
        <p:txBody>
          <a:bodyPr/>
          <a:lstStyle/>
          <a:p>
            <a:r>
              <a:rPr lang="en-US" dirty="0"/>
              <a:t>Fresh Blood</a:t>
            </a:r>
          </a:p>
        </p:txBody>
      </p:sp>
      <p:sp>
        <p:nvSpPr>
          <p:cNvPr id="6" name="Content Placeholder 5"/>
          <p:cNvSpPr>
            <a:spLocks noGrp="1"/>
          </p:cNvSpPr>
          <p:nvPr>
            <p:ph sz="half" idx="2"/>
          </p:nvPr>
        </p:nvSpPr>
        <p:spPr>
          <a:xfrm>
            <a:off x="448965" y="2226402"/>
            <a:ext cx="4040188" cy="3035058"/>
          </a:xfrm>
        </p:spPr>
        <p:txBody>
          <a:bodyPr/>
          <a:lstStyle/>
          <a:p>
            <a:r>
              <a:rPr lang="en-US" dirty="0"/>
              <a:t>Every certain number of generations generate some new random individuals for diversity.</a:t>
            </a:r>
          </a:p>
        </p:txBody>
      </p:sp>
      <p:sp>
        <p:nvSpPr>
          <p:cNvPr id="7" name="Text Placeholder 6"/>
          <p:cNvSpPr>
            <a:spLocks noGrp="1"/>
          </p:cNvSpPr>
          <p:nvPr>
            <p:ph type="body" sz="quarter" idx="3"/>
          </p:nvPr>
        </p:nvSpPr>
        <p:spPr/>
        <p:txBody>
          <a:bodyPr/>
          <a:lstStyle/>
          <a:p>
            <a:r>
              <a:rPr lang="en-US" dirty="0"/>
              <a:t>Different Selection</a:t>
            </a:r>
          </a:p>
        </p:txBody>
      </p:sp>
      <p:sp>
        <p:nvSpPr>
          <p:cNvPr id="8" name="Content Placeholder 7"/>
          <p:cNvSpPr>
            <a:spLocks noGrp="1"/>
          </p:cNvSpPr>
          <p:nvPr>
            <p:ph sz="quarter" idx="4"/>
          </p:nvPr>
        </p:nvSpPr>
        <p:spPr>
          <a:xfrm>
            <a:off x="4636790" y="2226402"/>
            <a:ext cx="4041775" cy="3035058"/>
          </a:xfrm>
        </p:spPr>
        <p:txBody>
          <a:bodyPr/>
          <a:lstStyle/>
          <a:p>
            <a:r>
              <a:rPr lang="en-US" dirty="0"/>
              <a:t>Select random 5 and cross best 2</a:t>
            </a:r>
          </a:p>
          <a:p>
            <a:r>
              <a:rPr lang="en-US" dirty="0"/>
              <a:t>Other selections…</a:t>
            </a:r>
          </a:p>
        </p:txBody>
      </p:sp>
      <p:sp>
        <p:nvSpPr>
          <p:cNvPr id="9" name="Text Placeholder 4">
            <a:extLst>
              <a:ext uri="{FF2B5EF4-FFF2-40B4-BE49-F238E27FC236}">
                <a16:creationId xmlns:a16="http://schemas.microsoft.com/office/drawing/2014/main" id="{739A2851-96DD-7542-89A4-E14775A6F896}"/>
              </a:ext>
            </a:extLst>
          </p:cNvPr>
          <p:cNvSpPr txBox="1">
            <a:spLocks/>
          </p:cNvSpPr>
          <p:nvPr/>
        </p:nvSpPr>
        <p:spPr>
          <a:xfrm>
            <a:off x="448965" y="3713362"/>
            <a:ext cx="4040188" cy="639762"/>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400" b="1" kern="1200">
                <a:solidFill>
                  <a:srgbClr val="D0005E"/>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Aggressive Mutation</a:t>
            </a:r>
          </a:p>
        </p:txBody>
      </p:sp>
      <p:sp>
        <p:nvSpPr>
          <p:cNvPr id="11" name="Content Placeholder 5">
            <a:extLst>
              <a:ext uri="{FF2B5EF4-FFF2-40B4-BE49-F238E27FC236}">
                <a16:creationId xmlns:a16="http://schemas.microsoft.com/office/drawing/2014/main" id="{877F54DC-DE79-5348-A682-46173180D4DF}"/>
              </a:ext>
            </a:extLst>
          </p:cNvPr>
          <p:cNvSpPr txBox="1">
            <a:spLocks/>
          </p:cNvSpPr>
          <p:nvPr/>
        </p:nvSpPr>
        <p:spPr>
          <a:xfrm>
            <a:off x="448965" y="4373794"/>
            <a:ext cx="4040188" cy="30350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2">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2">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2">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2">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2">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dirty="0"/>
              <a:t>Every bit has a probability of flipping.</a:t>
            </a:r>
          </a:p>
        </p:txBody>
      </p:sp>
      <p:sp>
        <p:nvSpPr>
          <p:cNvPr id="12" name="Text Placeholder 4">
            <a:extLst>
              <a:ext uri="{FF2B5EF4-FFF2-40B4-BE49-F238E27FC236}">
                <a16:creationId xmlns:a16="http://schemas.microsoft.com/office/drawing/2014/main" id="{83EB364B-5B82-E547-93C3-F2E21F20F7A6}"/>
              </a:ext>
            </a:extLst>
          </p:cNvPr>
          <p:cNvSpPr txBox="1">
            <a:spLocks/>
          </p:cNvSpPr>
          <p:nvPr/>
        </p:nvSpPr>
        <p:spPr>
          <a:xfrm>
            <a:off x="4636790" y="3713362"/>
            <a:ext cx="4040188" cy="639762"/>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400" b="1" kern="1200">
                <a:solidFill>
                  <a:srgbClr val="D0005E"/>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Penalties</a:t>
            </a:r>
          </a:p>
        </p:txBody>
      </p:sp>
      <p:sp>
        <p:nvSpPr>
          <p:cNvPr id="13" name="Content Placeholder 5">
            <a:extLst>
              <a:ext uri="{FF2B5EF4-FFF2-40B4-BE49-F238E27FC236}">
                <a16:creationId xmlns:a16="http://schemas.microsoft.com/office/drawing/2014/main" id="{18FAA68A-8503-E940-AFDD-794EBF8BEDA8}"/>
              </a:ext>
            </a:extLst>
          </p:cNvPr>
          <p:cNvSpPr txBox="1">
            <a:spLocks/>
          </p:cNvSpPr>
          <p:nvPr/>
        </p:nvSpPr>
        <p:spPr>
          <a:xfrm>
            <a:off x="4636790" y="4373794"/>
            <a:ext cx="4040188" cy="30350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2">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2">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2">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2">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2">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dirty="0"/>
              <a:t>Increasing mutation rates incase of local optimum.</a:t>
            </a:r>
          </a:p>
          <a:p>
            <a:endParaRPr lang="en-US" dirty="0"/>
          </a:p>
          <a:p>
            <a:endParaRPr lang="en-US" dirty="0"/>
          </a:p>
        </p:txBody>
      </p:sp>
    </p:spTree>
    <p:extLst>
      <p:ext uri="{BB962C8B-B14F-4D97-AF65-F5344CB8AC3E}">
        <p14:creationId xmlns:p14="http://schemas.microsoft.com/office/powerpoint/2010/main" val="4170783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374900"/>
            <a:ext cx="8229600" cy="610820"/>
          </a:xfrm>
        </p:spPr>
        <p:txBody>
          <a:bodyPr>
            <a:normAutofit fontScale="90000"/>
          </a:bodyPr>
          <a:lstStyle/>
          <a:p>
            <a:r>
              <a:rPr lang="en-US" dirty="0"/>
              <a:t>Lights Up Puzzle - Solution</a:t>
            </a:r>
          </a:p>
        </p:txBody>
      </p:sp>
      <p:pic>
        <p:nvPicPr>
          <p:cNvPr id="7" name="Picture 6">
            <a:extLst>
              <a:ext uri="{FF2B5EF4-FFF2-40B4-BE49-F238E27FC236}">
                <a16:creationId xmlns:a16="http://schemas.microsoft.com/office/drawing/2014/main" id="{4C87D9AC-7C66-B842-8473-01B49D2997FE}"/>
              </a:ext>
            </a:extLst>
          </p:cNvPr>
          <p:cNvPicPr>
            <a:picLocks noChangeAspect="1"/>
          </p:cNvPicPr>
          <p:nvPr/>
        </p:nvPicPr>
        <p:blipFill>
          <a:blip r:embed="rId2"/>
          <a:stretch>
            <a:fillRect/>
          </a:stretch>
        </p:blipFill>
        <p:spPr>
          <a:xfrm>
            <a:off x="3808475" y="1629760"/>
            <a:ext cx="5228240" cy="5228240"/>
          </a:xfrm>
          <a:prstGeom prst="rect">
            <a:avLst/>
          </a:prstGeom>
        </p:spPr>
      </p:pic>
      <p:sp>
        <p:nvSpPr>
          <p:cNvPr id="3" name="TextBox 2">
            <a:extLst>
              <a:ext uri="{FF2B5EF4-FFF2-40B4-BE49-F238E27FC236}">
                <a16:creationId xmlns:a16="http://schemas.microsoft.com/office/drawing/2014/main" id="{BC2AC855-CCB0-7941-9882-2568250BBBBC}"/>
              </a:ext>
            </a:extLst>
          </p:cNvPr>
          <p:cNvSpPr txBox="1"/>
          <p:nvPr/>
        </p:nvSpPr>
        <p:spPr>
          <a:xfrm>
            <a:off x="296260" y="1901950"/>
            <a:ext cx="3512215" cy="2585323"/>
          </a:xfrm>
          <a:prstGeom prst="rect">
            <a:avLst/>
          </a:prstGeom>
          <a:noFill/>
        </p:spPr>
        <p:txBody>
          <a:bodyPr wrap="square" rtlCol="0">
            <a:spAutoFit/>
          </a:bodyPr>
          <a:lstStyle/>
          <a:p>
            <a:pPr marL="0" algn="l" defTabSz="914400" rtl="0" eaLnBrk="1" latinLnBrk="0" hangingPunct="1"/>
            <a:r>
              <a:rPr lang="en-US" dirty="0"/>
              <a:t>A valid solution for a 14x14 Lights up puzzle</a:t>
            </a:r>
            <a:r>
              <a:rPr lang="he-IL" dirty="0"/>
              <a:t>:</a:t>
            </a:r>
          </a:p>
          <a:p>
            <a:pPr marL="285750" indent="-285750" algn="l" defTabSz="914400" rtl="0" eaLnBrk="1" latinLnBrk="0" hangingPunct="1">
              <a:buFont typeface="Arial" panose="020B0604020202020204" pitchFamily="34" charset="0"/>
              <a:buChar char="•"/>
            </a:pPr>
            <a:r>
              <a:rPr lang="en-US" dirty="0"/>
              <a:t>All cell are illuminated.</a:t>
            </a:r>
          </a:p>
          <a:p>
            <a:pPr marL="285750" indent="-285750" algn="l" defTabSz="914400" rtl="0" eaLnBrk="1" latinLnBrk="0" hangingPunct="1">
              <a:buFont typeface="Arial" panose="020B0604020202020204" pitchFamily="34" charset="0"/>
              <a:buChar char="•"/>
            </a:pPr>
            <a:r>
              <a:rPr lang="en-US" dirty="0"/>
              <a:t>Every ”Number Block” have the exact number of light bulbs around it (i.e. 4 bulbs around a 4 block).</a:t>
            </a:r>
          </a:p>
          <a:p>
            <a:pPr marL="285750" indent="-285750" algn="l" defTabSz="914400" rtl="0" eaLnBrk="1" latinLnBrk="0" hangingPunct="1">
              <a:buFont typeface="Arial" panose="020B0604020202020204" pitchFamily="34" charset="0"/>
              <a:buChar char="•"/>
            </a:pPr>
            <a:r>
              <a:rPr lang="en-US" dirty="0"/>
              <a:t>No light bulb illuminate another.</a:t>
            </a:r>
          </a:p>
          <a:p>
            <a:pPr marL="285750" indent="-285750" algn="l" defTabSz="914400" rtl="0" eaLnBrk="1" latinLnBrk="0" hangingPunct="1">
              <a:buFont typeface="Arial" panose="020B0604020202020204" pitchFamily="34" charset="0"/>
              <a:buChar char="•"/>
            </a:pPr>
            <a:endParaRPr lang="en-US" dirty="0"/>
          </a:p>
        </p:txBody>
      </p:sp>
    </p:spTree>
    <p:extLst>
      <p:ext uri="{BB962C8B-B14F-4D97-AF65-F5344CB8AC3E}">
        <p14:creationId xmlns:p14="http://schemas.microsoft.com/office/powerpoint/2010/main" val="4092461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374901"/>
            <a:ext cx="8229600" cy="610820"/>
          </a:xfrm>
        </p:spPr>
        <p:txBody>
          <a:bodyPr>
            <a:normAutofit fontScale="90000"/>
          </a:bodyPr>
          <a:lstStyle/>
          <a:p>
            <a:r>
              <a:rPr lang="en-US" dirty="0"/>
              <a:t>Lights Up Puzzle - Complexity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3555" y="1749245"/>
                <a:ext cx="8229600" cy="3918803"/>
              </a:xfrm>
            </p:spPr>
            <p:txBody>
              <a:bodyPr/>
              <a:lstStyle/>
              <a:p>
                <a:r>
                  <a:rPr lang="en-US" dirty="0"/>
                  <a:t>NP - Complete[1]</a:t>
                </a:r>
                <a:endParaRPr lang="he-IL" dirty="0"/>
              </a:p>
              <a:p>
                <a:endParaRPr lang="en-US" dirty="0"/>
              </a:p>
              <a:p>
                <a:r>
                  <a:rPr lang="en-US" dirty="0"/>
                  <a:t>Search space of n*n board is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sup>
                    </m:sSup>
                    <m:r>
                      <a:rPr lang="en-US" b="0" i="0" smtClean="0">
                        <a:latin typeface="Cambria Math" panose="02040503050406030204" pitchFamily="18" charset="0"/>
                      </a:rPr>
                      <m:t>)</m:t>
                    </m:r>
                  </m:oMath>
                </a14:m>
                <a:endParaRPr lang="he-IL" dirty="0"/>
              </a:p>
              <a:p>
                <a:endParaRPr lang="en-US" dirty="0"/>
              </a:p>
              <a:p>
                <a:r>
                  <a:rPr lang="en-US" dirty="0"/>
                  <a:t>Reduction is limited to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𝑚</m:t>
                            </m:r>
                          </m:sup>
                        </m:sSup>
                      </m:e>
                    </m:d>
                    <m:r>
                      <a:rPr lang="en-US" b="0" i="1" smtClean="0">
                        <a:latin typeface="Cambria Math" panose="02040503050406030204" pitchFamily="18" charset="0"/>
                      </a:rPr>
                      <m:t>, </m:t>
                    </m:r>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3555" y="1749245"/>
                <a:ext cx="8229600" cy="3918803"/>
              </a:xfrm>
              <a:blipFill>
                <a:blip r:embed="rId3"/>
                <a:stretch>
                  <a:fillRect l="-1233" t="-194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6BF6372B-488E-5047-863E-1D1A37380199}"/>
              </a:ext>
            </a:extLst>
          </p:cNvPr>
          <p:cNvSpPr txBox="1"/>
          <p:nvPr/>
        </p:nvSpPr>
        <p:spPr>
          <a:xfrm>
            <a:off x="143555" y="6177690"/>
            <a:ext cx="7024430" cy="646331"/>
          </a:xfrm>
          <a:prstGeom prst="rect">
            <a:avLst/>
          </a:prstGeom>
          <a:noFill/>
        </p:spPr>
        <p:txBody>
          <a:bodyPr wrap="square" rtlCol="0">
            <a:spAutoFit/>
          </a:bodyPr>
          <a:lstStyle/>
          <a:p>
            <a:r>
              <a:rPr lang="en-US" dirty="0"/>
              <a:t>[1] KENDALL, Graham; PARKES, Andrew; SPOERER, Kristian. A survey of NP-complete puzzles. </a:t>
            </a:r>
            <a:r>
              <a:rPr lang="en-US" i="1" dirty="0"/>
              <a:t>ICGA Journal</a:t>
            </a:r>
            <a:r>
              <a:rPr lang="en-US" dirty="0"/>
              <a:t>, 2008, 31.1: 13-34.‏</a:t>
            </a:r>
          </a:p>
        </p:txBody>
      </p:sp>
    </p:spTree>
    <p:extLst>
      <p:ext uri="{BB962C8B-B14F-4D97-AF65-F5344CB8AC3E}">
        <p14:creationId xmlns:p14="http://schemas.microsoft.com/office/powerpoint/2010/main" val="2238510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181" y="374901"/>
            <a:ext cx="8229600" cy="602116"/>
          </a:xfrm>
        </p:spPr>
        <p:txBody>
          <a:bodyPr>
            <a:normAutofit fontScale="90000"/>
          </a:bodyPr>
          <a:lstStyle/>
          <a:p>
            <a:r>
              <a:rPr lang="en-US" dirty="0"/>
              <a:t>Pre Processing</a:t>
            </a:r>
          </a:p>
        </p:txBody>
      </p:sp>
      <p:sp>
        <p:nvSpPr>
          <p:cNvPr id="3" name="Content Placeholder 2"/>
          <p:cNvSpPr>
            <a:spLocks noGrp="1"/>
          </p:cNvSpPr>
          <p:nvPr>
            <p:ph idx="1"/>
          </p:nvPr>
        </p:nvSpPr>
        <p:spPr>
          <a:xfrm>
            <a:off x="143555" y="1749245"/>
            <a:ext cx="8229600" cy="3918803"/>
          </a:xfrm>
        </p:spPr>
        <p:txBody>
          <a:bodyPr/>
          <a:lstStyle/>
          <a:p>
            <a:pPr marL="0" indent="0" algn="l" defTabSz="914400" rtl="0" eaLnBrk="1" latinLnBrk="0" hangingPunct="1">
              <a:spcBef>
                <a:spcPct val="20000"/>
              </a:spcBef>
              <a:buNone/>
            </a:pPr>
            <a:r>
              <a:rPr lang="en-US" dirty="0"/>
              <a:t>By preprocessing the board we can avoid occupied or invalid cells in the representation of the individual and reduce the search space.</a:t>
            </a:r>
          </a:p>
        </p:txBody>
      </p:sp>
      <p:sp>
        <p:nvSpPr>
          <p:cNvPr id="4" name="TextBox 3">
            <a:extLst>
              <a:ext uri="{FF2B5EF4-FFF2-40B4-BE49-F238E27FC236}">
                <a16:creationId xmlns:a16="http://schemas.microsoft.com/office/drawing/2014/main" id="{6BF6372B-488E-5047-863E-1D1A37380199}"/>
              </a:ext>
            </a:extLst>
          </p:cNvPr>
          <p:cNvSpPr txBox="1"/>
          <p:nvPr/>
        </p:nvSpPr>
        <p:spPr>
          <a:xfrm>
            <a:off x="143555" y="6177690"/>
            <a:ext cx="7024430" cy="369332"/>
          </a:xfrm>
          <a:prstGeom prst="rect">
            <a:avLst/>
          </a:prstGeom>
          <a:noFill/>
        </p:spPr>
        <p:txBody>
          <a:bodyPr wrap="square" rtlCol="0">
            <a:spAutoFit/>
          </a:bodyPr>
          <a:lstStyle/>
          <a:p>
            <a:r>
              <a:rPr lang="en-US" dirty="0"/>
              <a:t>* </a:t>
            </a:r>
          </a:p>
        </p:txBody>
      </p:sp>
      <p:pic>
        <p:nvPicPr>
          <p:cNvPr id="5" name="Picture 4">
            <a:extLst>
              <a:ext uri="{FF2B5EF4-FFF2-40B4-BE49-F238E27FC236}">
                <a16:creationId xmlns:a16="http://schemas.microsoft.com/office/drawing/2014/main" id="{2A3226B4-0549-254D-96FF-B81EF30E848B}"/>
              </a:ext>
            </a:extLst>
          </p:cNvPr>
          <p:cNvPicPr>
            <a:picLocks noChangeAspect="1"/>
          </p:cNvPicPr>
          <p:nvPr/>
        </p:nvPicPr>
        <p:blipFill>
          <a:blip r:embed="rId2"/>
          <a:stretch>
            <a:fillRect/>
          </a:stretch>
        </p:blipFill>
        <p:spPr>
          <a:xfrm>
            <a:off x="1687215" y="3581705"/>
            <a:ext cx="5753100" cy="1854200"/>
          </a:xfrm>
          <a:prstGeom prst="rect">
            <a:avLst/>
          </a:prstGeom>
        </p:spPr>
      </p:pic>
      <p:graphicFrame>
        <p:nvGraphicFramePr>
          <p:cNvPr id="6" name="Table 5">
            <a:extLst>
              <a:ext uri="{FF2B5EF4-FFF2-40B4-BE49-F238E27FC236}">
                <a16:creationId xmlns:a16="http://schemas.microsoft.com/office/drawing/2014/main" id="{D2205CEE-7CDF-394F-AB63-2E2336467288}"/>
              </a:ext>
            </a:extLst>
          </p:cNvPr>
          <p:cNvGraphicFramePr>
            <a:graphicFrameLocks noGrp="1"/>
          </p:cNvGraphicFramePr>
          <p:nvPr>
            <p:extLst>
              <p:ext uri="{D42A27DB-BD31-4B8C-83A1-F6EECF244321}">
                <p14:modId xmlns:p14="http://schemas.microsoft.com/office/powerpoint/2010/main" val="2012132522"/>
              </p:ext>
            </p:extLst>
          </p:nvPr>
        </p:nvGraphicFramePr>
        <p:xfrm>
          <a:off x="374181" y="6177690"/>
          <a:ext cx="8551480" cy="1189292"/>
        </p:xfrm>
        <a:graphic>
          <a:graphicData uri="http://schemas.openxmlformats.org/drawingml/2006/table">
            <a:tbl>
              <a:tblPr/>
              <a:tblGrid>
                <a:gridCol w="8551480">
                  <a:extLst>
                    <a:ext uri="{9D8B030D-6E8A-4147-A177-3AD203B41FA5}">
                      <a16:colId xmlns:a16="http://schemas.microsoft.com/office/drawing/2014/main" val="1069778199"/>
                    </a:ext>
                  </a:extLst>
                </a:gridCol>
              </a:tblGrid>
              <a:tr h="1189292">
                <a:tc>
                  <a:txBody>
                    <a:bodyPr/>
                    <a:lstStyle/>
                    <a:p>
                      <a:pPr fontAlgn="t"/>
                      <a:r>
                        <a:rPr lang="en-US" dirty="0">
                          <a:effectLst/>
                          <a:latin typeface="Arial" panose="020B0604020202020204" pitchFamily="34" charset="0"/>
                        </a:rPr>
                        <a:t>SALCEDO-SANZ, Sancho, et al. A nested two-steps evolutionary algorithm for the Light-up puzzle. </a:t>
                      </a:r>
                      <a:r>
                        <a:rPr lang="en-US" i="1" dirty="0" err="1">
                          <a:effectLst/>
                          <a:latin typeface="Arial" panose="020B0604020202020204" pitchFamily="34" charset="0"/>
                        </a:rPr>
                        <a:t>Icga</a:t>
                      </a:r>
                      <a:r>
                        <a:rPr lang="en-US" i="1" dirty="0">
                          <a:effectLst/>
                          <a:latin typeface="Arial" panose="020B0604020202020204" pitchFamily="34" charset="0"/>
                        </a:rPr>
                        <a:t> Journal</a:t>
                      </a:r>
                      <a:r>
                        <a:rPr lang="en-US" dirty="0">
                          <a:effectLst/>
                          <a:latin typeface="Arial" panose="020B0604020202020204" pitchFamily="34" charset="0"/>
                        </a:rPr>
                        <a:t>, 2009, 32.3: 131-139.‏</a:t>
                      </a:r>
                    </a:p>
                  </a:txBody>
                  <a:tcPr marT="76200" marB="76200">
                    <a:lnL>
                      <a:noFill/>
                    </a:lnL>
                    <a:lnR>
                      <a:noFill/>
                    </a:lnR>
                    <a:lnT>
                      <a:noFill/>
                    </a:lnT>
                    <a:lnB>
                      <a:noFill/>
                    </a:lnB>
                  </a:tcPr>
                </a:tc>
                <a:extLst>
                  <a:ext uri="{0D108BD9-81ED-4DB2-BD59-A6C34878D82A}">
                    <a16:rowId xmlns:a16="http://schemas.microsoft.com/office/drawing/2014/main" val="1865250624"/>
                  </a:ext>
                </a:extLst>
              </a:tr>
            </a:tbl>
          </a:graphicData>
        </a:graphic>
      </p:graphicFrame>
      <p:sp>
        <p:nvSpPr>
          <p:cNvPr id="7" name="Rectangle 1">
            <a:extLst>
              <a:ext uri="{FF2B5EF4-FFF2-40B4-BE49-F238E27FC236}">
                <a16:creationId xmlns:a16="http://schemas.microsoft.com/office/drawing/2014/main" id="{CACE5373-4066-BC4E-BE2A-E7ED77B29282}"/>
              </a:ext>
            </a:extLst>
          </p:cNvPr>
          <p:cNvSpPr>
            <a:spLocks noChangeArrowheads="1"/>
          </p:cNvSpPr>
          <p:nvPr/>
        </p:nvSpPr>
        <p:spPr bwMode="auto">
          <a:xfrm flipV="1">
            <a:off x="192189" y="5948422"/>
            <a:ext cx="187429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4202B1C-B370-8A43-B29A-299966CCA497}"/>
                  </a:ext>
                </a:extLst>
              </p:cNvPr>
              <p:cNvSpPr txBox="1"/>
              <p:nvPr/>
            </p:nvSpPr>
            <p:spPr>
              <a:xfrm>
                <a:off x="2757031" y="5553537"/>
                <a:ext cx="3785780" cy="369332"/>
              </a:xfrm>
              <a:prstGeom prst="rect">
                <a:avLst/>
              </a:prstGeom>
              <a:noFill/>
            </p:spPr>
            <p:txBody>
              <a:bodyPr wrap="none" rtlCol="0">
                <a:spAutoFit/>
              </a:bodyPr>
              <a:lstStyle/>
              <a:p>
                <a:r>
                  <a:rPr lang="en-US" dirty="0"/>
                  <a:t>In this example from </a:t>
                </a:r>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19</m:t>
                            </m:r>
                          </m:sup>
                        </m:sSup>
                      </m:e>
                    </m:d>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i="1">
                        <a:latin typeface="Cambria Math" panose="02040503050406030204" pitchFamily="18" charset="0"/>
                      </a:rPr>
                      <m:t>𝑂</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6</m:t>
                        </m:r>
                      </m:sup>
                    </m:sSup>
                    <m:r>
                      <a:rPr lang="en-US">
                        <a:latin typeface="Cambria Math" panose="02040503050406030204" pitchFamily="18" charset="0"/>
                      </a:rPr>
                      <m:t>)</m:t>
                    </m:r>
                  </m:oMath>
                </a14:m>
                <a:endParaRPr lang="en-US" dirty="0"/>
              </a:p>
            </p:txBody>
          </p:sp>
        </mc:Choice>
        <mc:Fallback xmlns="">
          <p:sp>
            <p:nvSpPr>
              <p:cNvPr id="9" name="TextBox 8">
                <a:extLst>
                  <a:ext uri="{FF2B5EF4-FFF2-40B4-BE49-F238E27FC236}">
                    <a16:creationId xmlns:a16="http://schemas.microsoft.com/office/drawing/2014/main" id="{E4202B1C-B370-8A43-B29A-299966CCA497}"/>
                  </a:ext>
                </a:extLst>
              </p:cNvPr>
              <p:cNvSpPr txBox="1">
                <a:spLocks noRot="1" noChangeAspect="1" noMove="1" noResize="1" noEditPoints="1" noAdjustHandles="1" noChangeArrowheads="1" noChangeShapeType="1" noTextEdit="1"/>
              </p:cNvSpPr>
              <p:nvPr/>
            </p:nvSpPr>
            <p:spPr>
              <a:xfrm>
                <a:off x="2757031" y="5553537"/>
                <a:ext cx="3785780" cy="369332"/>
              </a:xfrm>
              <a:prstGeom prst="rect">
                <a:avLst/>
              </a:prstGeom>
              <a:blipFill>
                <a:blip r:embed="rId3"/>
                <a:stretch>
                  <a:fillRect l="-1003" t="-3333" b="-26667"/>
                </a:stretch>
              </a:blipFill>
            </p:spPr>
            <p:txBody>
              <a:bodyPr/>
              <a:lstStyle/>
              <a:p>
                <a:r>
                  <a:rPr lang="en-US">
                    <a:noFill/>
                  </a:rPr>
                  <a:t> </a:t>
                </a:r>
              </a:p>
            </p:txBody>
          </p:sp>
        </mc:Fallback>
      </mc:AlternateContent>
    </p:spTree>
    <p:extLst>
      <p:ext uri="{BB962C8B-B14F-4D97-AF65-F5344CB8AC3E}">
        <p14:creationId xmlns:p14="http://schemas.microsoft.com/office/powerpoint/2010/main" val="1489894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181" y="374901"/>
            <a:ext cx="8229600" cy="602116"/>
          </a:xfrm>
        </p:spPr>
        <p:txBody>
          <a:bodyPr>
            <a:normAutofit fontScale="90000"/>
          </a:bodyPr>
          <a:lstStyle/>
          <a:p>
            <a:r>
              <a:rPr lang="en-US" dirty="0"/>
              <a:t>Individual Representation</a:t>
            </a:r>
          </a:p>
        </p:txBody>
      </p:sp>
      <p:sp>
        <p:nvSpPr>
          <p:cNvPr id="3" name="Content Placeholder 2"/>
          <p:cNvSpPr>
            <a:spLocks noGrp="1"/>
          </p:cNvSpPr>
          <p:nvPr>
            <p:ph idx="1"/>
          </p:nvPr>
        </p:nvSpPr>
        <p:spPr>
          <a:xfrm>
            <a:off x="143555" y="1749245"/>
            <a:ext cx="8229600" cy="3918803"/>
          </a:xfrm>
        </p:spPr>
        <p:txBody>
          <a:bodyPr/>
          <a:lstStyle/>
          <a:p>
            <a:pPr marL="0" indent="0" algn="l" defTabSz="914400" rtl="0" eaLnBrk="1" latinLnBrk="0" hangingPunct="1">
              <a:spcBef>
                <a:spcPct val="20000"/>
              </a:spcBef>
              <a:buNone/>
            </a:pPr>
            <a:r>
              <a:rPr lang="en-US" dirty="0"/>
              <a:t>After preprocessing we have a smaller amount of empty cells, we represent the individual accordingly:</a:t>
            </a:r>
          </a:p>
        </p:txBody>
      </p:sp>
      <p:sp>
        <p:nvSpPr>
          <p:cNvPr id="4" name="TextBox 3">
            <a:extLst>
              <a:ext uri="{FF2B5EF4-FFF2-40B4-BE49-F238E27FC236}">
                <a16:creationId xmlns:a16="http://schemas.microsoft.com/office/drawing/2014/main" id="{6BF6372B-488E-5047-863E-1D1A37380199}"/>
              </a:ext>
            </a:extLst>
          </p:cNvPr>
          <p:cNvSpPr txBox="1"/>
          <p:nvPr/>
        </p:nvSpPr>
        <p:spPr>
          <a:xfrm>
            <a:off x="143555" y="6177690"/>
            <a:ext cx="7024430" cy="369332"/>
          </a:xfrm>
          <a:prstGeom prst="rect">
            <a:avLst/>
          </a:prstGeom>
          <a:noFill/>
        </p:spPr>
        <p:txBody>
          <a:bodyPr wrap="square" rtlCol="0">
            <a:spAutoFit/>
          </a:bodyPr>
          <a:lstStyle/>
          <a:p>
            <a:r>
              <a:rPr lang="en-US" dirty="0"/>
              <a:t>* </a:t>
            </a:r>
          </a:p>
        </p:txBody>
      </p:sp>
      <p:graphicFrame>
        <p:nvGraphicFramePr>
          <p:cNvPr id="6" name="Table 5">
            <a:extLst>
              <a:ext uri="{FF2B5EF4-FFF2-40B4-BE49-F238E27FC236}">
                <a16:creationId xmlns:a16="http://schemas.microsoft.com/office/drawing/2014/main" id="{D2205CEE-7CDF-394F-AB63-2E2336467288}"/>
              </a:ext>
            </a:extLst>
          </p:cNvPr>
          <p:cNvGraphicFramePr>
            <a:graphicFrameLocks noGrp="1"/>
          </p:cNvGraphicFramePr>
          <p:nvPr/>
        </p:nvGraphicFramePr>
        <p:xfrm>
          <a:off x="374181" y="6177690"/>
          <a:ext cx="8551480" cy="1189292"/>
        </p:xfrm>
        <a:graphic>
          <a:graphicData uri="http://schemas.openxmlformats.org/drawingml/2006/table">
            <a:tbl>
              <a:tblPr/>
              <a:tblGrid>
                <a:gridCol w="8551480">
                  <a:extLst>
                    <a:ext uri="{9D8B030D-6E8A-4147-A177-3AD203B41FA5}">
                      <a16:colId xmlns:a16="http://schemas.microsoft.com/office/drawing/2014/main" val="1069778199"/>
                    </a:ext>
                  </a:extLst>
                </a:gridCol>
              </a:tblGrid>
              <a:tr h="1189292">
                <a:tc>
                  <a:txBody>
                    <a:bodyPr/>
                    <a:lstStyle/>
                    <a:p>
                      <a:pPr fontAlgn="t"/>
                      <a:r>
                        <a:rPr lang="en-US" dirty="0">
                          <a:effectLst/>
                          <a:latin typeface="Arial" panose="020B0604020202020204" pitchFamily="34" charset="0"/>
                        </a:rPr>
                        <a:t>SALCEDO-SANZ, Sancho, et al. A nested two-steps evolutionary algorithm for the Light-up puzzle. </a:t>
                      </a:r>
                      <a:r>
                        <a:rPr lang="en-US" i="1" dirty="0" err="1">
                          <a:effectLst/>
                          <a:latin typeface="Arial" panose="020B0604020202020204" pitchFamily="34" charset="0"/>
                        </a:rPr>
                        <a:t>Icga</a:t>
                      </a:r>
                      <a:r>
                        <a:rPr lang="en-US" i="1" dirty="0">
                          <a:effectLst/>
                          <a:latin typeface="Arial" panose="020B0604020202020204" pitchFamily="34" charset="0"/>
                        </a:rPr>
                        <a:t> Journal</a:t>
                      </a:r>
                      <a:r>
                        <a:rPr lang="en-US" dirty="0">
                          <a:effectLst/>
                          <a:latin typeface="Arial" panose="020B0604020202020204" pitchFamily="34" charset="0"/>
                        </a:rPr>
                        <a:t>, 2009, 32.3: 131-139.‏</a:t>
                      </a:r>
                    </a:p>
                  </a:txBody>
                  <a:tcPr marT="76200" marB="76200">
                    <a:lnL>
                      <a:noFill/>
                    </a:lnL>
                    <a:lnR>
                      <a:noFill/>
                    </a:lnR>
                    <a:lnT>
                      <a:noFill/>
                    </a:lnT>
                    <a:lnB>
                      <a:noFill/>
                    </a:lnB>
                  </a:tcPr>
                </a:tc>
                <a:extLst>
                  <a:ext uri="{0D108BD9-81ED-4DB2-BD59-A6C34878D82A}">
                    <a16:rowId xmlns:a16="http://schemas.microsoft.com/office/drawing/2014/main" val="1865250624"/>
                  </a:ext>
                </a:extLst>
              </a:tr>
            </a:tbl>
          </a:graphicData>
        </a:graphic>
      </p:graphicFrame>
      <p:sp>
        <p:nvSpPr>
          <p:cNvPr id="7" name="Rectangle 1">
            <a:extLst>
              <a:ext uri="{FF2B5EF4-FFF2-40B4-BE49-F238E27FC236}">
                <a16:creationId xmlns:a16="http://schemas.microsoft.com/office/drawing/2014/main" id="{CACE5373-4066-BC4E-BE2A-E7ED77B29282}"/>
              </a:ext>
            </a:extLst>
          </p:cNvPr>
          <p:cNvSpPr>
            <a:spLocks noChangeArrowheads="1"/>
          </p:cNvSpPr>
          <p:nvPr/>
        </p:nvSpPr>
        <p:spPr bwMode="auto">
          <a:xfrm flipV="1">
            <a:off x="192189" y="5948422"/>
            <a:ext cx="187429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93D3BEC7-BC17-4447-9A59-1FFDD2CF4E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515" y="3634103"/>
            <a:ext cx="5778500" cy="2032000"/>
          </a:xfrm>
          <a:prstGeom prst="rect">
            <a:avLst/>
          </a:prstGeom>
        </p:spPr>
      </p:pic>
    </p:spTree>
    <p:extLst>
      <p:ext uri="{BB962C8B-B14F-4D97-AF65-F5344CB8AC3E}">
        <p14:creationId xmlns:p14="http://schemas.microsoft.com/office/powerpoint/2010/main" val="1791556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dirty="0"/>
              <a:t>Crossover</a:t>
            </a:r>
          </a:p>
        </p:txBody>
      </p:sp>
      <p:sp>
        <p:nvSpPr>
          <p:cNvPr id="6" name="Rectangle 5">
            <a:extLst>
              <a:ext uri="{FF2B5EF4-FFF2-40B4-BE49-F238E27FC236}">
                <a16:creationId xmlns:a16="http://schemas.microsoft.com/office/drawing/2014/main" id="{C2C57670-E102-C741-8692-28A3E78C9F15}"/>
              </a:ext>
            </a:extLst>
          </p:cNvPr>
          <p:cNvSpPr/>
          <p:nvPr/>
        </p:nvSpPr>
        <p:spPr>
          <a:xfrm>
            <a:off x="2434130"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8" name="Rectangle 7">
            <a:extLst>
              <a:ext uri="{FF2B5EF4-FFF2-40B4-BE49-F238E27FC236}">
                <a16:creationId xmlns:a16="http://schemas.microsoft.com/office/drawing/2014/main" id="{F35A53A7-0E6A-1F4D-A832-48C4B4151395}"/>
              </a:ext>
            </a:extLst>
          </p:cNvPr>
          <p:cNvSpPr/>
          <p:nvPr/>
        </p:nvSpPr>
        <p:spPr>
          <a:xfrm>
            <a:off x="3197655" y="220736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9" name="Rectangle 8">
            <a:extLst>
              <a:ext uri="{FF2B5EF4-FFF2-40B4-BE49-F238E27FC236}">
                <a16:creationId xmlns:a16="http://schemas.microsoft.com/office/drawing/2014/main" id="{58F9646E-CCA8-A340-B836-52B6861807B9}"/>
              </a:ext>
            </a:extLst>
          </p:cNvPr>
          <p:cNvSpPr/>
          <p:nvPr/>
        </p:nvSpPr>
        <p:spPr>
          <a:xfrm>
            <a:off x="5182820"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10" name="Rectangle 9">
            <a:extLst>
              <a:ext uri="{FF2B5EF4-FFF2-40B4-BE49-F238E27FC236}">
                <a16:creationId xmlns:a16="http://schemas.microsoft.com/office/drawing/2014/main" id="{F336ED71-F4F7-E348-BAE9-04568548B9E4}"/>
              </a:ext>
            </a:extLst>
          </p:cNvPr>
          <p:cNvSpPr/>
          <p:nvPr/>
        </p:nvSpPr>
        <p:spPr>
          <a:xfrm>
            <a:off x="5946345" y="220736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cxnSp>
        <p:nvCxnSpPr>
          <p:cNvPr id="15" name="Straight Arrow Connector 14">
            <a:extLst>
              <a:ext uri="{FF2B5EF4-FFF2-40B4-BE49-F238E27FC236}">
                <a16:creationId xmlns:a16="http://schemas.microsoft.com/office/drawing/2014/main" id="{E4FF9BC6-C777-4A48-923F-3A69EFFBBC0E}"/>
              </a:ext>
            </a:extLst>
          </p:cNvPr>
          <p:cNvCxnSpPr/>
          <p:nvPr/>
        </p:nvCxnSpPr>
        <p:spPr>
          <a:xfrm>
            <a:off x="3197655" y="2512770"/>
            <a:ext cx="2748690" cy="1985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65FCC75-BD08-4D42-B1CB-E24681CD3854}"/>
              </a:ext>
            </a:extLst>
          </p:cNvPr>
          <p:cNvCxnSpPr>
            <a:cxnSpLocks/>
          </p:cNvCxnSpPr>
          <p:nvPr/>
        </p:nvCxnSpPr>
        <p:spPr>
          <a:xfrm flipH="1">
            <a:off x="3197654" y="2512769"/>
            <a:ext cx="2748692" cy="1985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0E77784-FD93-2C4E-90CD-5C268569B4C9}"/>
              </a:ext>
            </a:extLst>
          </p:cNvPr>
          <p:cNvSpPr/>
          <p:nvPr/>
        </p:nvSpPr>
        <p:spPr>
          <a:xfrm>
            <a:off x="2434129" y="465064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20" name="Rectangle 19">
            <a:extLst>
              <a:ext uri="{FF2B5EF4-FFF2-40B4-BE49-F238E27FC236}">
                <a16:creationId xmlns:a16="http://schemas.microsoft.com/office/drawing/2014/main" id="{737FB8C7-BA3A-EE40-91AB-955AF7349734}"/>
              </a:ext>
            </a:extLst>
          </p:cNvPr>
          <p:cNvSpPr/>
          <p:nvPr/>
        </p:nvSpPr>
        <p:spPr>
          <a:xfrm>
            <a:off x="3197655" y="4657842"/>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21" name="Rectangle 20">
            <a:extLst>
              <a:ext uri="{FF2B5EF4-FFF2-40B4-BE49-F238E27FC236}">
                <a16:creationId xmlns:a16="http://schemas.microsoft.com/office/drawing/2014/main" id="{9704DD9C-C8DE-4A49-AB54-FCDE9131E962}"/>
              </a:ext>
            </a:extLst>
          </p:cNvPr>
          <p:cNvSpPr/>
          <p:nvPr/>
        </p:nvSpPr>
        <p:spPr>
          <a:xfrm>
            <a:off x="5182820" y="465064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22" name="Rectangle 21">
            <a:extLst>
              <a:ext uri="{FF2B5EF4-FFF2-40B4-BE49-F238E27FC236}">
                <a16:creationId xmlns:a16="http://schemas.microsoft.com/office/drawing/2014/main" id="{097CD96F-2F9A-8E44-8408-63610AC5765F}"/>
              </a:ext>
            </a:extLst>
          </p:cNvPr>
          <p:cNvSpPr/>
          <p:nvPr/>
        </p:nvSpPr>
        <p:spPr>
          <a:xfrm>
            <a:off x="5946345" y="465064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23" name="TextBox 22">
            <a:extLst>
              <a:ext uri="{FF2B5EF4-FFF2-40B4-BE49-F238E27FC236}">
                <a16:creationId xmlns:a16="http://schemas.microsoft.com/office/drawing/2014/main" id="{DC4BA68D-591F-8D4D-83F2-231861EEB39F}"/>
              </a:ext>
            </a:extLst>
          </p:cNvPr>
          <p:cNvSpPr txBox="1"/>
          <p:nvPr/>
        </p:nvSpPr>
        <p:spPr>
          <a:xfrm>
            <a:off x="5182820" y="3734410"/>
            <a:ext cx="476412" cy="369332"/>
          </a:xfrm>
          <a:prstGeom prst="rect">
            <a:avLst/>
          </a:prstGeom>
          <a:noFill/>
        </p:spPr>
        <p:txBody>
          <a:bodyPr wrap="none" rtlCol="0">
            <a:spAutoFit/>
          </a:bodyPr>
          <a:lstStyle/>
          <a:p>
            <a:r>
              <a:rPr lang="en-US" dirty="0"/>
              <a:t>0.5</a:t>
            </a:r>
          </a:p>
        </p:txBody>
      </p:sp>
      <p:sp>
        <p:nvSpPr>
          <p:cNvPr id="24" name="TextBox 23">
            <a:extLst>
              <a:ext uri="{FF2B5EF4-FFF2-40B4-BE49-F238E27FC236}">
                <a16:creationId xmlns:a16="http://schemas.microsoft.com/office/drawing/2014/main" id="{FB7B4D6F-E1A9-C246-ABD0-6B03E25046EA}"/>
              </a:ext>
            </a:extLst>
          </p:cNvPr>
          <p:cNvSpPr txBox="1"/>
          <p:nvPr/>
        </p:nvSpPr>
        <p:spPr>
          <a:xfrm>
            <a:off x="3579417" y="3734410"/>
            <a:ext cx="476412" cy="369332"/>
          </a:xfrm>
          <a:prstGeom prst="rect">
            <a:avLst/>
          </a:prstGeom>
          <a:noFill/>
        </p:spPr>
        <p:txBody>
          <a:bodyPr wrap="none" rtlCol="0">
            <a:spAutoFit/>
          </a:bodyPr>
          <a:lstStyle/>
          <a:p>
            <a:r>
              <a:rPr lang="en-US" dirty="0"/>
              <a:t>0.5</a:t>
            </a:r>
          </a:p>
        </p:txBody>
      </p:sp>
    </p:spTree>
    <p:extLst>
      <p:ext uri="{BB962C8B-B14F-4D97-AF65-F5344CB8AC3E}">
        <p14:creationId xmlns:p14="http://schemas.microsoft.com/office/powerpoint/2010/main" val="1101633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dirty="0"/>
              <a:t>Crossover 2</a:t>
            </a:r>
          </a:p>
        </p:txBody>
      </p:sp>
      <p:sp>
        <p:nvSpPr>
          <p:cNvPr id="6" name="Rectangle 5">
            <a:extLst>
              <a:ext uri="{FF2B5EF4-FFF2-40B4-BE49-F238E27FC236}">
                <a16:creationId xmlns:a16="http://schemas.microsoft.com/office/drawing/2014/main" id="{C2C57670-E102-C741-8692-28A3E78C9F15}"/>
              </a:ext>
            </a:extLst>
          </p:cNvPr>
          <p:cNvSpPr/>
          <p:nvPr/>
        </p:nvSpPr>
        <p:spPr>
          <a:xfrm>
            <a:off x="2281425"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8" name="Rectangle 7">
            <a:extLst>
              <a:ext uri="{FF2B5EF4-FFF2-40B4-BE49-F238E27FC236}">
                <a16:creationId xmlns:a16="http://schemas.microsoft.com/office/drawing/2014/main" id="{F35A53A7-0E6A-1F4D-A832-48C4B4151395}"/>
              </a:ext>
            </a:extLst>
          </p:cNvPr>
          <p:cNvSpPr/>
          <p:nvPr/>
        </p:nvSpPr>
        <p:spPr>
          <a:xfrm>
            <a:off x="2739540" y="220736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cxnSp>
        <p:nvCxnSpPr>
          <p:cNvPr id="5" name="Straight Connector 4">
            <a:extLst>
              <a:ext uri="{FF2B5EF4-FFF2-40B4-BE49-F238E27FC236}">
                <a16:creationId xmlns:a16="http://schemas.microsoft.com/office/drawing/2014/main" id="{8CFED9FB-8DB6-BC4D-B32D-C73E54A1C5E4}"/>
              </a:ext>
            </a:extLst>
          </p:cNvPr>
          <p:cNvCxnSpPr/>
          <p:nvPr/>
        </p:nvCxnSpPr>
        <p:spPr>
          <a:xfrm>
            <a:off x="5946345"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DF84752-EFAE-BE4B-9AEF-D212138F2B2B}"/>
              </a:ext>
            </a:extLst>
          </p:cNvPr>
          <p:cNvCxnSpPr/>
          <p:nvPr/>
        </p:nvCxnSpPr>
        <p:spPr>
          <a:xfrm>
            <a:off x="3197654"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1E645C9-24C5-4646-8604-89FDCC58117A}"/>
              </a:ext>
            </a:extLst>
          </p:cNvPr>
          <p:cNvCxnSpPr/>
          <p:nvPr/>
        </p:nvCxnSpPr>
        <p:spPr>
          <a:xfrm>
            <a:off x="3197654" y="3276295"/>
            <a:ext cx="27486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989DC5-4644-3F40-B287-C43E63B06B60}"/>
              </a:ext>
            </a:extLst>
          </p:cNvPr>
          <p:cNvCxnSpPr>
            <a:cxnSpLocks/>
          </p:cNvCxnSpPr>
          <p:nvPr/>
        </p:nvCxnSpPr>
        <p:spPr>
          <a:xfrm flipH="1">
            <a:off x="4724706" y="3276295"/>
            <a:ext cx="1" cy="972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19FFC88-BA77-CA40-8B23-575C5BBD03EB}"/>
              </a:ext>
            </a:extLst>
          </p:cNvPr>
          <p:cNvSpPr txBox="1"/>
          <p:nvPr/>
        </p:nvSpPr>
        <p:spPr>
          <a:xfrm>
            <a:off x="4911722" y="3670488"/>
            <a:ext cx="3534622" cy="369332"/>
          </a:xfrm>
          <a:prstGeom prst="rect">
            <a:avLst/>
          </a:prstGeom>
          <a:noFill/>
        </p:spPr>
        <p:txBody>
          <a:bodyPr wrap="none" rtlCol="0">
            <a:spAutoFit/>
          </a:bodyPr>
          <a:lstStyle/>
          <a:p>
            <a:r>
              <a:rPr lang="en-US" dirty="0"/>
              <a:t>*Each bit have 50% of being chosen</a:t>
            </a:r>
          </a:p>
        </p:txBody>
      </p:sp>
      <p:sp>
        <p:nvSpPr>
          <p:cNvPr id="25" name="Rectangle 24">
            <a:extLst>
              <a:ext uri="{FF2B5EF4-FFF2-40B4-BE49-F238E27FC236}">
                <a16:creationId xmlns:a16="http://schemas.microsoft.com/office/drawing/2014/main" id="{F46D754E-F3B5-B147-98F7-65AB6AF0D053}"/>
              </a:ext>
            </a:extLst>
          </p:cNvPr>
          <p:cNvSpPr/>
          <p:nvPr/>
        </p:nvSpPr>
        <p:spPr>
          <a:xfrm>
            <a:off x="3197655"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A3</a:t>
            </a:r>
          </a:p>
        </p:txBody>
      </p:sp>
      <p:sp>
        <p:nvSpPr>
          <p:cNvPr id="26" name="Rectangle 25">
            <a:extLst>
              <a:ext uri="{FF2B5EF4-FFF2-40B4-BE49-F238E27FC236}">
                <a16:creationId xmlns:a16="http://schemas.microsoft.com/office/drawing/2014/main" id="{99EF9B53-3626-3941-AB96-069AAD469FDF}"/>
              </a:ext>
            </a:extLst>
          </p:cNvPr>
          <p:cNvSpPr/>
          <p:nvPr/>
        </p:nvSpPr>
        <p:spPr>
          <a:xfrm>
            <a:off x="3655770" y="220736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A4</a:t>
            </a:r>
          </a:p>
        </p:txBody>
      </p:sp>
      <p:sp>
        <p:nvSpPr>
          <p:cNvPr id="27" name="Rectangle 26">
            <a:extLst>
              <a:ext uri="{FF2B5EF4-FFF2-40B4-BE49-F238E27FC236}">
                <a16:creationId xmlns:a16="http://schemas.microsoft.com/office/drawing/2014/main" id="{F098EBDA-CC1A-D543-8C40-66870B53B5B2}"/>
              </a:ext>
            </a:extLst>
          </p:cNvPr>
          <p:cNvSpPr/>
          <p:nvPr/>
        </p:nvSpPr>
        <p:spPr>
          <a:xfrm>
            <a:off x="5030115"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28" name="Rectangle 27">
            <a:extLst>
              <a:ext uri="{FF2B5EF4-FFF2-40B4-BE49-F238E27FC236}">
                <a16:creationId xmlns:a16="http://schemas.microsoft.com/office/drawing/2014/main" id="{94AEE1D1-1743-8F4A-BF5F-8B79EFCF8483}"/>
              </a:ext>
            </a:extLst>
          </p:cNvPr>
          <p:cNvSpPr/>
          <p:nvPr/>
        </p:nvSpPr>
        <p:spPr>
          <a:xfrm>
            <a:off x="5488230" y="220736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31" name="Rectangle 30">
            <a:extLst>
              <a:ext uri="{FF2B5EF4-FFF2-40B4-BE49-F238E27FC236}">
                <a16:creationId xmlns:a16="http://schemas.microsoft.com/office/drawing/2014/main" id="{8243AF1B-3805-D248-819C-7410B67FFA80}"/>
              </a:ext>
            </a:extLst>
          </p:cNvPr>
          <p:cNvSpPr/>
          <p:nvPr/>
        </p:nvSpPr>
        <p:spPr>
          <a:xfrm>
            <a:off x="5946345" y="220736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B3</a:t>
            </a:r>
          </a:p>
        </p:txBody>
      </p:sp>
      <p:sp>
        <p:nvSpPr>
          <p:cNvPr id="32" name="Rectangle 31">
            <a:extLst>
              <a:ext uri="{FF2B5EF4-FFF2-40B4-BE49-F238E27FC236}">
                <a16:creationId xmlns:a16="http://schemas.microsoft.com/office/drawing/2014/main" id="{B3A86430-7F4C-AA47-8303-B58AC24B16B7}"/>
              </a:ext>
            </a:extLst>
          </p:cNvPr>
          <p:cNvSpPr/>
          <p:nvPr/>
        </p:nvSpPr>
        <p:spPr>
          <a:xfrm>
            <a:off x="6404460" y="220736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B4</a:t>
            </a:r>
          </a:p>
        </p:txBody>
      </p:sp>
      <p:sp>
        <p:nvSpPr>
          <p:cNvPr id="33" name="Rectangle 32">
            <a:extLst>
              <a:ext uri="{FF2B5EF4-FFF2-40B4-BE49-F238E27FC236}">
                <a16:creationId xmlns:a16="http://schemas.microsoft.com/office/drawing/2014/main" id="{07B2CF5D-EBD1-244E-8B2C-B4EC49189060}"/>
              </a:ext>
            </a:extLst>
          </p:cNvPr>
          <p:cNvSpPr/>
          <p:nvPr/>
        </p:nvSpPr>
        <p:spPr>
          <a:xfrm>
            <a:off x="3808475" y="434523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35" name="Rectangle 34">
            <a:extLst>
              <a:ext uri="{FF2B5EF4-FFF2-40B4-BE49-F238E27FC236}">
                <a16:creationId xmlns:a16="http://schemas.microsoft.com/office/drawing/2014/main" id="{491A0B5F-64D0-5B4A-8006-EDEC5C8F1C4E}"/>
              </a:ext>
            </a:extLst>
          </p:cNvPr>
          <p:cNvSpPr/>
          <p:nvPr/>
        </p:nvSpPr>
        <p:spPr>
          <a:xfrm>
            <a:off x="4266590" y="434523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37" name="Rectangle 36">
            <a:extLst>
              <a:ext uri="{FF2B5EF4-FFF2-40B4-BE49-F238E27FC236}">
                <a16:creationId xmlns:a16="http://schemas.microsoft.com/office/drawing/2014/main" id="{75C24057-3EB5-5743-A071-7AEA33929678}"/>
              </a:ext>
            </a:extLst>
          </p:cNvPr>
          <p:cNvSpPr/>
          <p:nvPr/>
        </p:nvSpPr>
        <p:spPr>
          <a:xfrm>
            <a:off x="4724705" y="4345230"/>
            <a:ext cx="45811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B3</a:t>
            </a:r>
          </a:p>
        </p:txBody>
      </p:sp>
      <p:sp>
        <p:nvSpPr>
          <p:cNvPr id="39" name="Rectangle 38">
            <a:extLst>
              <a:ext uri="{FF2B5EF4-FFF2-40B4-BE49-F238E27FC236}">
                <a16:creationId xmlns:a16="http://schemas.microsoft.com/office/drawing/2014/main" id="{DD2809AB-0D5D-FF48-A64B-CDCC554B3543}"/>
              </a:ext>
            </a:extLst>
          </p:cNvPr>
          <p:cNvSpPr/>
          <p:nvPr/>
        </p:nvSpPr>
        <p:spPr>
          <a:xfrm>
            <a:off x="5182820" y="4345230"/>
            <a:ext cx="45811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A4</a:t>
            </a:r>
          </a:p>
        </p:txBody>
      </p:sp>
    </p:spTree>
    <p:extLst>
      <p:ext uri="{BB962C8B-B14F-4D97-AF65-F5344CB8AC3E}">
        <p14:creationId xmlns:p14="http://schemas.microsoft.com/office/powerpoint/2010/main" val="4144318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dirty="0"/>
              <a:t>Crossover (alt.)</a:t>
            </a:r>
          </a:p>
        </p:txBody>
      </p:sp>
      <p:sp>
        <p:nvSpPr>
          <p:cNvPr id="6" name="Rectangle 5">
            <a:extLst>
              <a:ext uri="{FF2B5EF4-FFF2-40B4-BE49-F238E27FC236}">
                <a16:creationId xmlns:a16="http://schemas.microsoft.com/office/drawing/2014/main" id="{C2C57670-E102-C741-8692-28A3E78C9F15}"/>
              </a:ext>
            </a:extLst>
          </p:cNvPr>
          <p:cNvSpPr/>
          <p:nvPr/>
        </p:nvSpPr>
        <p:spPr>
          <a:xfrm>
            <a:off x="2434130"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8" name="Rectangle 7">
            <a:extLst>
              <a:ext uri="{FF2B5EF4-FFF2-40B4-BE49-F238E27FC236}">
                <a16:creationId xmlns:a16="http://schemas.microsoft.com/office/drawing/2014/main" id="{F35A53A7-0E6A-1F4D-A832-48C4B4151395}"/>
              </a:ext>
            </a:extLst>
          </p:cNvPr>
          <p:cNvSpPr/>
          <p:nvPr/>
        </p:nvSpPr>
        <p:spPr>
          <a:xfrm>
            <a:off x="3197655" y="220736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9" name="Rectangle 8">
            <a:extLst>
              <a:ext uri="{FF2B5EF4-FFF2-40B4-BE49-F238E27FC236}">
                <a16:creationId xmlns:a16="http://schemas.microsoft.com/office/drawing/2014/main" id="{58F9646E-CCA8-A340-B836-52B6861807B9}"/>
              </a:ext>
            </a:extLst>
          </p:cNvPr>
          <p:cNvSpPr/>
          <p:nvPr/>
        </p:nvSpPr>
        <p:spPr>
          <a:xfrm>
            <a:off x="5182820" y="220736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10" name="Rectangle 9">
            <a:extLst>
              <a:ext uri="{FF2B5EF4-FFF2-40B4-BE49-F238E27FC236}">
                <a16:creationId xmlns:a16="http://schemas.microsoft.com/office/drawing/2014/main" id="{F336ED71-F4F7-E348-BAE9-04568548B9E4}"/>
              </a:ext>
            </a:extLst>
          </p:cNvPr>
          <p:cNvSpPr/>
          <p:nvPr/>
        </p:nvSpPr>
        <p:spPr>
          <a:xfrm>
            <a:off x="5946345" y="220736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19" name="Rectangle 18">
            <a:extLst>
              <a:ext uri="{FF2B5EF4-FFF2-40B4-BE49-F238E27FC236}">
                <a16:creationId xmlns:a16="http://schemas.microsoft.com/office/drawing/2014/main" id="{20E77784-FD93-2C4E-90CD-5C268569B4C9}"/>
              </a:ext>
            </a:extLst>
          </p:cNvPr>
          <p:cNvSpPr/>
          <p:nvPr/>
        </p:nvSpPr>
        <p:spPr>
          <a:xfrm>
            <a:off x="2434129" y="4047022"/>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20" name="Rectangle 19">
            <a:extLst>
              <a:ext uri="{FF2B5EF4-FFF2-40B4-BE49-F238E27FC236}">
                <a16:creationId xmlns:a16="http://schemas.microsoft.com/office/drawing/2014/main" id="{737FB8C7-BA3A-EE40-91AB-955AF7349734}"/>
              </a:ext>
            </a:extLst>
          </p:cNvPr>
          <p:cNvSpPr/>
          <p:nvPr/>
        </p:nvSpPr>
        <p:spPr>
          <a:xfrm>
            <a:off x="3197655" y="4047022"/>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sp>
        <p:nvSpPr>
          <p:cNvPr id="21" name="Rectangle 20">
            <a:extLst>
              <a:ext uri="{FF2B5EF4-FFF2-40B4-BE49-F238E27FC236}">
                <a16:creationId xmlns:a16="http://schemas.microsoft.com/office/drawing/2014/main" id="{9704DD9C-C8DE-4A49-AB54-FCDE9131E962}"/>
              </a:ext>
            </a:extLst>
          </p:cNvPr>
          <p:cNvSpPr/>
          <p:nvPr/>
        </p:nvSpPr>
        <p:spPr>
          <a:xfrm>
            <a:off x="5182820" y="403982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B1</a:t>
            </a:r>
          </a:p>
        </p:txBody>
      </p:sp>
      <p:sp>
        <p:nvSpPr>
          <p:cNvPr id="22" name="Rectangle 21">
            <a:extLst>
              <a:ext uri="{FF2B5EF4-FFF2-40B4-BE49-F238E27FC236}">
                <a16:creationId xmlns:a16="http://schemas.microsoft.com/office/drawing/2014/main" id="{097CD96F-2F9A-8E44-8408-63610AC5765F}"/>
              </a:ext>
            </a:extLst>
          </p:cNvPr>
          <p:cNvSpPr/>
          <p:nvPr/>
        </p:nvSpPr>
        <p:spPr>
          <a:xfrm>
            <a:off x="5946345" y="4039820"/>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cxnSp>
        <p:nvCxnSpPr>
          <p:cNvPr id="5" name="Straight Connector 4">
            <a:extLst>
              <a:ext uri="{FF2B5EF4-FFF2-40B4-BE49-F238E27FC236}">
                <a16:creationId xmlns:a16="http://schemas.microsoft.com/office/drawing/2014/main" id="{8CFED9FB-8DB6-BC4D-B32D-C73E54A1C5E4}"/>
              </a:ext>
            </a:extLst>
          </p:cNvPr>
          <p:cNvCxnSpPr/>
          <p:nvPr/>
        </p:nvCxnSpPr>
        <p:spPr>
          <a:xfrm>
            <a:off x="5946345"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DF84752-EFAE-BE4B-9AEF-D212138F2B2B}"/>
              </a:ext>
            </a:extLst>
          </p:cNvPr>
          <p:cNvCxnSpPr/>
          <p:nvPr/>
        </p:nvCxnSpPr>
        <p:spPr>
          <a:xfrm>
            <a:off x="3197654" y="2512770"/>
            <a:ext cx="0" cy="763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1E645C9-24C5-4646-8604-89FDCC58117A}"/>
              </a:ext>
            </a:extLst>
          </p:cNvPr>
          <p:cNvCxnSpPr/>
          <p:nvPr/>
        </p:nvCxnSpPr>
        <p:spPr>
          <a:xfrm>
            <a:off x="3197654" y="3276295"/>
            <a:ext cx="27486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989DC5-4644-3F40-B287-C43E63B06B60}"/>
              </a:ext>
            </a:extLst>
          </p:cNvPr>
          <p:cNvCxnSpPr>
            <a:cxnSpLocks/>
          </p:cNvCxnSpPr>
          <p:nvPr/>
        </p:nvCxnSpPr>
        <p:spPr>
          <a:xfrm flipH="1">
            <a:off x="3197653" y="3276295"/>
            <a:ext cx="1527053" cy="694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F2812F-90AC-0248-8C79-22650C5D2B0C}"/>
              </a:ext>
            </a:extLst>
          </p:cNvPr>
          <p:cNvCxnSpPr>
            <a:cxnSpLocks/>
          </p:cNvCxnSpPr>
          <p:nvPr/>
        </p:nvCxnSpPr>
        <p:spPr>
          <a:xfrm>
            <a:off x="4724705" y="3276295"/>
            <a:ext cx="1221640" cy="694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CBFF5192-4F77-9248-A79C-F983416BA884}"/>
              </a:ext>
            </a:extLst>
          </p:cNvPr>
          <p:cNvSpPr/>
          <p:nvPr/>
        </p:nvSpPr>
        <p:spPr>
          <a:xfrm>
            <a:off x="3961180" y="5566870"/>
            <a:ext cx="763525" cy="305410"/>
          </a:xfrm>
          <a:prstGeom prst="rect">
            <a:avLst/>
          </a:prstGeom>
          <a:solidFill>
            <a:srgbClr val="F257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30" name="Rectangle 29">
            <a:extLst>
              <a:ext uri="{FF2B5EF4-FFF2-40B4-BE49-F238E27FC236}">
                <a16:creationId xmlns:a16="http://schemas.microsoft.com/office/drawing/2014/main" id="{B4C2D215-BD44-4D4A-AE13-D80C9AB3E269}"/>
              </a:ext>
            </a:extLst>
          </p:cNvPr>
          <p:cNvSpPr/>
          <p:nvPr/>
        </p:nvSpPr>
        <p:spPr>
          <a:xfrm>
            <a:off x="4724706" y="5566777"/>
            <a:ext cx="763525" cy="305410"/>
          </a:xfrm>
          <a:prstGeom prst="rect">
            <a:avLst/>
          </a:prstGeom>
          <a:solidFill>
            <a:srgbClr val="9A21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B2</a:t>
            </a:r>
          </a:p>
        </p:txBody>
      </p:sp>
      <p:cxnSp>
        <p:nvCxnSpPr>
          <p:cNvPr id="34" name="Straight Connector 33">
            <a:extLst>
              <a:ext uri="{FF2B5EF4-FFF2-40B4-BE49-F238E27FC236}">
                <a16:creationId xmlns:a16="http://schemas.microsoft.com/office/drawing/2014/main" id="{FD1C59AF-4F86-EA41-9889-3FF72AD5BED4}"/>
              </a:ext>
            </a:extLst>
          </p:cNvPr>
          <p:cNvCxnSpPr/>
          <p:nvPr/>
        </p:nvCxnSpPr>
        <p:spPr>
          <a:xfrm>
            <a:off x="3197653" y="4352432"/>
            <a:ext cx="0" cy="45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602FEE3-4490-AF49-88D7-B9C6AD89153C}"/>
              </a:ext>
            </a:extLst>
          </p:cNvPr>
          <p:cNvCxnSpPr/>
          <p:nvPr/>
        </p:nvCxnSpPr>
        <p:spPr>
          <a:xfrm>
            <a:off x="5946345" y="4345230"/>
            <a:ext cx="0" cy="45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E76B4D8-A541-1348-9690-B04FA92E7F83}"/>
              </a:ext>
            </a:extLst>
          </p:cNvPr>
          <p:cNvCxnSpPr/>
          <p:nvPr/>
        </p:nvCxnSpPr>
        <p:spPr>
          <a:xfrm flipH="1">
            <a:off x="3197653" y="4803345"/>
            <a:ext cx="27486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CA931AC-1620-A44B-819F-1516FCD4D163}"/>
              </a:ext>
            </a:extLst>
          </p:cNvPr>
          <p:cNvCxnSpPr/>
          <p:nvPr/>
        </p:nvCxnSpPr>
        <p:spPr>
          <a:xfrm>
            <a:off x="4724705" y="4803345"/>
            <a:ext cx="0" cy="610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19FFC88-BA77-CA40-8B23-575C5BBD03EB}"/>
              </a:ext>
            </a:extLst>
          </p:cNvPr>
          <p:cNvSpPr txBox="1"/>
          <p:nvPr/>
        </p:nvSpPr>
        <p:spPr>
          <a:xfrm>
            <a:off x="4724705" y="5012733"/>
            <a:ext cx="2527359" cy="369332"/>
          </a:xfrm>
          <a:prstGeom prst="rect">
            <a:avLst/>
          </a:prstGeom>
          <a:noFill/>
        </p:spPr>
        <p:txBody>
          <a:bodyPr wrap="none" rtlCol="0">
            <a:spAutoFit/>
          </a:bodyPr>
          <a:lstStyle/>
          <a:p>
            <a:r>
              <a:rPr lang="en-US" dirty="0"/>
              <a:t>*Choose by lower fitness</a:t>
            </a:r>
          </a:p>
        </p:txBody>
      </p:sp>
    </p:spTree>
    <p:extLst>
      <p:ext uri="{BB962C8B-B14F-4D97-AF65-F5344CB8AC3E}">
        <p14:creationId xmlns:p14="http://schemas.microsoft.com/office/powerpoint/2010/main" val="3590064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9276</TotalTime>
  <Words>889</Words>
  <Application>Microsoft Macintosh PowerPoint</Application>
  <PresentationFormat>On-screen Show (4:3)</PresentationFormat>
  <Paragraphs>219</Paragraphs>
  <Slides>22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Cambria Math</vt:lpstr>
      <vt:lpstr>Times New Roman</vt:lpstr>
      <vt:lpstr>Office Theme</vt:lpstr>
      <vt:lpstr>Genetic Algorithm for  Lights Up Puzzles</vt:lpstr>
      <vt:lpstr>Lights Up Puzzle - Rules</vt:lpstr>
      <vt:lpstr>Lights Up Puzzle - Solution</vt:lpstr>
      <vt:lpstr>Lights Up Puzzle - Complexity</vt:lpstr>
      <vt:lpstr>Pre Processing</vt:lpstr>
      <vt:lpstr>Individual Representation</vt:lpstr>
      <vt:lpstr>Crossover</vt:lpstr>
      <vt:lpstr>Crossover 2</vt:lpstr>
      <vt:lpstr>Crossover (alt.)</vt:lpstr>
      <vt:lpstr>Mutation</vt:lpstr>
      <vt:lpstr>Mutation2</vt:lpstr>
      <vt:lpstr>Fitness</vt:lpstr>
      <vt:lpstr>Selection</vt:lpstr>
      <vt:lpstr>Lights Up Board Parser</vt:lpstr>
      <vt:lpstr>Experiment Parameters</vt:lpstr>
      <vt:lpstr>Initial Results</vt:lpstr>
      <vt:lpstr>Experiment Parameters</vt:lpstr>
      <vt:lpstr>Initial Results</vt:lpstr>
      <vt:lpstr>Experiment Parameters</vt:lpstr>
      <vt:lpstr>Initial Results</vt:lpstr>
      <vt:lpstr>Initial Results</vt:lpstr>
      <vt:lpstr>Future Work</vt:lpstr>
    </vt:vector>
  </TitlesOfParts>
  <Company>Microsoft</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Microsoft Office User</cp:lastModifiedBy>
  <cp:revision>127</cp:revision>
  <dcterms:created xsi:type="dcterms:W3CDTF">2013-08-21T19:17:07Z</dcterms:created>
  <dcterms:modified xsi:type="dcterms:W3CDTF">2019-01-23T12:56:38Z</dcterms:modified>
</cp:coreProperties>
</file>