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3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טווחי הרים ערפילי">
            <a:extLst>
              <a:ext uri="{FF2B5EF4-FFF2-40B4-BE49-F238E27FC236}">
                <a16:creationId xmlns:a16="http://schemas.microsoft.com/office/drawing/2014/main" id="{AF5F8522-43CA-4882-A60F-B52BA4DE4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7" b="10984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pic>
        <p:nvPicPr>
          <p:cNvPr id="1028" name="Picture 4" descr="Helicopter PNG icons for download TRANSPARENT IMAGES | Picpng">
            <a:extLst>
              <a:ext uri="{FF2B5EF4-FFF2-40B4-BE49-F238E27FC236}">
                <a16:creationId xmlns:a16="http://schemas.microsoft.com/office/drawing/2014/main" id="{96937D71-9538-4CC8-B5FC-ECBBABBAB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05838"/>
            <a:ext cx="3252508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AD3C92F4-40C2-4067-8567-10092CC32B7A}"/>
              </a:ext>
            </a:extLst>
          </p:cNvPr>
          <p:cNvSpPr/>
          <p:nvPr/>
        </p:nvSpPr>
        <p:spPr>
          <a:xfrm>
            <a:off x="1479396" y="2041911"/>
            <a:ext cx="952696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אבן דרך 3 – אפליקציית אנדרואיד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י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לירון חיים 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וסתיו לידור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784C03-26A8-41A8-A2C9-423AACE9D3B9}"/>
              </a:ext>
            </a:extLst>
          </p:cNvPr>
          <p:cNvSpPr txBox="1"/>
          <p:nvPr/>
        </p:nvSpPr>
        <p:spPr>
          <a:xfrm>
            <a:off x="9653030" y="262235"/>
            <a:ext cx="23151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/>
              <a:t>קורס: תכנות מתקדם 2</a:t>
            </a:r>
            <a:br>
              <a:rPr lang="en-US" b="1" dirty="0"/>
            </a:br>
            <a:r>
              <a:rPr lang="he-IL" b="1" dirty="0"/>
              <a:t>מספר קורס: 8189211</a:t>
            </a:r>
          </a:p>
          <a:p>
            <a:endParaRPr lang="he-IL" dirty="0"/>
          </a:p>
        </p:txBody>
      </p:sp>
      <p:pic>
        <p:nvPicPr>
          <p:cNvPr id="12" name="תמונה 1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649F72D-3401-4189-B0CD-132D43910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2" y="5676095"/>
            <a:ext cx="2560709" cy="93337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1B991B7-E684-416C-A89A-9F5968229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685" y="4612905"/>
            <a:ext cx="743515" cy="1019922"/>
          </a:xfrm>
          <a:prstGeom prst="rect">
            <a:avLst/>
          </a:prstGeom>
        </p:spPr>
      </p:pic>
      <p:pic>
        <p:nvPicPr>
          <p:cNvPr id="3" name="Picture 2" descr="A picture containing tree, person, outdoor&#10;&#10;Description automatically generated">
            <a:extLst>
              <a:ext uri="{FF2B5EF4-FFF2-40B4-BE49-F238E27FC236}">
                <a16:creationId xmlns:a16="http://schemas.microsoft.com/office/drawing/2014/main" id="{C444F1BF-0309-4BE2-8A7E-B28D61DF0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80215" y="3895980"/>
            <a:ext cx="1114065" cy="7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581EF7-B3A8-464F-A9D0-8EDB8373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46" y="910140"/>
            <a:ext cx="9532374" cy="833274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על הפרויקט </a:t>
            </a:r>
            <a:br>
              <a:rPr lang="en-US" dirty="0"/>
            </a:b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527E71-DF20-4A07-B50E-E9A5CA658088}"/>
              </a:ext>
            </a:extLst>
          </p:cNvPr>
          <p:cNvSpPr txBox="1"/>
          <p:nvPr/>
        </p:nvSpPr>
        <p:spPr>
          <a:xfrm>
            <a:off x="933450" y="2682241"/>
            <a:ext cx="1097407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בפרויקט זה תכנתנו אפליקציית אנדרואיד בה נשלוט על המטוס בסימולטור </a:t>
            </a:r>
            <a:r>
              <a:rPr lang="en-US" sz="2800" dirty="0" err="1"/>
              <a:t>FlightGear</a:t>
            </a:r>
            <a:r>
              <a:rPr lang="he-IL" sz="2800" dirty="0"/>
              <a:t>. התקשורת בין האפליקציה נעשית על גבי פרוטוקול</a:t>
            </a:r>
            <a:r>
              <a:rPr lang="en-US" sz="2800" dirty="0"/>
              <a:t> TCP/IP</a:t>
            </a:r>
            <a:r>
              <a:rPr lang="he-IL" sz="2800" dirty="0"/>
              <a:t>. </a:t>
            </a:r>
          </a:p>
          <a:p>
            <a:endParaRPr lang="he-IL" sz="2800" dirty="0"/>
          </a:p>
          <a:p>
            <a:br>
              <a:rPr lang="en-US" sz="2800" dirty="0"/>
            </a:br>
            <a:endParaRPr lang="he-IL" sz="2800" dirty="0"/>
          </a:p>
        </p:txBody>
      </p:sp>
      <p:pic>
        <p:nvPicPr>
          <p:cNvPr id="3" name="Picture 2" descr="FlightGear – ויקיפדיה">
            <a:extLst>
              <a:ext uri="{FF2B5EF4-FFF2-40B4-BE49-F238E27FC236}">
                <a16:creationId xmlns:a16="http://schemas.microsoft.com/office/drawing/2014/main" id="{54C1E34B-93C8-4132-B502-9F9D0CD4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2" y="286881"/>
            <a:ext cx="2111547" cy="224676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772F5-6B78-4812-9867-5C636DDA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4242121"/>
            <a:ext cx="3430270" cy="2205173"/>
          </a:xfrm>
          <a:prstGeom prst="round2DiagRect">
            <a:avLst>
              <a:gd name="adj1" fmla="val 0"/>
              <a:gd name="adj2" fmla="val 3084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EAF2F-B155-41A9-AADC-3D912DBCDD1D}"/>
              </a:ext>
            </a:extLst>
          </p:cNvPr>
          <p:cNvSpPr txBox="1"/>
          <p:nvPr/>
        </p:nvSpPr>
        <p:spPr>
          <a:xfrm>
            <a:off x="0" y="4242121"/>
            <a:ext cx="80486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dirty="0"/>
              <a:t>הפונקציונליות באפליקציית היא על הגאי המטוס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b="1" dirty="0"/>
              <a:t>aileron, elevator</a:t>
            </a:r>
            <a:r>
              <a:rPr lang="he-IL" sz="2800" b="1" dirty="0"/>
              <a:t> </a:t>
            </a:r>
            <a:r>
              <a:rPr lang="he-IL" sz="2800" dirty="0"/>
              <a:t>– נשלוט עליהם באמצעות הגויסטיק.</a:t>
            </a:r>
            <a:br>
              <a:rPr lang="en-US" sz="2800" dirty="0"/>
            </a:br>
            <a:r>
              <a:rPr lang="en-US" sz="2800" b="1" dirty="0" err="1"/>
              <a:t>throttle,rudder</a:t>
            </a:r>
            <a:r>
              <a:rPr lang="he-IL" sz="2800" dirty="0"/>
              <a:t>- נשלוט עליהם בעזרת הסליידרים.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9610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F72C41C0-289A-4095-974A-505EC8D2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MVVM</a:t>
            </a:r>
            <a:b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38148DD0-58E4-4D94-85DC-C64EF236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059" y="1983694"/>
            <a:ext cx="8332305" cy="323600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השתמשנו בתבנית עיצוב זאת על מנת להפריד בן </a:t>
            </a:r>
            <a:r>
              <a:rPr lang="en-US" dirty="0"/>
              <a:t>view</a:t>
            </a:r>
            <a:r>
              <a:rPr lang="he-IL" dirty="0"/>
              <a:t> ל</a:t>
            </a:r>
            <a:r>
              <a:rPr lang="en-US" dirty="0"/>
              <a:t>model</a:t>
            </a:r>
          </a:p>
          <a:p>
            <a:pPr marL="0" indent="0" algn="r" rtl="1">
              <a:buNone/>
            </a:pPr>
            <a:r>
              <a:rPr lang="he-IL" dirty="0"/>
              <a:t> באמצעות </a:t>
            </a:r>
            <a:r>
              <a:rPr lang="en-US" dirty="0"/>
              <a:t>ViewModel</a:t>
            </a:r>
            <a:r>
              <a:rPr lang="he-IL" dirty="0"/>
              <a:t> המקשר בניהם.</a:t>
            </a:r>
          </a:p>
          <a:p>
            <a:pPr algn="r" rtl="1"/>
            <a:r>
              <a:rPr lang="he-IL" dirty="0"/>
              <a:t>ה</a:t>
            </a:r>
            <a:r>
              <a:rPr lang="en-US" dirty="0"/>
              <a:t>View</a:t>
            </a:r>
            <a:r>
              <a:rPr lang="he-IL" dirty="0"/>
              <a:t> – אחראי על הממשק מול המשתמש(</a:t>
            </a:r>
            <a:r>
              <a:rPr lang="en-US" dirty="0"/>
              <a:t>(UI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הג'ויסטיק – נמצא ברכיב נפרד (שגם הוא </a:t>
            </a:r>
            <a:r>
              <a:rPr lang="en-US" dirty="0"/>
              <a:t>View</a:t>
            </a:r>
            <a:r>
              <a:rPr lang="he-IL" dirty="0"/>
              <a:t>) כך שהוא ניתן לתחזוקה ולשימוש בפרויקטים אחרים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</a:t>
            </a:r>
            <a:r>
              <a:rPr lang="en-US" dirty="0"/>
              <a:t>Model</a:t>
            </a:r>
            <a:r>
              <a:rPr lang="he-IL" dirty="0"/>
              <a:t> – מחזיק את הלוגיקה של הפרויקט כגון :</a:t>
            </a:r>
            <a:r>
              <a:rPr lang="en-US" dirty="0"/>
              <a:t> </a:t>
            </a:r>
            <a:r>
              <a:rPr lang="he-IL" dirty="0"/>
              <a:t> התחברות, שליחת (נתונים) הודעות  אל ה</a:t>
            </a:r>
            <a:r>
              <a:rPr lang="en-US" dirty="0"/>
              <a:t>FG</a:t>
            </a:r>
            <a:r>
              <a:rPr lang="he-IL" dirty="0"/>
              <a:t> ע"י מימוש של </a:t>
            </a:r>
            <a:r>
              <a:rPr lang="en-US" dirty="0"/>
              <a:t>Active Object</a:t>
            </a:r>
            <a:r>
              <a:rPr lang="he-IL" dirty="0"/>
              <a:t> (שליחה בתרד נפרד מתוכנית הראשית)</a:t>
            </a:r>
            <a:br>
              <a:rPr lang="en-US" dirty="0"/>
            </a:br>
            <a:r>
              <a:rPr lang="en-US" dirty="0"/>
              <a:t>                    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78E7C73-CD4D-4F01-AFA3-F9257F2E520B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BF49E87-7312-4B34-8777-3BF24AB476F8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E6CCB-5F7C-4554-9B3C-C54A4C4F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"/>
          <a:stretch/>
        </p:blipFill>
        <p:spPr>
          <a:xfrm>
            <a:off x="410670" y="633745"/>
            <a:ext cx="2748390" cy="5935904"/>
          </a:xfrm>
          <a:prstGeom prst="roundRect">
            <a:avLst>
              <a:gd name="adj" fmla="val 13067"/>
            </a:avLst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48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428DC1-9C0D-4309-B49C-127C90DEFED7}"/>
              </a:ext>
            </a:extLst>
          </p:cNvPr>
          <p:cNvGrpSpPr/>
          <p:nvPr/>
        </p:nvGrpSpPr>
        <p:grpSpPr>
          <a:xfrm>
            <a:off x="1374250" y="234800"/>
            <a:ext cx="10149096" cy="6495169"/>
            <a:chOff x="1374250" y="234800"/>
            <a:chExt cx="10149096" cy="64951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053030-2A4A-490D-B626-6D4F313119ED}"/>
                </a:ext>
              </a:extLst>
            </p:cNvPr>
            <p:cNvGrpSpPr/>
            <p:nvPr/>
          </p:nvGrpSpPr>
          <p:grpSpPr>
            <a:xfrm>
              <a:off x="1374250" y="234800"/>
              <a:ext cx="10149096" cy="6495169"/>
              <a:chOff x="1374250" y="234800"/>
              <a:chExt cx="10149096" cy="6495169"/>
            </a:xfrm>
          </p:grpSpPr>
          <p:pic>
            <p:nvPicPr>
              <p:cNvPr id="3" name="Picture 2" descr="Text&#10;&#10;Description automatically generated">
                <a:extLst>
                  <a:ext uri="{FF2B5EF4-FFF2-40B4-BE49-F238E27FC236}">
                    <a16:creationId xmlns:a16="http://schemas.microsoft.com/office/drawing/2014/main" id="{7E302549-B47F-43D0-A97B-8C4308AB8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250" y="234800"/>
                <a:ext cx="10149096" cy="649516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FE903F-E2A5-48B1-90B0-44BF61CF94AF}"/>
                  </a:ext>
                </a:extLst>
              </p:cNvPr>
              <p:cNvSpPr/>
              <p:nvPr/>
            </p:nvSpPr>
            <p:spPr>
              <a:xfrm>
                <a:off x="1455420" y="3177540"/>
                <a:ext cx="9989820" cy="3444240"/>
              </a:xfrm>
              <a:custGeom>
                <a:avLst/>
                <a:gdLst>
                  <a:gd name="connsiteX0" fmla="*/ 0 w 9989820"/>
                  <a:gd name="connsiteY0" fmla="*/ 0 h 3436620"/>
                  <a:gd name="connsiteX1" fmla="*/ 9989820 w 9989820"/>
                  <a:gd name="connsiteY1" fmla="*/ 0 h 3436620"/>
                  <a:gd name="connsiteX2" fmla="*/ 9989820 w 9989820"/>
                  <a:gd name="connsiteY2" fmla="*/ 3436620 h 3436620"/>
                  <a:gd name="connsiteX3" fmla="*/ 0 w 9989820"/>
                  <a:gd name="connsiteY3" fmla="*/ 3436620 h 3436620"/>
                  <a:gd name="connsiteX4" fmla="*/ 0 w 9989820"/>
                  <a:gd name="connsiteY4" fmla="*/ 0 h 3436620"/>
                  <a:gd name="connsiteX0" fmla="*/ 0 w 9989820"/>
                  <a:gd name="connsiteY0" fmla="*/ 7620 h 3444240"/>
                  <a:gd name="connsiteX1" fmla="*/ 4632960 w 9989820"/>
                  <a:gd name="connsiteY1" fmla="*/ 0 h 3444240"/>
                  <a:gd name="connsiteX2" fmla="*/ 9989820 w 9989820"/>
                  <a:gd name="connsiteY2" fmla="*/ 7620 h 3444240"/>
                  <a:gd name="connsiteX3" fmla="*/ 9989820 w 9989820"/>
                  <a:gd name="connsiteY3" fmla="*/ 3444240 h 3444240"/>
                  <a:gd name="connsiteX4" fmla="*/ 0 w 9989820"/>
                  <a:gd name="connsiteY4" fmla="*/ 3444240 h 3444240"/>
                  <a:gd name="connsiteX5" fmla="*/ 0 w 9989820"/>
                  <a:gd name="connsiteY5" fmla="*/ 7620 h 3444240"/>
                  <a:gd name="connsiteX0" fmla="*/ 0 w 9989820"/>
                  <a:gd name="connsiteY0" fmla="*/ 7620 h 3444240"/>
                  <a:gd name="connsiteX1" fmla="*/ 4442460 w 9989820"/>
                  <a:gd name="connsiteY1" fmla="*/ 7620 h 3444240"/>
                  <a:gd name="connsiteX2" fmla="*/ 463296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0 w 9989820"/>
                  <a:gd name="connsiteY6" fmla="*/ 7620 h 3444240"/>
                  <a:gd name="connsiteX0" fmla="*/ 0 w 9989820"/>
                  <a:gd name="connsiteY0" fmla="*/ 7620 h 3444240"/>
                  <a:gd name="connsiteX1" fmla="*/ 4579620 w 9989820"/>
                  <a:gd name="connsiteY1" fmla="*/ 510540 h 3444240"/>
                  <a:gd name="connsiteX2" fmla="*/ 463296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0 w 9989820"/>
                  <a:gd name="connsiteY6" fmla="*/ 7620 h 3444240"/>
                  <a:gd name="connsiteX0" fmla="*/ 15240 w 9989820"/>
                  <a:gd name="connsiteY0" fmla="*/ 472440 h 3444240"/>
                  <a:gd name="connsiteX1" fmla="*/ 4579620 w 9989820"/>
                  <a:gd name="connsiteY1" fmla="*/ 510540 h 3444240"/>
                  <a:gd name="connsiteX2" fmla="*/ 463296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15240 w 9989820"/>
                  <a:gd name="connsiteY6" fmla="*/ 472440 h 3444240"/>
                  <a:gd name="connsiteX0" fmla="*/ 15240 w 9989820"/>
                  <a:gd name="connsiteY0" fmla="*/ 472440 h 3444240"/>
                  <a:gd name="connsiteX1" fmla="*/ 4579620 w 9989820"/>
                  <a:gd name="connsiteY1" fmla="*/ 510540 h 3444240"/>
                  <a:gd name="connsiteX2" fmla="*/ 457962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15240 w 9989820"/>
                  <a:gd name="connsiteY6" fmla="*/ 472440 h 3444240"/>
                  <a:gd name="connsiteX0" fmla="*/ 15240 w 9989820"/>
                  <a:gd name="connsiteY0" fmla="*/ 563880 h 3444240"/>
                  <a:gd name="connsiteX1" fmla="*/ 4579620 w 9989820"/>
                  <a:gd name="connsiteY1" fmla="*/ 510540 h 3444240"/>
                  <a:gd name="connsiteX2" fmla="*/ 457962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15240 w 9989820"/>
                  <a:gd name="connsiteY6" fmla="*/ 563880 h 3444240"/>
                  <a:gd name="connsiteX0" fmla="*/ 15240 w 9989820"/>
                  <a:gd name="connsiteY0" fmla="*/ 563880 h 3444240"/>
                  <a:gd name="connsiteX1" fmla="*/ 4589145 w 9989820"/>
                  <a:gd name="connsiteY1" fmla="*/ 543878 h 3444240"/>
                  <a:gd name="connsiteX2" fmla="*/ 457962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15240 w 9989820"/>
                  <a:gd name="connsiteY6" fmla="*/ 563880 h 3444240"/>
                  <a:gd name="connsiteX0" fmla="*/ 0 w 10007917"/>
                  <a:gd name="connsiteY0" fmla="*/ 521018 h 3444240"/>
                  <a:gd name="connsiteX1" fmla="*/ 4607242 w 10007917"/>
                  <a:gd name="connsiteY1" fmla="*/ 543878 h 3444240"/>
                  <a:gd name="connsiteX2" fmla="*/ 4597717 w 10007917"/>
                  <a:gd name="connsiteY2" fmla="*/ 0 h 3444240"/>
                  <a:gd name="connsiteX3" fmla="*/ 10007917 w 10007917"/>
                  <a:gd name="connsiteY3" fmla="*/ 7620 h 3444240"/>
                  <a:gd name="connsiteX4" fmla="*/ 10007917 w 10007917"/>
                  <a:gd name="connsiteY4" fmla="*/ 3444240 h 3444240"/>
                  <a:gd name="connsiteX5" fmla="*/ 18097 w 10007917"/>
                  <a:gd name="connsiteY5" fmla="*/ 3444240 h 3444240"/>
                  <a:gd name="connsiteX6" fmla="*/ 0 w 10007917"/>
                  <a:gd name="connsiteY6" fmla="*/ 521018 h 3444240"/>
                  <a:gd name="connsiteX0" fmla="*/ 5715 w 9989820"/>
                  <a:gd name="connsiteY0" fmla="*/ 521018 h 3444240"/>
                  <a:gd name="connsiteX1" fmla="*/ 4589145 w 9989820"/>
                  <a:gd name="connsiteY1" fmla="*/ 543878 h 3444240"/>
                  <a:gd name="connsiteX2" fmla="*/ 4579620 w 9989820"/>
                  <a:gd name="connsiteY2" fmla="*/ 0 h 3444240"/>
                  <a:gd name="connsiteX3" fmla="*/ 9989820 w 9989820"/>
                  <a:gd name="connsiteY3" fmla="*/ 7620 h 3444240"/>
                  <a:gd name="connsiteX4" fmla="*/ 9989820 w 9989820"/>
                  <a:gd name="connsiteY4" fmla="*/ 3444240 h 3444240"/>
                  <a:gd name="connsiteX5" fmla="*/ 0 w 9989820"/>
                  <a:gd name="connsiteY5" fmla="*/ 3444240 h 3444240"/>
                  <a:gd name="connsiteX6" fmla="*/ 5715 w 9989820"/>
                  <a:gd name="connsiteY6" fmla="*/ 521018 h 344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89820" h="3444240">
                    <a:moveTo>
                      <a:pt x="5715" y="521018"/>
                    </a:moveTo>
                    <a:lnTo>
                      <a:pt x="4589145" y="543878"/>
                    </a:lnTo>
                    <a:lnTo>
                      <a:pt x="4579620" y="0"/>
                    </a:lnTo>
                    <a:lnTo>
                      <a:pt x="9989820" y="7620"/>
                    </a:lnTo>
                    <a:lnTo>
                      <a:pt x="9989820" y="3444240"/>
                    </a:lnTo>
                    <a:lnTo>
                      <a:pt x="0" y="3444240"/>
                    </a:lnTo>
                    <a:lnTo>
                      <a:pt x="5715" y="521018"/>
                    </a:lnTo>
                    <a:close/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387B52-F2F4-4788-81B4-2A40FF191C45}"/>
                  </a:ext>
                </a:extLst>
              </p:cNvPr>
              <p:cNvSpPr/>
              <p:nvPr/>
            </p:nvSpPr>
            <p:spPr>
              <a:xfrm>
                <a:off x="1455420" y="312420"/>
                <a:ext cx="2392680" cy="3337530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57EB90-92C4-464F-A8B1-63DD03465A8F}"/>
                  </a:ext>
                </a:extLst>
              </p:cNvPr>
              <p:cNvSpPr/>
              <p:nvPr/>
            </p:nvSpPr>
            <p:spPr>
              <a:xfrm>
                <a:off x="4229100" y="289560"/>
                <a:ext cx="3139440" cy="3360390"/>
              </a:xfrm>
              <a:custGeom>
                <a:avLst/>
                <a:gdLst>
                  <a:gd name="connsiteX0" fmla="*/ 0 w 1714500"/>
                  <a:gd name="connsiteY0" fmla="*/ 0 h 3337530"/>
                  <a:gd name="connsiteX1" fmla="*/ 1714500 w 1714500"/>
                  <a:gd name="connsiteY1" fmla="*/ 0 h 3337530"/>
                  <a:gd name="connsiteX2" fmla="*/ 1714500 w 1714500"/>
                  <a:gd name="connsiteY2" fmla="*/ 3337530 h 3337530"/>
                  <a:gd name="connsiteX3" fmla="*/ 0 w 1714500"/>
                  <a:gd name="connsiteY3" fmla="*/ 3337530 h 3337530"/>
                  <a:gd name="connsiteX4" fmla="*/ 0 w 1714500"/>
                  <a:gd name="connsiteY4" fmla="*/ 0 h 3337530"/>
                  <a:gd name="connsiteX0" fmla="*/ 0 w 1714500"/>
                  <a:gd name="connsiteY0" fmla="*/ 0 h 3337530"/>
                  <a:gd name="connsiteX1" fmla="*/ 1714500 w 1714500"/>
                  <a:gd name="connsiteY1" fmla="*/ 0 h 3337530"/>
                  <a:gd name="connsiteX2" fmla="*/ 1714500 w 1714500"/>
                  <a:gd name="connsiteY2" fmla="*/ 2750820 h 3337530"/>
                  <a:gd name="connsiteX3" fmla="*/ 1714500 w 1714500"/>
                  <a:gd name="connsiteY3" fmla="*/ 3337530 h 3337530"/>
                  <a:gd name="connsiteX4" fmla="*/ 0 w 1714500"/>
                  <a:gd name="connsiteY4" fmla="*/ 3337530 h 3337530"/>
                  <a:gd name="connsiteX5" fmla="*/ 0 w 1714500"/>
                  <a:gd name="connsiteY5" fmla="*/ 0 h 3337530"/>
                  <a:gd name="connsiteX0" fmla="*/ 0 w 1714500"/>
                  <a:gd name="connsiteY0" fmla="*/ 0 h 3337530"/>
                  <a:gd name="connsiteX1" fmla="*/ 1714500 w 1714500"/>
                  <a:gd name="connsiteY1" fmla="*/ 0 h 3337530"/>
                  <a:gd name="connsiteX2" fmla="*/ 1714500 w 1714500"/>
                  <a:gd name="connsiteY2" fmla="*/ 121920 h 3337530"/>
                  <a:gd name="connsiteX3" fmla="*/ 1714500 w 1714500"/>
                  <a:gd name="connsiteY3" fmla="*/ 2750820 h 3337530"/>
                  <a:gd name="connsiteX4" fmla="*/ 1714500 w 1714500"/>
                  <a:gd name="connsiteY4" fmla="*/ 3337530 h 3337530"/>
                  <a:gd name="connsiteX5" fmla="*/ 0 w 1714500"/>
                  <a:gd name="connsiteY5" fmla="*/ 3337530 h 3337530"/>
                  <a:gd name="connsiteX6" fmla="*/ 0 w 1714500"/>
                  <a:gd name="connsiteY6" fmla="*/ 0 h 3337530"/>
                  <a:gd name="connsiteX0" fmla="*/ 0 w 3139440"/>
                  <a:gd name="connsiteY0" fmla="*/ 0 h 3337530"/>
                  <a:gd name="connsiteX1" fmla="*/ 1714500 w 3139440"/>
                  <a:gd name="connsiteY1" fmla="*/ 0 h 3337530"/>
                  <a:gd name="connsiteX2" fmla="*/ 3139440 w 3139440"/>
                  <a:gd name="connsiteY2" fmla="*/ 2758440 h 3337530"/>
                  <a:gd name="connsiteX3" fmla="*/ 1714500 w 3139440"/>
                  <a:gd name="connsiteY3" fmla="*/ 2750820 h 3337530"/>
                  <a:gd name="connsiteX4" fmla="*/ 1714500 w 3139440"/>
                  <a:gd name="connsiteY4" fmla="*/ 3337530 h 3337530"/>
                  <a:gd name="connsiteX5" fmla="*/ 0 w 3139440"/>
                  <a:gd name="connsiteY5" fmla="*/ 3337530 h 3337530"/>
                  <a:gd name="connsiteX6" fmla="*/ 0 w 3139440"/>
                  <a:gd name="connsiteY6" fmla="*/ 0 h 3337530"/>
                  <a:gd name="connsiteX0" fmla="*/ 0 w 3139440"/>
                  <a:gd name="connsiteY0" fmla="*/ 22860 h 3360390"/>
                  <a:gd name="connsiteX1" fmla="*/ 3131820 w 3139440"/>
                  <a:gd name="connsiteY1" fmla="*/ 0 h 3360390"/>
                  <a:gd name="connsiteX2" fmla="*/ 3139440 w 3139440"/>
                  <a:gd name="connsiteY2" fmla="*/ 2781300 h 3360390"/>
                  <a:gd name="connsiteX3" fmla="*/ 1714500 w 3139440"/>
                  <a:gd name="connsiteY3" fmla="*/ 2773680 h 3360390"/>
                  <a:gd name="connsiteX4" fmla="*/ 1714500 w 3139440"/>
                  <a:gd name="connsiteY4" fmla="*/ 3360390 h 3360390"/>
                  <a:gd name="connsiteX5" fmla="*/ 0 w 3139440"/>
                  <a:gd name="connsiteY5" fmla="*/ 3360390 h 3360390"/>
                  <a:gd name="connsiteX6" fmla="*/ 0 w 3139440"/>
                  <a:gd name="connsiteY6" fmla="*/ 22860 h 336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39440" h="3360390">
                    <a:moveTo>
                      <a:pt x="0" y="22860"/>
                    </a:moveTo>
                    <a:lnTo>
                      <a:pt x="3131820" y="0"/>
                    </a:lnTo>
                    <a:lnTo>
                      <a:pt x="3139440" y="2781300"/>
                    </a:lnTo>
                    <a:lnTo>
                      <a:pt x="1714500" y="2773680"/>
                    </a:lnTo>
                    <a:lnTo>
                      <a:pt x="1714500" y="3360390"/>
                    </a:lnTo>
                    <a:lnTo>
                      <a:pt x="0" y="3360390"/>
                    </a:lnTo>
                    <a:lnTo>
                      <a:pt x="0" y="22860"/>
                    </a:lnTo>
                    <a:close/>
                  </a:path>
                </a:pathLst>
              </a:cu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A5EA5C-7045-43A7-855D-BF7CD19C3E6B}"/>
                  </a:ext>
                </a:extLst>
              </p:cNvPr>
              <p:cNvSpPr/>
              <p:nvPr/>
            </p:nvSpPr>
            <p:spPr>
              <a:xfrm>
                <a:off x="2409356" y="3846651"/>
                <a:ext cx="95725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rgbClr val="FFC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View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30C6C9-2DB2-4572-A5EF-1EEF40DE3341}"/>
                  </a:ext>
                </a:extLst>
              </p:cNvPr>
              <p:cNvSpPr/>
              <p:nvPr/>
            </p:nvSpPr>
            <p:spPr>
              <a:xfrm>
                <a:off x="1703623" y="627370"/>
                <a:ext cx="193828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rgbClr val="FFC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ViewModel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2E8A78-8249-40E5-B825-B321BA8D05DF}"/>
                  </a:ext>
                </a:extLst>
              </p:cNvPr>
              <p:cNvSpPr/>
              <p:nvPr/>
            </p:nvSpPr>
            <p:spPr>
              <a:xfrm>
                <a:off x="6038928" y="365760"/>
                <a:ext cx="116570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rgbClr val="FFC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Model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6A376F-A85B-4C64-AAEF-650443ED3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702" t="6980" r="5176" b="88899"/>
            <a:stretch/>
          </p:blipFill>
          <p:spPr>
            <a:xfrm>
              <a:off x="5310265" y="997121"/>
              <a:ext cx="569896" cy="12880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490DC3-CE79-46C1-81B7-08258FA84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411" t="6980" r="56243" b="88899"/>
            <a:stretch/>
          </p:blipFill>
          <p:spPr>
            <a:xfrm>
              <a:off x="4801611" y="985838"/>
              <a:ext cx="335580" cy="14008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031842C-6753-47D5-8216-BD0EC4530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606" b="84324"/>
            <a:stretch/>
          </p:blipFill>
          <p:spPr>
            <a:xfrm>
              <a:off x="4567312" y="1969756"/>
              <a:ext cx="1312850" cy="2598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F8A2D-EBE6-47AB-90B4-82321737E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748" r="1482" b="16960"/>
            <a:stretch/>
          </p:blipFill>
          <p:spPr>
            <a:xfrm>
              <a:off x="4567312" y="2773803"/>
              <a:ext cx="1314515" cy="13745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6E37F4-146C-4BFB-9298-008C3C820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106" r="1606" b="34001"/>
            <a:stretch/>
          </p:blipFill>
          <p:spPr>
            <a:xfrm>
              <a:off x="4573600" y="2237440"/>
              <a:ext cx="1312849" cy="39608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CF4DD9-817E-4906-983B-1CC44909F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032" t="38954" r="-325" b="2432"/>
            <a:stretch/>
          </p:blipFill>
          <p:spPr>
            <a:xfrm>
              <a:off x="4471193" y="3069351"/>
              <a:ext cx="1450976" cy="55729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9B25A1-A4DA-4709-8323-E9B3062ED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566" r="1482"/>
            <a:stretch/>
          </p:blipFill>
          <p:spPr>
            <a:xfrm>
              <a:off x="4567312" y="2930658"/>
              <a:ext cx="1314515" cy="12323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E6C6AAF-EF51-47A5-A904-859E4FA91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4289" r="1606" b="67419"/>
            <a:stretch/>
          </p:blipFill>
          <p:spPr>
            <a:xfrm>
              <a:off x="4573600" y="2631377"/>
              <a:ext cx="1312850" cy="1374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0AA7EB-34CF-47DD-ADCA-BA826061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4638" y="475101"/>
              <a:ext cx="1390952" cy="783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8E88D5D-242D-4D48-9E21-BFF0B9D4F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3703" b="-1"/>
            <a:stretch/>
          </p:blipFill>
          <p:spPr>
            <a:xfrm>
              <a:off x="4345726" y="350467"/>
              <a:ext cx="1616366" cy="141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396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13FAE"/>
      </a:accent1>
      <a:accent2>
        <a:srgbClr val="A52DBF"/>
      </a:accent2>
      <a:accent3>
        <a:srgbClr val="7A3FD1"/>
      </a:accent3>
      <a:accent4>
        <a:srgbClr val="3E40C4"/>
      </a:accent4>
      <a:accent5>
        <a:srgbClr val="3F7ED1"/>
      </a:accent5>
      <a:accent6>
        <a:srgbClr val="2DA9BF"/>
      </a:accent6>
      <a:hlink>
        <a:srgbClr val="3F61BF"/>
      </a:hlink>
      <a:folHlink>
        <a:srgbClr val="7F7F7F"/>
      </a:folHlink>
    </a:clrScheme>
    <a:fontScheme name="Univers Cal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170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ChronicleVTI</vt:lpstr>
      <vt:lpstr>PowerPoint Presentation</vt:lpstr>
      <vt:lpstr>על הפרויקט  </vt:lpstr>
      <vt:lpstr> MVVM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Stav Lidor</dc:creator>
  <cp:lastModifiedBy>Liron</cp:lastModifiedBy>
  <cp:revision>26</cp:revision>
  <dcterms:created xsi:type="dcterms:W3CDTF">2021-05-31T17:38:48Z</dcterms:created>
  <dcterms:modified xsi:type="dcterms:W3CDTF">2021-06-07T18:57:47Z</dcterms:modified>
</cp:coreProperties>
</file>