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Fira Code Light"/>
      <p:regular r:id="rId25"/>
      <p:bold r:id="rId26"/>
    </p:embeddedFont>
    <p:embeddedFont>
      <p:font typeface="Bebas Neue"/>
      <p:regular r:id="rId27"/>
    </p:embeddedFont>
    <p:embeddedFont>
      <p:font typeface="Fira Code"/>
      <p:regular r:id="rId28"/>
      <p:bold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hQDo4lup0/FuimUT8FWJpea9j+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CodeLight-bold.fntdata"/><Relationship Id="rId25" Type="http://schemas.openxmlformats.org/officeDocument/2006/relationships/font" Target="fonts/FiraCodeLight-regular.fntdata"/><Relationship Id="rId28" Type="http://schemas.openxmlformats.org/officeDocument/2006/relationships/font" Target="fonts/FiraCode-regular.fntdata"/><Relationship Id="rId27" Type="http://schemas.openxmlformats.org/officeDocument/2006/relationships/font" Target="fonts/Bebas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Cod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07ffa96e9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6" name="Google Shape;776;g207ffa96e9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bd62aa82c8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5" name="Google Shape;805;g1bd62aa82c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07ffa96e9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1" name="Google Shape;871;g207ffa96e9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207ffa96e9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0" name="Google Shape;900;g207ffa96e9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207ffa96e9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9" name="Google Shape;929;g207ffa96e9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c146f32d4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8" name="Google Shape;958;g1c146f32d4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207ffa96e9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4" name="Google Shape;1024;g207ffa96e9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207ffa96e9a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3" name="Google Shape;1053;g207ffa96e9a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207ffa96e9a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2" name="Google Shape;1082;g207ffa96e9a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207ffa96e9a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1" name="Google Shape;1111;g207ffa96e9a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1bd62aa82c8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0" name="Google Shape;1140;g1bd62aa82c8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07ffa96e9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g207ffa96e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07ffa96e9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g207ffa96e9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c196bc6f4a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g1c196bc6f4a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07ffa96e9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8" name="Google Shape;718;g207ffa96e9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07ffa96e9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g207ffa96e9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88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88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8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8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" name="Google Shape;14;p8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" name="Google Shape;15;p8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8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" name="Google Shape;17;p8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6"/>
          <p:cNvSpPr txBox="1"/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0" name="Google Shape;110;p9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11" name="Google Shape;111;p9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" name="Google Shape;112;p9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" name="Google Shape;113;p9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14" name="Google Shape;114;p9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9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7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7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9" name="Google Shape;119;p9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0" name="Google Shape;120;p9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" name="Google Shape;121;p9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2" name="Google Shape;122;p9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3" name="Google Shape;123;p9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" name="Google Shape;124;p9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8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8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8"/>
          <p:cNvSpPr txBox="1"/>
          <p:nvPr>
            <p:ph idx="1" type="subTitle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98"/>
          <p:cNvSpPr txBox="1"/>
          <p:nvPr>
            <p:ph idx="2" type="subTitle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98"/>
          <p:cNvSpPr txBox="1"/>
          <p:nvPr>
            <p:ph idx="3" type="subTitle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98"/>
          <p:cNvSpPr txBox="1"/>
          <p:nvPr>
            <p:ph idx="4" type="subTitle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9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3" name="Google Shape;133;p9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4" name="Google Shape;134;p9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5" name="Google Shape;135;p9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" name="Google Shape;136;p9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7" name="Google Shape;137;p9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8" name="Google Shape;138;p9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9"/>
          <p:cNvSpPr txBox="1"/>
          <p:nvPr>
            <p:ph hasCustomPrompt="1"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2" name="Google Shape;142;p99"/>
          <p:cNvSpPr txBox="1"/>
          <p:nvPr>
            <p:ph idx="1" type="subTitle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43" name="Google Shape;143;p9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4" name="Google Shape;144;p9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" name="Google Shape;145;p9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" name="Google Shape;146;p9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7" name="Google Shape;147;p9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9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0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0"/>
          <p:cNvSpPr txBox="1"/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2" name="Google Shape;152;p100"/>
          <p:cNvSpPr txBox="1"/>
          <p:nvPr>
            <p:ph idx="1" type="subTitle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00"/>
          <p:cNvSpPr txBox="1"/>
          <p:nvPr>
            <p:ph idx="2" type="title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" name="Google Shape;154;p100"/>
          <p:cNvSpPr txBox="1"/>
          <p:nvPr>
            <p:ph idx="3" type="subTitle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00"/>
          <p:cNvSpPr txBox="1"/>
          <p:nvPr>
            <p:ph idx="4" type="title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" name="Google Shape;156;p100"/>
          <p:cNvSpPr txBox="1"/>
          <p:nvPr>
            <p:ph idx="5" type="subTitle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00"/>
          <p:cNvSpPr txBox="1"/>
          <p:nvPr>
            <p:ph idx="6" type="title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" name="Google Shape;158;p100"/>
          <p:cNvSpPr txBox="1"/>
          <p:nvPr>
            <p:ph idx="7" type="subTitle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00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0" name="Google Shape;160;p10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1" name="Google Shape;161;p10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2" name="Google Shape;162;p10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3" name="Google Shape;163;p10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4" name="Google Shape;164;p10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0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1"/>
          <p:cNvSpPr txBox="1"/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69" name="Google Shape;169;p10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70" name="Google Shape;170;p10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" name="Google Shape;171;p10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2" name="Google Shape;172;p10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73" name="Google Shape;173;p10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10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2"/>
          <p:cNvSpPr txBox="1"/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" name="Google Shape;178;p102"/>
          <p:cNvSpPr txBox="1"/>
          <p:nvPr>
            <p:ph idx="1" type="subTitle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02"/>
          <p:cNvSpPr txBox="1"/>
          <p:nvPr>
            <p:ph idx="2" type="title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0" name="Google Shape;180;p102"/>
          <p:cNvSpPr txBox="1"/>
          <p:nvPr>
            <p:ph idx="3" type="subTitle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2"/>
          <p:cNvSpPr txBox="1"/>
          <p:nvPr>
            <p:ph idx="4" type="title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2" name="Google Shape;182;p102"/>
          <p:cNvSpPr txBox="1"/>
          <p:nvPr>
            <p:ph idx="5" type="subTitle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02"/>
          <p:cNvSpPr txBox="1"/>
          <p:nvPr>
            <p:ph idx="6" type="title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" name="Google Shape;184;p102"/>
          <p:cNvSpPr txBox="1"/>
          <p:nvPr>
            <p:ph idx="7" type="subTitle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02"/>
          <p:cNvSpPr txBox="1"/>
          <p:nvPr>
            <p:ph idx="8" type="title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" name="Google Shape;186;p102"/>
          <p:cNvSpPr txBox="1"/>
          <p:nvPr>
            <p:ph idx="9" type="subTitle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02"/>
          <p:cNvSpPr txBox="1"/>
          <p:nvPr>
            <p:ph idx="13" type="title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102"/>
          <p:cNvSpPr txBox="1"/>
          <p:nvPr>
            <p:ph idx="14" type="subTitle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0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0" name="Google Shape;190;p10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91" name="Google Shape;191;p10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2" name="Google Shape;192;p10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" name="Google Shape;193;p10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4" name="Google Shape;194;p10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" name="Google Shape;195;p10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4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4"/>
          <p:cNvSpPr txBox="1"/>
          <p:nvPr>
            <p:ph idx="1" type="subTitle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04"/>
          <p:cNvSpPr txBox="1"/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0" name="Google Shape;200;p10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01" name="Google Shape;201;p10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2" name="Google Shape;202;p10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3" name="Google Shape;203;p10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04" name="Google Shape;204;p10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10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5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0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9" name="Google Shape;209;p105"/>
          <p:cNvSpPr txBox="1"/>
          <p:nvPr>
            <p:ph idx="1" type="body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grpSp>
        <p:nvGrpSpPr>
          <p:cNvPr id="210" name="Google Shape;210;p10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1" name="Google Shape;211;p10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2" name="Google Shape;212;p10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3" name="Google Shape;213;p10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4" name="Google Shape;214;p10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5" name="Google Shape;215;p10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6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6"/>
          <p:cNvSpPr txBox="1"/>
          <p:nvPr>
            <p:ph idx="1" type="subTitle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06"/>
          <p:cNvSpPr txBox="1"/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0" name="Google Shape;220;p10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21" name="Google Shape;221;p10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10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3" name="Google Shape;223;p10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24" name="Google Shape;224;p10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0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2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" name="Google Shape;21;p92"/>
          <p:cNvSpPr txBox="1"/>
          <p:nvPr>
            <p:ph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92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2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92"/>
          <p:cNvSpPr txBox="1"/>
          <p:nvPr>
            <p:ph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92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2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92"/>
          <p:cNvSpPr txBox="1"/>
          <p:nvPr>
            <p:ph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92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2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2"/>
          <p:cNvSpPr txBox="1"/>
          <p:nvPr>
            <p:ph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92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3" name="Google Shape;33;p9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9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" name="Google Shape;35;p9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36;p9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9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" name="Google Shape;38;p9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7"/>
          <p:cNvSpPr txBox="1"/>
          <p:nvPr>
            <p:ph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29" name="Google Shape;229;p107"/>
          <p:cNvSpPr txBox="1"/>
          <p:nvPr>
            <p:ph idx="1" type="subTitle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07"/>
          <p:cNvSpPr txBox="1"/>
          <p:nvPr>
            <p:ph idx="2" type="title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31" name="Google Shape;231;p107"/>
          <p:cNvSpPr txBox="1"/>
          <p:nvPr>
            <p:ph idx="3" type="subTitle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07"/>
          <p:cNvSpPr txBox="1"/>
          <p:nvPr>
            <p:ph idx="4" type="title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33" name="Google Shape;233;p107"/>
          <p:cNvSpPr txBox="1"/>
          <p:nvPr>
            <p:ph idx="5" type="subTitle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4" name="Google Shape;234;p10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5" name="Google Shape;235;p10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6" name="Google Shape;236;p10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7" name="Google Shape;237;p10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8" name="Google Shape;238;p10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10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08"/>
          <p:cNvSpPr txBox="1"/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3" name="Google Shape;243;p108"/>
          <p:cNvSpPr txBox="1"/>
          <p:nvPr>
            <p:ph idx="1" type="subTitle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4" name="Google Shape;244;p108"/>
          <p:cNvSpPr txBox="1"/>
          <p:nvPr>
            <p:ph idx="2" type="subTitle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5" name="Google Shape;245;p108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b="0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includes icons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b="0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46" name="Google Shape;246;p10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7" name="Google Shape;247;p10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8" name="Google Shape;248;p10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9" name="Google Shape;249;p10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0" name="Google Shape;250;p10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1" name="Google Shape;251;p10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09"/>
          <p:cNvSpPr txBox="1"/>
          <p:nvPr>
            <p:ph idx="1" type="subTitle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09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6" name="Google Shape;256;p109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09"/>
          <p:cNvSpPr txBox="1"/>
          <p:nvPr>
            <p:ph idx="3" type="subTitle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8" name="Google Shape;258;p109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09"/>
          <p:cNvSpPr txBox="1"/>
          <p:nvPr>
            <p:ph idx="5" type="subTitle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60" name="Google Shape;260;p10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61" name="Google Shape;261;p10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2" name="Google Shape;262;p10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3" name="Google Shape;263;p10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4" name="Google Shape;264;p10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5" name="Google Shape;265;p10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0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10"/>
          <p:cNvSpPr txBox="1"/>
          <p:nvPr>
            <p:ph idx="1" type="subTitle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10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0" name="Google Shape;270;p110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10"/>
          <p:cNvSpPr txBox="1"/>
          <p:nvPr>
            <p:ph idx="3" type="subTitle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2" name="Google Shape;272;p110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10"/>
          <p:cNvSpPr txBox="1"/>
          <p:nvPr>
            <p:ph idx="5" type="subTitle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4" name="Google Shape;274;p110"/>
          <p:cNvSpPr txBox="1"/>
          <p:nvPr>
            <p:ph idx="6" type="subTitle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10"/>
          <p:cNvSpPr txBox="1"/>
          <p:nvPr>
            <p:ph idx="7" type="subTitle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76" name="Google Shape;276;p1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1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8" name="Google Shape;278;p1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9" name="Google Shape;279;p1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1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4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11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11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6" name="Google Shape;286;p11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11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8" name="Google Shape;288;p11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11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0" name="Google Shape;290;p11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91" name="Google Shape;291;p11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11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1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4" name="Google Shape;294;p114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1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p1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1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8" name="Google Shape;298;p1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" name="Google Shape;299;p1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1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1" name="Google Shape;301;p1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02" name="Google Shape;302;p11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11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11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11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11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11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0" name="Google Shape;310;p11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11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2" name="Google Shape;312;p11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11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4" name="Google Shape;314;p11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15" name="Google Shape;315;p11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11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1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8" name="Google Shape;318;p115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1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1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1" name="Google Shape;321;p1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2" name="Google Shape;322;p1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1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4" name="Google Shape;324;p1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25" name="Google Shape;325;p11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11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7" name="Google Shape;327;p11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8" name="Google Shape;328;p11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11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11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3" name="Google Shape;333;p11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11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5" name="Google Shape;335;p11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11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7" name="Google Shape;337;p11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38" name="Google Shape;338;p11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11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1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1" name="Google Shape;341;p116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116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" name="Google Shape;343;p1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1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5" name="Google Shape;345;p1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6" name="Google Shape;346;p1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1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1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49" name="Google Shape;349;p11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11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1" name="Google Shape;351;p11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2" name="Google Shape;352;p11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3" name="Google Shape;353;p116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116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16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6862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16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6862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16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6862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16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9" name="Google Shape;359;p116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116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16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235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16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3" name="Google Shape;363;p116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364" name="Google Shape;364;p116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116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Google Shape;366;p116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67" name="Google Shape;367;p116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116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9" name="Google Shape;369;p116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116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116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2" name="Google Shape;372;p116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116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16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16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6" name="Google Shape;376;p116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116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fmla="val 28586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16"/>
            <p:cNvSpPr/>
            <p:nvPr/>
          </p:nvSpPr>
          <p:spPr>
            <a:xfrm>
              <a:off x="2375150" y="844350"/>
              <a:ext cx="177653" cy="175796"/>
            </a:xfrm>
            <a:custGeom>
              <a:rect b="b" l="l" r="r" t="t"/>
              <a:pathLst>
                <a:path extrusionOk="0" h="8234" w="8321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16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0" name="Google Shape;380;p116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116"/>
            <p:cNvSpPr/>
            <p:nvPr/>
          </p:nvSpPr>
          <p:spPr>
            <a:xfrm>
              <a:off x="7760767" y="1176066"/>
              <a:ext cx="795391" cy="626114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2" name="Google Shape;382;p116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116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16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16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16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3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93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" name="Google Shape;43;p93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" name="Google Shape;44;p9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5" name="Google Shape;45;p9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" name="Google Shape;46;p9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9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48" name="Google Shape;48;p9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9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89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54" name="Google Shape;54;p8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5" name="Google Shape;55;p8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" name="Google Shape;56;p8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57;p8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8" name="Google Shape;58;p8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8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3"/>
          <p:cNvSpPr txBox="1"/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" name="Google Shape;63;p103"/>
          <p:cNvSpPr txBox="1"/>
          <p:nvPr>
            <p:ph idx="1" type="subTitle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64" name="Google Shape;64;p10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5" name="Google Shape;65;p10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6" name="Google Shape;66;p10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" name="Google Shape;67;p10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8" name="Google Shape;68;p10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" name="Google Shape;69;p10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4"/>
          <p:cNvSpPr txBox="1"/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94"/>
          <p:cNvSpPr txBox="1"/>
          <p:nvPr>
            <p:ph idx="1" type="subTitle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9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5" name="Google Shape;75;p9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" name="Google Shape;76;p9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" name="Google Shape;77;p9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8" name="Google Shape;78;p9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9" name="Google Shape;79;p9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0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0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0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4" name="Google Shape;84;p9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5" name="Google Shape;85;p9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6" name="Google Shape;86;p9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" name="Google Shape;87;p9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8" name="Google Shape;88;p9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9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5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2705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5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2705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5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2705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95"/>
          <p:cNvSpPr txBox="1"/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" name="Google Shape;96;p95"/>
          <p:cNvSpPr txBox="1"/>
          <p:nvPr>
            <p:ph idx="1" type="subTitle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5"/>
          <p:cNvSpPr txBox="1"/>
          <p:nvPr>
            <p:ph idx="2" type="title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" name="Google Shape;98;p95"/>
          <p:cNvSpPr txBox="1"/>
          <p:nvPr>
            <p:ph idx="3" type="subTitle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5"/>
          <p:cNvSpPr txBox="1"/>
          <p:nvPr>
            <p:ph idx="4" type="title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95"/>
          <p:cNvSpPr txBox="1"/>
          <p:nvPr>
            <p:ph idx="5" type="subTitle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95"/>
          <p:cNvSpPr txBox="1"/>
          <p:nvPr>
            <p:ph idx="6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2" name="Google Shape;102;p9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3" name="Google Shape;103;p9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" name="Google Shape;104;p9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" name="Google Shape;105;p9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6" name="Google Shape;106;p9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9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7"/>
          <p:cNvSpPr txBox="1"/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87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1.xml"/><Relationship Id="rId4" Type="http://schemas.openxmlformats.org/officeDocument/2006/relationships/hyperlink" Target="mailto:yishain@appleseeds.org.il" TargetMode="External"/><Relationship Id="rId5" Type="http://schemas.openxmlformats.org/officeDocument/2006/relationships/hyperlink" Target="mailto:shhadys@appleseeds.org.il" TargetMode="External"/><Relationship Id="rId6" Type="http://schemas.openxmlformats.org/officeDocument/2006/relationships/slide" Target="/ppt/slides/slide2.xml"/><Relationship Id="rId7" Type="http://schemas.openxmlformats.org/officeDocument/2006/relationships/slide" Target="/ppt/slides/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2" name="Google Shape;392;p1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REACT PROPS AND CHILDREN</a:t>
            </a:r>
            <a:endParaRPr/>
          </a:p>
        </p:txBody>
      </p:sp>
      <p:grpSp>
        <p:nvGrpSpPr>
          <p:cNvPr id="393" name="Google Shape;393;p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394" name="Google Shape;394;p1"/>
            <p:cNvSpPr/>
            <p:nvPr/>
          </p:nvSpPr>
          <p:spPr>
            <a:xfrm>
              <a:off x="6273950" y="3298356"/>
              <a:ext cx="426300" cy="396873"/>
            </a:xfrm>
            <a:custGeom>
              <a:rect b="b" l="l" r="r" t="t"/>
              <a:pathLst>
                <a:path extrusionOk="0" h="15982" w="17167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"/>
            <p:cNvSpPr/>
            <p:nvPr/>
          </p:nvSpPr>
          <p:spPr>
            <a:xfrm>
              <a:off x="6154104" y="3665446"/>
              <a:ext cx="666008" cy="37249"/>
            </a:xfrm>
            <a:custGeom>
              <a:rect b="b" l="l" r="r" t="t"/>
              <a:pathLst>
                <a:path extrusionOk="0" h="1500" w="2682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"/>
            <p:cNvSpPr/>
            <p:nvPr/>
          </p:nvSpPr>
          <p:spPr>
            <a:xfrm>
              <a:off x="6273950" y="3303326"/>
              <a:ext cx="426300" cy="126596"/>
            </a:xfrm>
            <a:custGeom>
              <a:rect b="b" l="l" r="r" t="t"/>
              <a:pathLst>
                <a:path extrusionOk="0" h="5098" w="17167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5375029" y="3097292"/>
              <a:ext cx="2224098" cy="218476"/>
            </a:xfrm>
            <a:custGeom>
              <a:rect b="b" l="l" r="r" t="t"/>
              <a:pathLst>
                <a:path extrusionOk="0" h="8798" w="89564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5375029" y="1818088"/>
              <a:ext cx="2224161" cy="1289166"/>
            </a:xfrm>
            <a:custGeom>
              <a:rect b="b" l="l" r="r" t="t"/>
              <a:pathLst>
                <a:path extrusionOk="0" h="51913" w="89564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"/>
            <p:cNvSpPr/>
            <p:nvPr/>
          </p:nvSpPr>
          <p:spPr>
            <a:xfrm>
              <a:off x="5434356" y="1871380"/>
              <a:ext cx="2105483" cy="1171978"/>
            </a:xfrm>
            <a:custGeom>
              <a:rect b="b" l="l" r="r" t="t"/>
              <a:pathLst>
                <a:path extrusionOk="0" h="47194" w="84785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68627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5527258" y="1968354"/>
              <a:ext cx="677425" cy="476599"/>
            </a:xfrm>
            <a:custGeom>
              <a:rect b="b" l="l" r="r" t="t"/>
              <a:pathLst>
                <a:path extrusionOk="0" h="19192" w="27279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5527258" y="2497898"/>
              <a:ext cx="1407769" cy="476698"/>
            </a:xfrm>
            <a:custGeom>
              <a:rect b="b" l="l" r="r" t="t"/>
              <a:pathLst>
                <a:path extrusionOk="0" h="19196" w="56689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"/>
            <p:cNvSpPr/>
            <p:nvPr/>
          </p:nvSpPr>
          <p:spPr>
            <a:xfrm>
              <a:off x="6257635" y="1968354"/>
              <a:ext cx="677400" cy="476599"/>
            </a:xfrm>
            <a:custGeom>
              <a:rect b="b" l="l" r="r" t="t"/>
              <a:pathLst>
                <a:path extrusionOk="0" h="19192" w="27278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"/>
            <p:cNvSpPr/>
            <p:nvPr/>
          </p:nvSpPr>
          <p:spPr>
            <a:xfrm>
              <a:off x="7002489" y="1968354"/>
              <a:ext cx="479554" cy="221338"/>
            </a:xfrm>
            <a:custGeom>
              <a:rect b="b" l="l" r="r" t="t"/>
              <a:pathLst>
                <a:path extrusionOk="0" h="8913" w="19311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"/>
            <p:cNvSpPr/>
            <p:nvPr/>
          </p:nvSpPr>
          <p:spPr>
            <a:xfrm>
              <a:off x="7002489" y="2241370"/>
              <a:ext cx="479554" cy="733225"/>
            </a:xfrm>
            <a:custGeom>
              <a:rect b="b" l="l" r="r" t="t"/>
              <a:pathLst>
                <a:path extrusionOk="0" h="29526" w="19311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p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06" name="Google Shape;406;p1"/>
            <p:cNvSpPr/>
            <p:nvPr/>
          </p:nvSpPr>
          <p:spPr>
            <a:xfrm>
              <a:off x="7542675" y="1392460"/>
              <a:ext cx="879178" cy="692069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7" name="Google Shape;407;p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08" name="Google Shape;408;p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2" name="Google Shape;412;p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13" name="Google Shape;413;p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4" name="Google Shape;414;p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5" name="Google Shape;415;p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16" name="Google Shape;416;p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17" name="Google Shape;417;p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18" name="Google Shape;418;p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rgbClr val="FFFFFF">
                      <a:alpha val="82745"/>
                    </a:srgbClr>
                  </a:gs>
                  <a:gs pos="100000">
                    <a:srgbClr val="C5C7F4">
                      <a:alpha val="82745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5882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9" name="Google Shape;419;p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0" name="Google Shape;420;p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rect b="b" l="l" r="r" t="t"/>
                  <a:pathLst>
                    <a:path extrusionOk="0" h="14209" w="14203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" name="Google Shape;421;p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rect b="b" l="l" r="r" t="t"/>
                  <a:pathLst>
                    <a:path extrusionOk="0" h="4650" w="4656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" name="Google Shape;422;p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rect b="b" l="l" r="r" t="t"/>
                  <a:pathLst>
                    <a:path extrusionOk="0" h="5727" w="9793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23" name="Google Shape;423;p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24" name="Google Shape;424;p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058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058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058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7" name="Google Shape;427;p1"/>
          <p:cNvGrpSpPr/>
          <p:nvPr/>
        </p:nvGrpSpPr>
        <p:grpSpPr>
          <a:xfrm>
            <a:off x="7427195" y="2464512"/>
            <a:ext cx="694832" cy="495053"/>
            <a:chOff x="3336290" y="763810"/>
            <a:chExt cx="810300" cy="577321"/>
          </a:xfrm>
        </p:grpSpPr>
        <p:sp>
          <p:nvSpPr>
            <p:cNvPr id="428" name="Google Shape;428;p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"/>
            <p:cNvSpPr/>
            <p:nvPr/>
          </p:nvSpPr>
          <p:spPr>
            <a:xfrm>
              <a:off x="3414726" y="1013671"/>
              <a:ext cx="653730" cy="281110"/>
            </a:xfrm>
            <a:custGeom>
              <a:rect b="b" l="l" r="r" t="t"/>
              <a:pathLst>
                <a:path extrusionOk="0" h="14176" w="28015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3848871" y="832785"/>
              <a:ext cx="144823" cy="144867"/>
            </a:xfrm>
            <a:custGeom>
              <a:rect b="b" l="l" r="r" t="t"/>
              <a:pathLst>
                <a:path extrusionOk="0" h="4417" w="4416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" name="Google Shape;431;p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2" name="Google Shape;432;p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" name="Google Shape;437;p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38" name="Google Shape;438;p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9" name="Google Shape;439;p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0" name="Google Shape;440;p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1" name="Google Shape;441;p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2" name="Google Shape;442;p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3" name="Google Shape;443;p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44" name="Google Shape;444;p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45" name="Google Shape;445;p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47" name="Google Shape;447;p1">
            <a:hlinkClick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48" name="Google Shape;448;p1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g207ffa96e9a_0_113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779" name="Google Shape;779;g207ffa96e9a_0_11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0" name="Google Shape;780;g207ffa96e9a_0_11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1" name="Google Shape;781;g207ffa96e9a_0_11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82" name="Google Shape;782;g207ffa96e9a_0_11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83" name="Google Shape;783;g207ffa96e9a_0_11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4" name="Google Shape;784;g207ffa96e9a_0_113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785" name="Google Shape;785;g207ffa96e9a_0_11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86" name="Google Shape;786;g207ffa96e9a_0_11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87" name="Google Shape;787;g207ffa96e9a_0_11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88" name="Google Shape;788;g207ffa96e9a_0_11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89" name="Google Shape;789;g207ffa96e9a_0_11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90" name="Google Shape;790;g207ffa96e9a_0_11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g207ffa96e9a_0_11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92" name="Google Shape;792;g207ffa96e9a_0_11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Component communication</a:t>
            </a:r>
            <a:endParaRPr sz="2500"/>
          </a:p>
        </p:txBody>
      </p:sp>
      <p:sp>
        <p:nvSpPr>
          <p:cNvPr id="793" name="Google Shape;793;g207ffa96e9a_0_113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happens if we want to pass data between more nested components or components that are not nested at all?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Context. We will learn about it later.</a:t>
            </a:r>
            <a:endParaRPr sz="2000"/>
          </a:p>
        </p:txBody>
      </p:sp>
      <p:sp>
        <p:nvSpPr>
          <p:cNvPr id="794" name="Google Shape;794;g207ffa96e9a_0_113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g207ffa96e9a_0_113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g207ffa96e9a_0_113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g207ffa96e9a_0_113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8" name="Google Shape;798;g207ffa96e9a_0_11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99" name="Google Shape;799;g207ffa96e9a_0_11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g207ffa96e9a_0_11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g207ffa96e9a_0_11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2" name="Google Shape;802;g207ffa96e9a_0_113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bd62aa82c8_0_324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08" name="Google Shape;808;g1bd62aa82c8_0_324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809" name="Google Shape;809;g1bd62aa82c8_0_32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0" name="Google Shape;810;g1bd62aa82c8_0_32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1" name="Google Shape;811;g1bd62aa82c8_0_32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12" name="Google Shape;812;g1bd62aa82c8_0_32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13" name="Google Shape;813;g1bd62aa82c8_0_32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4" name="Google Shape;814;g1bd62aa82c8_0_324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815" name="Google Shape;815;g1bd62aa82c8_0_32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16" name="Google Shape;816;g1bd62aa82c8_0_32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17" name="Google Shape;817;g1bd62aa82c8_0_32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18" name="Google Shape;818;g1bd62aa82c8_0_32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19" name="Google Shape;819;g1bd62aa82c8_0_32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20" name="Google Shape;820;g1bd62aa82c8_0_32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g1bd62aa82c8_0_32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2" name="Google Shape;822;g1bd62aa82c8_0_324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3" name="Google Shape;823;g1bd62aa82c8_0_324"/>
          <p:cNvSpPr txBox="1"/>
          <p:nvPr>
            <p:ph type="title"/>
          </p:nvPr>
        </p:nvSpPr>
        <p:spPr>
          <a:xfrm>
            <a:off x="910100" y="1893800"/>
            <a:ext cx="4282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/>
              <a:t>children</a:t>
            </a:r>
            <a:endParaRPr/>
          </a:p>
        </p:txBody>
      </p:sp>
      <p:sp>
        <p:nvSpPr>
          <p:cNvPr id="824" name="Google Shape;824;g1bd62aa82c8_0_324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/03</a:t>
            </a:r>
            <a:endParaRPr/>
          </a:p>
        </p:txBody>
      </p:sp>
      <p:sp>
        <p:nvSpPr>
          <p:cNvPr id="825" name="Google Shape;825;g1bd62aa82c8_0_324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6" name="Google Shape;826;g1bd62aa82c8_0_324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827" name="Google Shape;827;g1bd62aa82c8_0_324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828" name="Google Shape;828;g1bd62aa82c8_0_324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g1bd62aa82c8_0_324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g1bd62aa82c8_0_324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g1bd62aa82c8_0_324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g1bd62aa82c8_0_324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3" name="Google Shape;833;g1bd62aa82c8_0_324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834" name="Google Shape;834;g1bd62aa82c8_0_324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g1bd62aa82c8_0_324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235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g1bd62aa82c8_0_324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37" name="Google Shape;837;g1bd62aa82c8_0_324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838" name="Google Shape;838;g1bd62aa82c8_0_324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9" name="Google Shape;839;g1bd62aa82c8_0_324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0" name="Google Shape;840;g1bd62aa82c8_0_324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41" name="Google Shape;841;g1bd62aa82c8_0_324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842" name="Google Shape;842;g1bd62aa82c8_0_324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843" name="Google Shape;843;g1bd62aa82c8_0_324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4" name="Google Shape;844;g1bd62aa82c8_0_324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5" name="Google Shape;845;g1bd62aa82c8_0_324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6" name="Google Shape;846;g1bd62aa82c8_0_324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7" name="Google Shape;847;g1bd62aa82c8_0_324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8" name="Google Shape;848;g1bd62aa82c8_0_324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9" name="Google Shape;849;g1bd62aa82c8_0_324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0" name="Google Shape;850;g1bd62aa82c8_0_324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1" name="Google Shape;851;g1bd62aa82c8_0_324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52" name="Google Shape;852;g1bd62aa82c8_0_324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853" name="Google Shape;853;g1bd62aa82c8_0_324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4" name="Google Shape;854;g1bd62aa82c8_0_324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5" name="Google Shape;855;g1bd62aa82c8_0_324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6" name="Google Shape;856;g1bd62aa82c8_0_324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57" name="Google Shape;857;g1bd62aa82c8_0_324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858" name="Google Shape;858;g1bd62aa82c8_0_324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9" name="Google Shape;859;g1bd62aa82c8_0_324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860" name="Google Shape;860;g1bd62aa82c8_0_324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1" name="Google Shape;861;g1bd62aa82c8_0_324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62" name="Google Shape;862;g1bd62aa82c8_0_324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863" name="Google Shape;863;g1bd62aa82c8_0_324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g1bd62aa82c8_0_324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g1bd62aa82c8_0_324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66" name="Google Shape;866;g1bd62aa82c8_0_324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g1bd62aa82c8_0_32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g1bd62aa82c8_0_32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g207ffa96e9a_0_141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874" name="Google Shape;874;g207ffa96e9a_0_14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5" name="Google Shape;875;g207ffa96e9a_0_14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6" name="Google Shape;876;g207ffa96e9a_0_14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77" name="Google Shape;877;g207ffa96e9a_0_14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78" name="Google Shape;878;g207ffa96e9a_0_14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9" name="Google Shape;879;g207ffa96e9a_0_141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880" name="Google Shape;880;g207ffa96e9a_0_14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81" name="Google Shape;881;g207ffa96e9a_0_14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82" name="Google Shape;882;g207ffa96e9a_0_14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83" name="Google Shape;883;g207ffa96e9a_0_14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84" name="Google Shape;884;g207ffa96e9a_0_14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85" name="Google Shape;885;g207ffa96e9a_0_14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g207ffa96e9a_0_14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7" name="Google Shape;887;g207ffa96e9a_0_14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Nested components</a:t>
            </a:r>
            <a:endParaRPr sz="2500"/>
          </a:p>
        </p:txBody>
      </p:sp>
      <p:sp>
        <p:nvSpPr>
          <p:cNvPr id="888" name="Google Shape;888;g207ffa96e9a_0_141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saw that we can add key and value </a:t>
            </a:r>
            <a:r>
              <a:rPr b="1" lang="en" sz="2000"/>
              <a:t>inside</a:t>
            </a:r>
            <a:r>
              <a:rPr lang="en" sz="2000"/>
              <a:t> the opening tag of our component, and pass data this way.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But </a:t>
            </a:r>
            <a:r>
              <a:rPr lang="en" sz="2000"/>
              <a:t>what happens if we want to nest components inside each other?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example:</a:t>
            </a:r>
            <a:endParaRPr sz="2000"/>
          </a:p>
        </p:txBody>
      </p:sp>
      <p:sp>
        <p:nvSpPr>
          <p:cNvPr id="889" name="Google Shape;889;g207ffa96e9a_0_141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g207ffa96e9a_0_141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g207ffa96e9a_0_141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g207ffa96e9a_0_141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3" name="Google Shape;893;g207ffa96e9a_0_14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94" name="Google Shape;894;g207ffa96e9a_0_14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g207ffa96e9a_0_14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g207ffa96e9a_0_14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7" name="Google Shape;897;g207ffa96e9a_0_141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2" name="Google Shape;902;g207ffa96e9a_0_169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903" name="Google Shape;903;g207ffa96e9a_0_16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4" name="Google Shape;904;g207ffa96e9a_0_16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5" name="Google Shape;905;g207ffa96e9a_0_16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06" name="Google Shape;906;g207ffa96e9a_0_16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07" name="Google Shape;907;g207ffa96e9a_0_16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8" name="Google Shape;908;g207ffa96e9a_0_169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909" name="Google Shape;909;g207ffa96e9a_0_16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10" name="Google Shape;910;g207ffa96e9a_0_16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11" name="Google Shape;911;g207ffa96e9a_0_16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12" name="Google Shape;912;g207ffa96e9a_0_16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13" name="Google Shape;913;g207ffa96e9a_0_16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14" name="Google Shape;914;g207ffa96e9a_0_16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g207ffa96e9a_0_16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16" name="Google Shape;916;g207ffa96e9a_0_16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Nested components</a:t>
            </a:r>
            <a:endParaRPr sz="2500"/>
          </a:p>
        </p:txBody>
      </p:sp>
      <p:sp>
        <p:nvSpPr>
          <p:cNvPr id="917" name="Google Shape;917;g207ffa96e9a_0_169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&lt;Page&gt;</a:t>
            </a:r>
            <a:br>
              <a:rPr lang="en" sz="2000"/>
            </a:br>
            <a:r>
              <a:rPr lang="en" sz="2000"/>
              <a:t>	&lt;Component1 /&gt;</a:t>
            </a:r>
            <a:br>
              <a:rPr lang="en" sz="2000"/>
            </a:br>
            <a:r>
              <a:rPr lang="en" sz="2000"/>
              <a:t>	&lt;Component2 /&gt;</a:t>
            </a:r>
            <a:br>
              <a:rPr lang="en" sz="2000"/>
            </a:br>
            <a:r>
              <a:rPr lang="en" sz="2000"/>
              <a:t>&lt;/Page&gt;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doesn’t work by default!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Page component doesn’t know how to render nested “html” by default.</a:t>
            </a:r>
            <a:endParaRPr sz="2000"/>
          </a:p>
        </p:txBody>
      </p:sp>
      <p:sp>
        <p:nvSpPr>
          <p:cNvPr id="918" name="Google Shape;918;g207ffa96e9a_0_169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g207ffa96e9a_0_169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g207ffa96e9a_0_169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g207ffa96e9a_0_169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2" name="Google Shape;922;g207ffa96e9a_0_16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23" name="Google Shape;923;g207ffa96e9a_0_16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g207ffa96e9a_0_16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g207ffa96e9a_0_16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6" name="Google Shape;926;g207ffa96e9a_0_169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g207ffa96e9a_0_197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932" name="Google Shape;932;g207ffa96e9a_0_19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3" name="Google Shape;933;g207ffa96e9a_0_19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4" name="Google Shape;934;g207ffa96e9a_0_19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35" name="Google Shape;935;g207ffa96e9a_0_19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36" name="Google Shape;936;g207ffa96e9a_0_19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7" name="Google Shape;937;g207ffa96e9a_0_197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938" name="Google Shape;938;g207ffa96e9a_0_19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39" name="Google Shape;939;g207ffa96e9a_0_19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40" name="Google Shape;940;g207ffa96e9a_0_19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41" name="Google Shape;941;g207ffa96e9a_0_19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42" name="Google Shape;942;g207ffa96e9a_0_19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43" name="Google Shape;943;g207ffa96e9a_0_19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g207ffa96e9a_0_19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45" name="Google Shape;945;g207ffa96e9a_0_19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Nested components</a:t>
            </a:r>
            <a:endParaRPr sz="2500"/>
          </a:p>
        </p:txBody>
      </p:sp>
      <p:sp>
        <p:nvSpPr>
          <p:cNvPr id="946" name="Google Shape;946;g207ffa96e9a_0_197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how we render nested components?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</a:t>
            </a:r>
            <a:r>
              <a:rPr lang="en" sz="2000"/>
              <a:t>unction Page(props){</a:t>
            </a:r>
            <a:br>
              <a:rPr lang="en" sz="2000"/>
            </a:br>
            <a:r>
              <a:rPr lang="en" sz="2000"/>
              <a:t>	</a:t>
            </a:r>
            <a:r>
              <a:rPr lang="en" sz="2000"/>
              <a:t>r</a:t>
            </a:r>
            <a:r>
              <a:rPr lang="en" sz="2000"/>
              <a:t>eturn &lt;div&gt;{props.children}&lt;/div&gt;</a:t>
            </a:r>
            <a:br>
              <a:rPr lang="en" sz="2000"/>
            </a:br>
            <a:r>
              <a:rPr lang="en" sz="2000"/>
              <a:t>}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“</a:t>
            </a:r>
            <a:r>
              <a:rPr lang="en" sz="2000"/>
              <a:t>c</a:t>
            </a:r>
            <a:r>
              <a:rPr lang="en" sz="2000"/>
              <a:t>hildren” is a built in prop that react gives </a:t>
            </a:r>
            <a:r>
              <a:rPr lang="en" sz="2000"/>
              <a:t>automatically</a:t>
            </a:r>
            <a:r>
              <a:rPr lang="en" sz="2000"/>
              <a:t> to every component.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demo</a:t>
            </a:r>
            <a:endParaRPr sz="2000"/>
          </a:p>
        </p:txBody>
      </p:sp>
      <p:sp>
        <p:nvSpPr>
          <p:cNvPr id="947" name="Google Shape;947;g207ffa96e9a_0_197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g207ffa96e9a_0_197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g207ffa96e9a_0_197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g207ffa96e9a_0_197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1" name="Google Shape;951;g207ffa96e9a_0_19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52" name="Google Shape;952;g207ffa96e9a_0_19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g207ffa96e9a_0_19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g207ffa96e9a_0_19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5" name="Google Shape;955;g207ffa96e9a_0_197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c146f32d41_0_140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61" name="Google Shape;961;g1c146f32d41_0_140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962" name="Google Shape;962;g1c146f32d41_0_1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3" name="Google Shape;963;g1c146f32d41_0_1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4" name="Google Shape;964;g1c146f32d41_0_1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65" name="Google Shape;965;g1c146f32d41_0_1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66" name="Google Shape;966;g1c146f32d41_0_1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7" name="Google Shape;967;g1c146f32d41_0_140"/>
            <p:cNvGrpSpPr/>
            <p:nvPr/>
          </p:nvGrpSpPr>
          <p:grpSpPr>
            <a:xfrm>
              <a:off x="298112" y="4342652"/>
              <a:ext cx="110182" cy="126862"/>
              <a:chOff x="281100" y="2027800"/>
              <a:chExt cx="140700" cy="162000"/>
            </a:xfrm>
          </p:grpSpPr>
          <p:sp>
            <p:nvSpPr>
              <p:cNvPr id="968" name="Google Shape;968;g1c146f32d41_0_1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69" name="Google Shape;969;g1c146f32d41_0_1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70" name="Google Shape;970;g1c146f32d41_0_1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1" name="Google Shape;971;g1c146f32d41_0_1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72" name="Google Shape;972;g1c146f32d41_0_1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73" name="Google Shape;973;g1c146f32d41_0_1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g1c146f32d41_0_1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75" name="Google Shape;975;g1c146f32d41_0_140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6" name="Google Shape;976;g1c146f32d41_0_140"/>
          <p:cNvSpPr txBox="1"/>
          <p:nvPr>
            <p:ph type="title"/>
          </p:nvPr>
        </p:nvSpPr>
        <p:spPr>
          <a:xfrm>
            <a:off x="948600" y="1893800"/>
            <a:ext cx="4282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/>
              <a:t>Event listeners</a:t>
            </a:r>
            <a:endParaRPr/>
          </a:p>
        </p:txBody>
      </p:sp>
      <p:sp>
        <p:nvSpPr>
          <p:cNvPr id="977" name="Google Shape;977;g1c146f32d41_0_140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/04</a:t>
            </a:r>
            <a:endParaRPr/>
          </a:p>
        </p:txBody>
      </p:sp>
      <p:sp>
        <p:nvSpPr>
          <p:cNvPr id="978" name="Google Shape;978;g1c146f32d41_0_140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9" name="Google Shape;979;g1c146f32d41_0_140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980" name="Google Shape;980;g1c146f32d41_0_140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981" name="Google Shape;981;g1c146f32d41_0_140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84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g1c146f32d41_0_140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g1c146f32d41_0_140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g1c146f32d41_0_140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g1c146f32d41_0_140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6" name="Google Shape;986;g1c146f32d41_0_140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987" name="Google Shape;987;g1c146f32d41_0_140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84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g1c146f32d41_0_140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19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g1c146f32d41_0_140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90" name="Google Shape;990;g1c146f32d41_0_140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991" name="Google Shape;991;g1c146f32d41_0_140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2" name="Google Shape;992;g1c146f32d41_0_140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3" name="Google Shape;993;g1c146f32d41_0_140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94" name="Google Shape;994;g1c146f32d41_0_140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995" name="Google Shape;995;g1c146f32d41_0_140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996" name="Google Shape;996;g1c146f32d41_0_140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7" name="Google Shape;997;g1c146f32d41_0_140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8" name="Google Shape;998;g1c146f32d41_0_140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9" name="Google Shape;999;g1c146f32d41_0_140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0" name="Google Shape;1000;g1c146f32d41_0_140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1" name="Google Shape;1001;g1c146f32d41_0_140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2" name="Google Shape;1002;g1c146f32d41_0_140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3" name="Google Shape;1003;g1c146f32d41_0_140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4" name="Google Shape;1004;g1c146f32d41_0_140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05" name="Google Shape;1005;g1c146f32d41_0_140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1006" name="Google Shape;1006;g1c146f32d41_0_140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7" name="Google Shape;1007;g1c146f32d41_0_140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8" name="Google Shape;1008;g1c146f32d41_0_140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9" name="Google Shape;1009;g1c146f32d41_0_140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10" name="Google Shape;1010;g1c146f32d41_0_140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1011" name="Google Shape;1011;g1c146f32d41_0_140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84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12" name="Google Shape;1012;g1c146f32d41_0_140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1013" name="Google Shape;1013;g1c146f32d41_0_140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4" name="Google Shape;1014;g1c146f32d41_0_140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15" name="Google Shape;1015;g1c146f32d41_0_140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1016" name="Google Shape;1016;g1c146f32d41_0_140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g1c146f32d41_0_140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g1c146f32d41_0_140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19" name="Google Shape;1019;g1c146f32d41_0_140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g1c146f32d41_0_14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g1c146f32d41_0_14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oogle Shape;1026;g207ffa96e9a_0_225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1027" name="Google Shape;1027;g207ffa96e9a_0_2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8" name="Google Shape;1028;g207ffa96e9a_0_2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9" name="Google Shape;1029;g207ffa96e9a_0_2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30" name="Google Shape;1030;g207ffa96e9a_0_2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31" name="Google Shape;1031;g207ffa96e9a_0_2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2" name="Google Shape;1032;g207ffa96e9a_0_225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1033" name="Google Shape;1033;g207ffa96e9a_0_2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34" name="Google Shape;1034;g207ffa96e9a_0_2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35" name="Google Shape;1035;g207ffa96e9a_0_2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36" name="Google Shape;1036;g207ffa96e9a_0_2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37" name="Google Shape;1037;g207ffa96e9a_0_2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38" name="Google Shape;1038;g207ffa96e9a_0_2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g207ffa96e9a_0_2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0" name="Google Shape;1040;g207ffa96e9a_0_22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Event listeners</a:t>
            </a:r>
            <a:endParaRPr sz="2500"/>
          </a:p>
        </p:txBody>
      </p:sp>
      <p:sp>
        <p:nvSpPr>
          <p:cNvPr id="1041" name="Google Shape;1041;g207ffa96e9a_0_225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Let’s add more things to our components.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can use props by adding key and value inside the tags.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can pass also event listeners inside the tags</a:t>
            </a:r>
            <a:endParaRPr sz="2000"/>
          </a:p>
        </p:txBody>
      </p:sp>
      <p:sp>
        <p:nvSpPr>
          <p:cNvPr id="1042" name="Google Shape;1042;g207ffa96e9a_0_225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g207ffa96e9a_0_225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g207ffa96e9a_0_225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g207ffa96e9a_0_225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6" name="Google Shape;1046;g207ffa96e9a_0_22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47" name="Google Shape;1047;g207ffa96e9a_0_22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g207ffa96e9a_0_22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g207ffa96e9a_0_22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" name="Google Shape;1050;g207ffa96e9a_0_225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g207ffa96e9a_0_253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1056" name="Google Shape;1056;g207ffa96e9a_0_25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7" name="Google Shape;1057;g207ffa96e9a_0_25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8" name="Google Shape;1058;g207ffa96e9a_0_25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59" name="Google Shape;1059;g207ffa96e9a_0_25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60" name="Google Shape;1060;g207ffa96e9a_0_25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61" name="Google Shape;1061;g207ffa96e9a_0_253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1062" name="Google Shape;1062;g207ffa96e9a_0_25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63" name="Google Shape;1063;g207ffa96e9a_0_25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64" name="Google Shape;1064;g207ffa96e9a_0_25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65" name="Google Shape;1065;g207ffa96e9a_0_25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66" name="Google Shape;1066;g207ffa96e9a_0_25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67" name="Google Shape;1067;g207ffa96e9a_0_25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g207ffa96e9a_0_25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9" name="Google Shape;1069;g207ffa96e9a_0_25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Event listeners</a:t>
            </a:r>
            <a:endParaRPr sz="2500"/>
          </a:p>
        </p:txBody>
      </p:sp>
      <p:sp>
        <p:nvSpPr>
          <p:cNvPr id="1070" name="Google Shape;1070;g207ffa96e9a_0_253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Events </a:t>
            </a:r>
            <a:r>
              <a:rPr lang="en" sz="2000"/>
              <a:t>syntax</a:t>
            </a:r>
            <a:r>
              <a:rPr lang="en" sz="2000"/>
              <a:t> is camelCase = onClick, onChange, onMouseEnter etc.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You need to </a:t>
            </a:r>
            <a:r>
              <a:rPr lang="en" sz="2000"/>
              <a:t>reference</a:t>
            </a:r>
            <a:r>
              <a:rPr lang="en" sz="2000"/>
              <a:t> a function inside {}. For example:</a:t>
            </a:r>
            <a:br>
              <a:rPr lang="en" sz="2000"/>
            </a:br>
            <a:br>
              <a:rPr lang="en" sz="2000"/>
            </a:br>
            <a:r>
              <a:rPr lang="en" sz="2000"/>
              <a:t>f</a:t>
            </a:r>
            <a:r>
              <a:rPr lang="en" sz="2000"/>
              <a:t>unction fun1(){}</a:t>
            </a:r>
            <a:br>
              <a:rPr lang="en" sz="2000"/>
            </a:br>
            <a:r>
              <a:rPr lang="en" sz="2000"/>
              <a:t>&lt;Comp1 onClick={fun1} /&gt;</a:t>
            </a:r>
            <a:endParaRPr sz="2000"/>
          </a:p>
        </p:txBody>
      </p:sp>
      <p:sp>
        <p:nvSpPr>
          <p:cNvPr id="1071" name="Google Shape;1071;g207ffa96e9a_0_253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g207ffa96e9a_0_253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g207ffa96e9a_0_253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g207ffa96e9a_0_253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5" name="Google Shape;1075;g207ffa96e9a_0_25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76" name="Google Shape;1076;g207ffa96e9a_0_25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g207ffa96e9a_0_25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g207ffa96e9a_0_25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9" name="Google Shape;1079;g207ffa96e9a_0_253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g207ffa96e9a_0_281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1085" name="Google Shape;1085;g207ffa96e9a_0_28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6" name="Google Shape;1086;g207ffa96e9a_0_28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7" name="Google Shape;1087;g207ffa96e9a_0_28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88" name="Google Shape;1088;g207ffa96e9a_0_28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89" name="Google Shape;1089;g207ffa96e9a_0_28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90" name="Google Shape;1090;g207ffa96e9a_0_281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1091" name="Google Shape;1091;g207ffa96e9a_0_28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92" name="Google Shape;1092;g207ffa96e9a_0_28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93" name="Google Shape;1093;g207ffa96e9a_0_28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94" name="Google Shape;1094;g207ffa96e9a_0_28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95" name="Google Shape;1095;g207ffa96e9a_0_28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96" name="Google Shape;1096;g207ffa96e9a_0_28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g207ffa96e9a_0_28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98" name="Google Shape;1098;g207ffa96e9a_0_28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Event listeners</a:t>
            </a:r>
            <a:endParaRPr sz="2500"/>
          </a:p>
        </p:txBody>
      </p:sp>
      <p:sp>
        <p:nvSpPr>
          <p:cNvPr id="1099" name="Google Shape;1099;g207ffa96e9a_0_281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Just like in regular js, we can pass a function as prop, just like any other value.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can use a function from props as an event listener callback.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example:</a:t>
            </a:r>
            <a:endParaRPr sz="2000"/>
          </a:p>
        </p:txBody>
      </p:sp>
      <p:sp>
        <p:nvSpPr>
          <p:cNvPr id="1100" name="Google Shape;1100;g207ffa96e9a_0_281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g207ffa96e9a_0_281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g207ffa96e9a_0_281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g207ffa96e9a_0_281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4" name="Google Shape;1104;g207ffa96e9a_0_28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05" name="Google Shape;1105;g207ffa96e9a_0_28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g207ffa96e9a_0_28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g207ffa96e9a_0_28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8" name="Google Shape;1108;g207ffa96e9a_0_281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3" name="Google Shape;1113;g207ffa96e9a_0_309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1114" name="Google Shape;1114;g207ffa96e9a_0_30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5" name="Google Shape;1115;g207ffa96e9a_0_30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6" name="Google Shape;1116;g207ffa96e9a_0_30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17" name="Google Shape;1117;g207ffa96e9a_0_30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18" name="Google Shape;1118;g207ffa96e9a_0_30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9" name="Google Shape;1119;g207ffa96e9a_0_309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1120" name="Google Shape;1120;g207ffa96e9a_0_30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21" name="Google Shape;1121;g207ffa96e9a_0_30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22" name="Google Shape;1122;g207ffa96e9a_0_30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23" name="Google Shape;1123;g207ffa96e9a_0_30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124" name="Google Shape;1124;g207ffa96e9a_0_30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25" name="Google Shape;1125;g207ffa96e9a_0_30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g207ffa96e9a_0_30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27" name="Google Shape;1127;g207ffa96e9a_0_30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Event listeners</a:t>
            </a:r>
            <a:endParaRPr sz="2500"/>
          </a:p>
        </p:txBody>
      </p:sp>
      <p:sp>
        <p:nvSpPr>
          <p:cNvPr id="1128" name="Google Shape;1128;g207ffa96e9a_0_309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// parent component</a:t>
            </a:r>
            <a:br>
              <a:rPr lang="en" sz="2000"/>
            </a:br>
            <a:r>
              <a:rPr lang="en" sz="2000"/>
              <a:t>f</a:t>
            </a:r>
            <a:r>
              <a:rPr lang="en" sz="2000"/>
              <a:t>unction Parent(){</a:t>
            </a:r>
            <a:br>
              <a:rPr lang="en" sz="2000"/>
            </a:br>
            <a:r>
              <a:rPr lang="en" sz="2000"/>
              <a:t>	</a:t>
            </a:r>
            <a:r>
              <a:rPr lang="en" sz="2000"/>
              <a:t>f</a:t>
            </a:r>
            <a:r>
              <a:rPr lang="en" sz="2000"/>
              <a:t>unction fn1(){console.log(‘fn1’)}</a:t>
            </a:r>
            <a:br>
              <a:rPr lang="en" sz="2000"/>
            </a:br>
            <a:r>
              <a:rPr lang="en" sz="2000"/>
              <a:t>	</a:t>
            </a:r>
            <a:r>
              <a:rPr lang="en" sz="2000"/>
              <a:t>r</a:t>
            </a:r>
            <a:r>
              <a:rPr lang="en" sz="2000"/>
              <a:t>eturn &lt;div&gt;</a:t>
            </a:r>
            <a:br>
              <a:rPr lang="en" sz="2000"/>
            </a:br>
            <a:r>
              <a:rPr lang="en" sz="2000"/>
              <a:t>		&lt;Child clickFn={fn1}</a:t>
            </a:r>
            <a:br>
              <a:rPr lang="en" sz="2000"/>
            </a:br>
            <a:r>
              <a:rPr lang="en" sz="2000"/>
              <a:t>	&lt;/div&gt;</a:t>
            </a:r>
            <a:br>
              <a:rPr lang="en" sz="2000"/>
            </a:br>
            <a:r>
              <a:rPr lang="en" sz="2000"/>
              <a:t>}</a:t>
            </a:r>
            <a:br>
              <a:rPr lang="en" sz="2000"/>
            </a:br>
            <a:r>
              <a:rPr lang="en" sz="2000"/>
              <a:t>// child component</a:t>
            </a:r>
            <a:br>
              <a:rPr lang="en" sz="2000"/>
            </a:br>
            <a:r>
              <a:rPr lang="en" sz="2000"/>
              <a:t>f</a:t>
            </a:r>
            <a:r>
              <a:rPr lang="en" sz="2000"/>
              <a:t>unction Child(props){</a:t>
            </a:r>
            <a:br>
              <a:rPr lang="en" sz="2000"/>
            </a:br>
            <a:r>
              <a:rPr lang="en" sz="2000"/>
              <a:t>	</a:t>
            </a:r>
            <a:r>
              <a:rPr lang="en" sz="2000"/>
              <a:t>r</a:t>
            </a:r>
            <a:r>
              <a:rPr lang="en" sz="2000"/>
              <a:t>eturn &lt;button onClick={props.clickFn} /&gt;</a:t>
            </a:r>
            <a:br>
              <a:rPr lang="en" sz="2000"/>
            </a:br>
            <a:r>
              <a:rPr lang="en" sz="2000"/>
              <a:t>}</a:t>
            </a:r>
            <a:endParaRPr sz="2000"/>
          </a:p>
        </p:txBody>
      </p:sp>
      <p:sp>
        <p:nvSpPr>
          <p:cNvPr id="1129" name="Google Shape;1129;g207ffa96e9a_0_309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g207ffa96e9a_0_309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g207ffa96e9a_0_309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g207ffa96e9a_0_309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3" name="Google Shape;1133;g207ffa96e9a_0_30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34" name="Google Shape;1134;g207ffa96e9a_0_30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g207ffa96e9a_0_30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g207ffa96e9a_0_30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7" name="Google Shape;1137;g207ffa96e9a_0_309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"/>
          <p:cNvSpPr txBox="1"/>
          <p:nvPr>
            <p:ph type="title"/>
          </p:nvPr>
        </p:nvSpPr>
        <p:spPr>
          <a:xfrm>
            <a:off x="2138625" y="1523275"/>
            <a:ext cx="26046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Componentes communication</a:t>
            </a:r>
            <a:endParaRPr/>
          </a:p>
        </p:txBody>
      </p:sp>
      <p:sp>
        <p:nvSpPr>
          <p:cNvPr id="457" name="Google Shape;457;p5"/>
          <p:cNvSpPr txBox="1"/>
          <p:nvPr>
            <p:ph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458" name="Google Shape;458;p5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how?</a:t>
            </a:r>
            <a:endParaRPr/>
          </a:p>
        </p:txBody>
      </p:sp>
      <p:sp>
        <p:nvSpPr>
          <p:cNvPr id="459" name="Google Shape;459;p5"/>
          <p:cNvSpPr txBox="1"/>
          <p:nvPr>
            <p:ph idx="3" type="title"/>
          </p:nvPr>
        </p:nvSpPr>
        <p:spPr>
          <a:xfrm>
            <a:off x="5571975" y="1523275"/>
            <a:ext cx="27975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props</a:t>
            </a:r>
            <a:endParaRPr/>
          </a:p>
        </p:txBody>
      </p:sp>
      <p:sp>
        <p:nvSpPr>
          <p:cNvPr id="460" name="Google Shape;460;p5"/>
          <p:cNvSpPr txBox="1"/>
          <p:nvPr>
            <p:ph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461" name="Google Shape;461;p5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Passing data with props</a:t>
            </a:r>
            <a:endParaRPr/>
          </a:p>
        </p:txBody>
      </p:sp>
      <p:sp>
        <p:nvSpPr>
          <p:cNvPr id="462" name="Google Shape;462;p5"/>
          <p:cNvSpPr txBox="1"/>
          <p:nvPr>
            <p:ph idx="6" type="title"/>
          </p:nvPr>
        </p:nvSpPr>
        <p:spPr>
          <a:xfrm>
            <a:off x="2138625" y="3222400"/>
            <a:ext cx="26583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Nesting components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63" name="Google Shape;463;p5"/>
          <p:cNvSpPr txBox="1"/>
          <p:nvPr>
            <p:ph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464" name="Google Shape;464;p5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No nesting by default, using children</a:t>
            </a:r>
            <a:endParaRPr/>
          </a:p>
        </p:txBody>
      </p:sp>
      <p:sp>
        <p:nvSpPr>
          <p:cNvPr id="465" name="Google Shape;465;p5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466" name="Google Shape;466;p5"/>
          <p:cNvSpPr txBox="1"/>
          <p:nvPr>
            <p:ph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/04</a:t>
            </a:r>
            <a:endParaRPr/>
          </a:p>
        </p:txBody>
      </p:sp>
      <p:sp>
        <p:nvSpPr>
          <p:cNvPr id="467" name="Google Shape;467;p5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468" name="Google Shape;468;p5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/TABLE OF CONTENTS</a:t>
            </a:r>
            <a:endParaRPr/>
          </a:p>
        </p:txBody>
      </p:sp>
      <p:grpSp>
        <p:nvGrpSpPr>
          <p:cNvPr id="469" name="Google Shape;469;p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70" name="Google Shape;470;p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1" name="Google Shape;471;p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2" name="Google Shape;472;p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73" name="Google Shape;473;p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4" name="Google Shape;474;p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5" name="Google Shape;475;p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6" name="Google Shape;476;p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77" name="Google Shape;477;p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8" name="Google Shape;478;p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79" name="Google Shape;479;p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80" name="Google Shape;480;p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81" name="Google Shape;481;p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83" name="Google Shape;483;p5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84" name="Google Shape;484;p5"/>
          <p:cNvSpPr/>
          <p:nvPr/>
        </p:nvSpPr>
        <p:spPr>
          <a:xfrm>
            <a:off x="1862796" y="23020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5"/>
          <p:cNvSpPr/>
          <p:nvPr/>
        </p:nvSpPr>
        <p:spPr>
          <a:xfrm>
            <a:off x="1862796" y="3823151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5"/>
          <p:cNvSpPr/>
          <p:nvPr/>
        </p:nvSpPr>
        <p:spPr>
          <a:xfrm>
            <a:off x="5343246" y="23020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5"/>
          <p:cNvSpPr/>
          <p:nvPr/>
        </p:nvSpPr>
        <p:spPr>
          <a:xfrm>
            <a:off x="5343246" y="3823151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5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p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93" name="Google Shape;493;p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6" name="Google Shape;496;p5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bd62aa82c8_0_944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143" name="Google Shape;1143;g1bd62aa82c8_0_944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1144" name="Google Shape;1144;g1bd62aa82c8_0_9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5" name="Google Shape;1145;g1bd62aa82c8_0_9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6" name="Google Shape;1146;g1bd62aa82c8_0_9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47" name="Google Shape;1147;g1bd62aa82c8_0_9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48" name="Google Shape;1148;g1bd62aa82c8_0_9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9" name="Google Shape;1149;g1bd62aa82c8_0_944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150" name="Google Shape;1150;g1bd62aa82c8_0_9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51" name="Google Shape;1151;g1bd62aa82c8_0_9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52" name="Google Shape;1152;g1bd62aa82c8_0_9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3" name="Google Shape;1153;g1bd62aa82c8_0_9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154" name="Google Shape;1154;g1bd62aa82c8_0_9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55" name="Google Shape;1155;g1bd62aa82c8_0_9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g1bd62aa82c8_0_9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57" name="Google Shape;1157;g1bd62aa82c8_0_944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58" name="Google Shape;1158;g1bd62aa82c8_0_944"/>
          <p:cNvSpPr txBox="1"/>
          <p:nvPr>
            <p:ph type="title"/>
          </p:nvPr>
        </p:nvSpPr>
        <p:spPr>
          <a:xfrm>
            <a:off x="948600" y="2240525"/>
            <a:ext cx="4282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/>
              <a:t>Contact us: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500"/>
              <a:t>Yishai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1500" u="sng">
                <a:solidFill>
                  <a:schemeClr val="hlink"/>
                </a:solidFill>
                <a:hlinkClick r:id="rId4"/>
              </a:rPr>
              <a:t>yishain@appleseeds.org.il</a:t>
            </a:r>
            <a:endParaRPr b="0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1500"/>
              <a:t>0524605642</a:t>
            </a:r>
            <a:endParaRPr b="0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500"/>
              <a:t>Shadi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1500" u="sng">
                <a:solidFill>
                  <a:schemeClr val="hlink"/>
                </a:solidFill>
                <a:hlinkClick r:id="rId5"/>
              </a:rPr>
              <a:t>shhadys@appleseeds.org.il</a:t>
            </a:r>
            <a:br>
              <a:rPr b="0" lang="en" sz="1500"/>
            </a:br>
            <a:r>
              <a:rPr b="0" lang="en" sz="1500"/>
              <a:t>0543113297</a:t>
            </a:r>
            <a:endParaRPr b="0" sz="1500"/>
          </a:p>
        </p:txBody>
      </p:sp>
      <p:sp>
        <p:nvSpPr>
          <p:cNvPr id="1159" name="Google Shape;1159;g1bd62aa82c8_0_944"/>
          <p:cNvSpPr txBox="1"/>
          <p:nvPr>
            <p:ph idx="2" type="title"/>
          </p:nvPr>
        </p:nvSpPr>
        <p:spPr>
          <a:xfrm>
            <a:off x="948600" y="1052000"/>
            <a:ext cx="3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None/>
            </a:pPr>
            <a:r>
              <a:rPr lang="en">
                <a:solidFill>
                  <a:schemeClr val="accent3"/>
                </a:solidFill>
              </a:rPr>
              <a:t>Thanks, and good luck!</a:t>
            </a:r>
            <a:endParaRPr/>
          </a:p>
        </p:txBody>
      </p:sp>
      <p:sp>
        <p:nvSpPr>
          <p:cNvPr id="1160" name="Google Shape;1160;g1bd62aa82c8_0_944">
            <a:hlinkClick action="ppaction://hlinksldjump" r:id="rId6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1" name="Google Shape;1161;g1bd62aa82c8_0_944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162" name="Google Shape;1162;g1bd62aa82c8_0_944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1163" name="Google Shape;1163;g1bd62aa82c8_0_944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45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g1bd62aa82c8_0_944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g1bd62aa82c8_0_944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g1bd62aa82c8_0_944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g1bd62aa82c8_0_944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8" name="Google Shape;1168;g1bd62aa82c8_0_944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1169" name="Google Shape;1169;g1bd62aa82c8_0_944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45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g1bd62aa82c8_0_944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62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g1bd62aa82c8_0_944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72" name="Google Shape;1172;g1bd62aa82c8_0_944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1173" name="Google Shape;1173;g1bd62aa82c8_0_944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4" name="Google Shape;1174;g1bd62aa82c8_0_944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5" name="Google Shape;1175;g1bd62aa82c8_0_944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76" name="Google Shape;1176;g1bd62aa82c8_0_944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1177" name="Google Shape;1177;g1bd62aa82c8_0_944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1178" name="Google Shape;1178;g1bd62aa82c8_0_944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45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9" name="Google Shape;1179;g1bd62aa82c8_0_944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0" name="Google Shape;1180;g1bd62aa82c8_0_944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45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1" name="Google Shape;1181;g1bd62aa82c8_0_944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2" name="Google Shape;1182;g1bd62aa82c8_0_944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3" name="Google Shape;1183;g1bd62aa82c8_0_944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45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4" name="Google Shape;1184;g1bd62aa82c8_0_944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5" name="Google Shape;1185;g1bd62aa82c8_0_944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6" name="Google Shape;1186;g1bd62aa82c8_0_944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87" name="Google Shape;1187;g1bd62aa82c8_0_944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1188" name="Google Shape;1188;g1bd62aa82c8_0_944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9" name="Google Shape;1189;g1bd62aa82c8_0_944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0" name="Google Shape;1190;g1bd62aa82c8_0_944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1" name="Google Shape;1191;g1bd62aa82c8_0_944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92" name="Google Shape;1192;g1bd62aa82c8_0_944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1193" name="Google Shape;1193;g1bd62aa82c8_0_944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45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94" name="Google Shape;1194;g1bd62aa82c8_0_944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1195" name="Google Shape;1195;g1bd62aa82c8_0_944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6" name="Google Shape;1196;g1bd62aa82c8_0_944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97" name="Google Shape;1197;g1bd62aa82c8_0_944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1198" name="Google Shape;1198;g1bd62aa82c8_0_944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4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g1bd62aa82c8_0_944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4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g1bd62aa82c8_0_944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4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01" name="Google Shape;1201;g1bd62aa82c8_0_944">
            <a:hlinkClick action="ppaction://hlinksldjump" r:id="rId7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g1bd62aa82c8_0_94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g1bd62aa82c8_0_94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02" name="Google Shape;502;p7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503" name="Google Shape;503;p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4" name="Google Shape;504;p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5" name="Google Shape;505;p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6" name="Google Shape;506;p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7" name="Google Shape;507;p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8" name="Google Shape;508;p7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509" name="Google Shape;509;p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0" name="Google Shape;510;p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11" name="Google Shape;511;p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2" name="Google Shape;512;p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13" name="Google Shape;513;p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14" name="Google Shape;514;p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6" name="Google Shape;516;p7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7" name="Google Shape;517;p7"/>
          <p:cNvSpPr txBox="1"/>
          <p:nvPr>
            <p:ph type="title"/>
          </p:nvPr>
        </p:nvSpPr>
        <p:spPr>
          <a:xfrm>
            <a:off x="853175" y="2122400"/>
            <a:ext cx="52329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Component</a:t>
            </a:r>
            <a:r>
              <a:rPr lang="en"/>
              <a:t> communication	</a:t>
            </a:r>
            <a:endParaRPr/>
          </a:p>
        </p:txBody>
      </p:sp>
      <p:sp>
        <p:nvSpPr>
          <p:cNvPr id="518" name="Google Shape;518;p7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19" name="Google Shape;519;p7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0" name="Google Shape;520;p7"/>
          <p:cNvCxnSpPr/>
          <p:nvPr/>
        </p:nvCxnSpPr>
        <p:spPr>
          <a:xfrm>
            <a:off x="1069800" y="41457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521" name="Google Shape;521;p7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522" name="Google Shape;522;p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7" name="Google Shape;527;p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528" name="Google Shape;528;p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235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1" name="Google Shape;531;p7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532" name="Google Shape;532;p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35" name="Google Shape;535;p7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536" name="Google Shape;536;p7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537" name="Google Shape;537;p7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Google Shape;538;p7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39;p7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Google Shape;540;p7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" name="Google Shape;541;p7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" name="Google Shape;542;p7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3" name="Google Shape;543;p7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" name="Google Shape;544;p7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" name="Google Shape;545;p7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6" name="Google Shape;546;p7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547" name="Google Shape;547;p7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8" name="Google Shape;548;p7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9" name="Google Shape;549;p7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" name="Google Shape;550;p7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51" name="Google Shape;551;p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552" name="Google Shape;552;p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53" name="Google Shape;553;p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554" name="Google Shape;554;p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5" name="Google Shape;555;p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56" name="Google Shape;556;p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557" name="Google Shape;557;p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0" name="Google Shape;560;p7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7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7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2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568" name="Google Shape;568;p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9" name="Google Shape;569;p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0" name="Google Shape;570;p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71" name="Google Shape;571;p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72" name="Google Shape;572;p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3" name="Google Shape;573;p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74" name="Google Shape;574;p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75" name="Google Shape;575;p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76" name="Google Shape;576;p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77" name="Google Shape;577;p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78" name="Google Shape;578;p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79" name="Google Shape;579;p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81" name="Google Shape;581;p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Component</a:t>
            </a:r>
            <a:r>
              <a:rPr lang="en" sz="2500"/>
              <a:t> communication</a:t>
            </a:r>
            <a:endParaRPr sz="2500"/>
          </a:p>
        </p:txBody>
      </p:sp>
      <p:sp>
        <p:nvSpPr>
          <p:cNvPr id="582" name="Google Shape;582;p2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we have a simple component, developing it is </a:t>
            </a:r>
            <a:r>
              <a:rPr lang="en" sz="2000"/>
              <a:t>relatively</a:t>
            </a:r>
            <a:r>
              <a:rPr lang="en" sz="2000"/>
              <a:t> </a:t>
            </a:r>
            <a:r>
              <a:rPr lang="en" sz="2000"/>
              <a:t>straight</a:t>
            </a:r>
            <a:r>
              <a:rPr lang="en" sz="2000"/>
              <a:t> forward: write the “html” and pass the component around.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But if we hard code everything, the component is not </a:t>
            </a:r>
            <a:r>
              <a:rPr lang="en" sz="2000"/>
              <a:t>reusable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example:</a:t>
            </a:r>
            <a:endParaRPr sz="2000"/>
          </a:p>
        </p:txBody>
      </p:sp>
      <p:sp>
        <p:nvSpPr>
          <p:cNvPr id="583" name="Google Shape;583;p2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7" name="Google Shape;587;p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88" name="Google Shape;588;p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1" name="Google Shape;591;p2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g207ffa96e9a_0_1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597" name="Google Shape;597;g207ffa96e9a_0_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8" name="Google Shape;598;g207ffa96e9a_0_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9" name="Google Shape;599;g207ffa96e9a_0_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0" name="Google Shape;600;g207ffa96e9a_0_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01" name="Google Shape;601;g207ffa96e9a_0_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2" name="Google Shape;602;g207ffa96e9a_0_1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603" name="Google Shape;603;g207ffa96e9a_0_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04" name="Google Shape;604;g207ffa96e9a_0_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05" name="Google Shape;605;g207ffa96e9a_0_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6" name="Google Shape;606;g207ffa96e9a_0_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07" name="Google Shape;607;g207ffa96e9a_0_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8" name="Google Shape;608;g207ffa96e9a_0_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g207ffa96e9a_0_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0" name="Google Shape;610;g207ffa96e9a_0_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Component communication</a:t>
            </a:r>
            <a:endParaRPr sz="2500"/>
          </a:p>
        </p:txBody>
      </p:sp>
      <p:sp>
        <p:nvSpPr>
          <p:cNvPr id="611" name="Google Shape;611;g207ffa96e9a_0_1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we have a news website:</a:t>
            </a:r>
            <a:br>
              <a:rPr lang="en" sz="2000"/>
            </a:br>
            <a:r>
              <a:rPr lang="en" sz="2000"/>
              <a:t>&lt;div&gt;</a:t>
            </a:r>
            <a:br>
              <a:rPr lang="en" sz="2000"/>
            </a:br>
            <a:r>
              <a:rPr lang="en" sz="2000"/>
              <a:t>	&lt;h1&gt;cat ate dog&lt;/h1&gt;</a:t>
            </a:r>
            <a:br>
              <a:rPr lang="en" sz="2000"/>
            </a:br>
            <a:r>
              <a:rPr lang="en" sz="2000"/>
              <a:t>	&lt;img src=””&gt;</a:t>
            </a:r>
            <a:br>
              <a:rPr lang="en" sz="2000"/>
            </a:br>
            <a:r>
              <a:rPr lang="en" sz="2000"/>
              <a:t>	&lt;p&gt;details&lt;/p&gt;</a:t>
            </a:r>
            <a:br>
              <a:rPr lang="en" sz="2000"/>
            </a:br>
            <a:r>
              <a:rPr lang="en" sz="2000"/>
              <a:t>&lt;/div&gt;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will need the same element for each news story! DRY!</a:t>
            </a:r>
            <a:endParaRPr sz="2000"/>
          </a:p>
        </p:txBody>
      </p:sp>
      <p:sp>
        <p:nvSpPr>
          <p:cNvPr id="612" name="Google Shape;612;g207ffa96e9a_0_1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207ffa96e9a_0_1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207ffa96e9a_0_1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g207ffa96e9a_0_1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6" name="Google Shape;616;g207ffa96e9a_0_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17" name="Google Shape;617;g207ffa96e9a_0_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207ffa96e9a_0_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207ffa96e9a_0_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0" name="Google Shape;620;g207ffa96e9a_0_1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g207ffa96e9a_0_29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626" name="Google Shape;626;g207ffa96e9a_0_2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7" name="Google Shape;627;g207ffa96e9a_0_2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8" name="Google Shape;628;g207ffa96e9a_0_2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29" name="Google Shape;629;g207ffa96e9a_0_2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30" name="Google Shape;630;g207ffa96e9a_0_2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1" name="Google Shape;631;g207ffa96e9a_0_29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632" name="Google Shape;632;g207ffa96e9a_0_2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33" name="Google Shape;633;g207ffa96e9a_0_2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34" name="Google Shape;634;g207ffa96e9a_0_2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5" name="Google Shape;635;g207ffa96e9a_0_2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36" name="Google Shape;636;g207ffa96e9a_0_2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37" name="Google Shape;637;g207ffa96e9a_0_2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g207ffa96e9a_0_2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39" name="Google Shape;639;g207ffa96e9a_0_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Component communication</a:t>
            </a:r>
            <a:endParaRPr sz="2500"/>
          </a:p>
        </p:txBody>
      </p:sp>
      <p:sp>
        <p:nvSpPr>
          <p:cNvPr id="640" name="Google Shape;640;g207ffa96e9a_0_29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we can make this component reusable?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Pass the </a:t>
            </a:r>
            <a:r>
              <a:rPr lang="en" sz="2000"/>
              <a:t>details</a:t>
            </a:r>
            <a:r>
              <a:rPr lang="en" sz="2000"/>
              <a:t> - the title text, the image source and the p title - as a property.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do we do it?</a:t>
            </a:r>
            <a:endParaRPr sz="2000"/>
          </a:p>
        </p:txBody>
      </p:sp>
      <p:sp>
        <p:nvSpPr>
          <p:cNvPr id="641" name="Google Shape;641;g207ffa96e9a_0_29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g207ffa96e9a_0_29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g207ffa96e9a_0_29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g207ffa96e9a_0_29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5" name="Google Shape;645;g207ffa96e9a_0_2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46" name="Google Shape;646;g207ffa96e9a_0_2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g207ffa96e9a_0_2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g207ffa96e9a_0_2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9" name="Google Shape;649;g207ffa96e9a_0_29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c196bc6f4a_0_336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55" name="Google Shape;655;g1c196bc6f4a_0_336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656" name="Google Shape;656;g1c196bc6f4a_0_3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7" name="Google Shape;657;g1c196bc6f4a_0_3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8" name="Google Shape;658;g1c196bc6f4a_0_3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59" name="Google Shape;659;g1c196bc6f4a_0_3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60" name="Google Shape;660;g1c196bc6f4a_0_3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1" name="Google Shape;661;g1c196bc6f4a_0_336"/>
            <p:cNvGrpSpPr/>
            <p:nvPr/>
          </p:nvGrpSpPr>
          <p:grpSpPr>
            <a:xfrm>
              <a:off x="298112" y="4342652"/>
              <a:ext cx="110182" cy="126862"/>
              <a:chOff x="281100" y="2027800"/>
              <a:chExt cx="140700" cy="162000"/>
            </a:xfrm>
          </p:grpSpPr>
          <p:sp>
            <p:nvSpPr>
              <p:cNvPr id="662" name="Google Shape;662;g1c196bc6f4a_0_3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3" name="Google Shape;663;g1c196bc6f4a_0_3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64" name="Google Shape;664;g1c196bc6f4a_0_3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65" name="Google Shape;665;g1c196bc6f4a_0_3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66" name="Google Shape;666;g1c196bc6f4a_0_3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67" name="Google Shape;667;g1c196bc6f4a_0_3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g1c196bc6f4a_0_3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9" name="Google Shape;669;g1c196bc6f4a_0_336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0" name="Google Shape;670;g1c196bc6f4a_0_336"/>
          <p:cNvSpPr txBox="1"/>
          <p:nvPr>
            <p:ph type="title"/>
          </p:nvPr>
        </p:nvSpPr>
        <p:spPr>
          <a:xfrm>
            <a:off x="796200" y="2046200"/>
            <a:ext cx="52404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props</a:t>
            </a:r>
            <a:endParaRPr/>
          </a:p>
        </p:txBody>
      </p:sp>
      <p:sp>
        <p:nvSpPr>
          <p:cNvPr id="671" name="Google Shape;671;g1c196bc6f4a_0_336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/02</a:t>
            </a:r>
            <a:endParaRPr/>
          </a:p>
        </p:txBody>
      </p:sp>
      <p:sp>
        <p:nvSpPr>
          <p:cNvPr id="672" name="Google Shape;672;g1c196bc6f4a_0_336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3" name="Google Shape;673;g1c196bc6f4a_0_336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674" name="Google Shape;674;g1c196bc6f4a_0_336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675" name="Google Shape;675;g1c196bc6f4a_0_336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84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g1c196bc6f4a_0_336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g1c196bc6f4a_0_336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g1c196bc6f4a_0_336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g1c196bc6f4a_0_336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0" name="Google Shape;680;g1c196bc6f4a_0_336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81" name="Google Shape;681;g1c196bc6f4a_0_336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84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g1c196bc6f4a_0_336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62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g1c196bc6f4a_0_336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84" name="Google Shape;684;g1c196bc6f4a_0_336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685" name="Google Shape;685;g1c196bc6f4a_0_336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6" name="Google Shape;686;g1c196bc6f4a_0_336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7" name="Google Shape;687;g1c196bc6f4a_0_336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88" name="Google Shape;688;g1c196bc6f4a_0_336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89" name="Google Shape;689;g1c196bc6f4a_0_336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90" name="Google Shape;690;g1c196bc6f4a_0_336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1" name="Google Shape;691;g1c196bc6f4a_0_336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2" name="Google Shape;692;g1c196bc6f4a_0_336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3" name="Google Shape;693;g1c196bc6f4a_0_336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4" name="Google Shape;694;g1c196bc6f4a_0_336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5" name="Google Shape;695;g1c196bc6f4a_0_336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6" name="Google Shape;696;g1c196bc6f4a_0_336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7" name="Google Shape;697;g1c196bc6f4a_0_336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8" name="Google Shape;698;g1c196bc6f4a_0_336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9" name="Google Shape;699;g1c196bc6f4a_0_336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700" name="Google Shape;700;g1c196bc6f4a_0_336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1" name="Google Shape;701;g1c196bc6f4a_0_336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2" name="Google Shape;702;g1c196bc6f4a_0_336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3" name="Google Shape;703;g1c196bc6f4a_0_336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04" name="Google Shape;704;g1c196bc6f4a_0_336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705" name="Google Shape;705;g1c196bc6f4a_0_336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84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06" name="Google Shape;706;g1c196bc6f4a_0_336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707" name="Google Shape;707;g1c196bc6f4a_0_336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8" name="Google Shape;708;g1c196bc6f4a_0_336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09" name="Google Shape;709;g1c196bc6f4a_0_336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710" name="Google Shape;710;g1c196bc6f4a_0_336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g1c196bc6f4a_0_336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g1c196bc6f4a_0_336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13" name="Google Shape;713;g1c196bc6f4a_0_336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g1c196bc6f4a_0_336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g1c196bc6f4a_0_336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g207ffa96e9a_0_57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721" name="Google Shape;721;g207ffa96e9a_0_5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2" name="Google Shape;722;g207ffa96e9a_0_5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3" name="Google Shape;723;g207ffa96e9a_0_5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24" name="Google Shape;724;g207ffa96e9a_0_5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25" name="Google Shape;725;g207ffa96e9a_0_5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6" name="Google Shape;726;g207ffa96e9a_0_57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727" name="Google Shape;727;g207ffa96e9a_0_5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28" name="Google Shape;728;g207ffa96e9a_0_5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9" name="Google Shape;729;g207ffa96e9a_0_5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30" name="Google Shape;730;g207ffa96e9a_0_5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31" name="Google Shape;731;g207ffa96e9a_0_5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32" name="Google Shape;732;g207ffa96e9a_0_5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g207ffa96e9a_0_5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4" name="Google Shape;734;g207ffa96e9a_0_5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Component communication</a:t>
            </a:r>
            <a:endParaRPr sz="2500"/>
          </a:p>
        </p:txBody>
      </p:sp>
      <p:sp>
        <p:nvSpPr>
          <p:cNvPr id="735" name="Google Shape;735;g207ffa96e9a_0_57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&lt;NewsCat title=”cat ate dog” imgSrc=”#” pText=”lorem ipsum”/&gt;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Then, inside the NewsCat component:</a:t>
            </a:r>
            <a:br>
              <a:rPr lang="en" sz="2000"/>
            </a:br>
            <a:br>
              <a:rPr lang="en" sz="2000"/>
            </a:br>
            <a:r>
              <a:rPr lang="en" sz="2000"/>
              <a:t>f</a:t>
            </a:r>
            <a:r>
              <a:rPr lang="en" sz="2000"/>
              <a:t>unction NewsCat(props){</a:t>
            </a:r>
            <a:br>
              <a:rPr lang="en" sz="2000"/>
            </a:br>
            <a:r>
              <a:rPr lang="en" sz="2000"/>
              <a:t>	</a:t>
            </a:r>
            <a:r>
              <a:rPr lang="en" sz="2000"/>
              <a:t>r</a:t>
            </a:r>
            <a:r>
              <a:rPr lang="en" sz="2000"/>
              <a:t>eturn &lt;h1&gt;{props.title}&lt;/h1&gt;</a:t>
            </a:r>
            <a:br>
              <a:rPr lang="en" sz="2000"/>
            </a:br>
            <a:r>
              <a:rPr lang="en" sz="2000"/>
              <a:t>}</a:t>
            </a:r>
            <a:endParaRPr sz="2000"/>
          </a:p>
        </p:txBody>
      </p:sp>
      <p:sp>
        <p:nvSpPr>
          <p:cNvPr id="736" name="Google Shape;736;g207ffa96e9a_0_57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g207ffa96e9a_0_57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g207ffa96e9a_0_57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g207ffa96e9a_0_57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0" name="Google Shape;740;g207ffa96e9a_0_5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41" name="Google Shape;741;g207ffa96e9a_0_5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g207ffa96e9a_0_5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g207ffa96e9a_0_5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4" name="Google Shape;744;g207ffa96e9a_0_57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oogle Shape;749;g207ffa96e9a_0_85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750" name="Google Shape;750;g207ffa96e9a_0_8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1" name="Google Shape;751;g207ffa96e9a_0_8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2" name="Google Shape;752;g207ffa96e9a_0_8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53" name="Google Shape;753;g207ffa96e9a_0_8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4" name="Google Shape;754;g207ffa96e9a_0_8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5" name="Google Shape;755;g207ffa96e9a_0_85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756" name="Google Shape;756;g207ffa96e9a_0_8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7" name="Google Shape;757;g207ffa96e9a_0_8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8" name="Google Shape;758;g207ffa96e9a_0_8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59" name="Google Shape;759;g207ffa96e9a_0_8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60" name="Google Shape;760;g207ffa96e9a_0_8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61" name="Google Shape;761;g207ffa96e9a_0_8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g207ffa96e9a_0_8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63" name="Google Shape;763;g207ffa96e9a_0_8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Component communication</a:t>
            </a:r>
            <a:endParaRPr sz="2500"/>
          </a:p>
        </p:txBody>
      </p:sp>
      <p:sp>
        <p:nvSpPr>
          <p:cNvPr id="764" name="Google Shape;764;g207ffa96e9a_0_85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props is like writing </a:t>
            </a:r>
            <a:r>
              <a:rPr lang="en" sz="2000"/>
              <a:t>attributes</a:t>
            </a:r>
            <a:r>
              <a:rPr lang="en" sz="2000"/>
              <a:t> in html.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can access the </a:t>
            </a:r>
            <a:r>
              <a:rPr lang="en" sz="2000"/>
              <a:t>properties</a:t>
            </a:r>
            <a:r>
              <a:rPr lang="en" sz="2000"/>
              <a:t> from within the </a:t>
            </a:r>
            <a:r>
              <a:rPr lang="en" sz="2000"/>
              <a:t>component</a:t>
            </a:r>
            <a:r>
              <a:rPr lang="en" sz="2000"/>
              <a:t> using the parameter name.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is an easy way to pass data from parent component to child component.</a:t>
            </a:r>
            <a:endParaRPr sz="2000"/>
          </a:p>
        </p:txBody>
      </p:sp>
      <p:sp>
        <p:nvSpPr>
          <p:cNvPr id="765" name="Google Shape;765;g207ffa96e9a_0_85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g207ffa96e9a_0_85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g207ffa96e9a_0_85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g207ffa96e9a_0_85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9" name="Google Shape;769;g207ffa96e9a_0_8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70" name="Google Shape;770;g207ffa96e9a_0_8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g207ffa96e9a_0_8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g207ffa96e9a_0_8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3" name="Google Shape;773;g207ffa96e9a_0_85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