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ira Code Light"/>
      <p:regular r:id="rId21"/>
      <p:bold r:id="rId22"/>
    </p:embeddedFont>
    <p:embeddedFont>
      <p:font typeface="Bebas Neue"/>
      <p:regular r:id="rId23"/>
    </p:embeddedFont>
    <p:embeddedFont>
      <p:font typeface="Fira Code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RfPG2XMVbNJZTMfJXlc4Ceb99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CodeLight-bold.fntdata"/><Relationship Id="rId21" Type="http://schemas.openxmlformats.org/officeDocument/2006/relationships/font" Target="fonts/FiraCodeLight-regular.fntdata"/><Relationship Id="rId24" Type="http://schemas.openxmlformats.org/officeDocument/2006/relationships/font" Target="fonts/FiraCode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FiraCode-bold.fntdata"/><Relationship Id="rId28" Type="http://customschemas.google.com/relationships/presentationmetadata" Target="meta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898865970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1898865970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898865970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g1898865970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898865970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g1898865970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898865970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1898865970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898865970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1898865970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bd62aa82c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g1bd62aa82c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bd62aa82c8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g1bd62aa82c8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89886597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189886597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89886597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89886597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9886597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189886597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c196bc6f4a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1c196bc6f4a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89886597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g189886597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88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88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8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8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8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" name="Google Shape;15;p8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8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8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6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" name="Google Shape;110;p9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11" name="Google Shape;111;p9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9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" name="Google Shape;113;p9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14" name="Google Shape;114;p9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9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7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" name="Google Shape;119;p9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0" name="Google Shape;120;p9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" name="Google Shape;121;p9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" name="Google Shape;122;p9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3" name="Google Shape;123;p9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9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8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8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98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98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8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4" name="Google Shape;134;p9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9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9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37" name="Google Shape;137;p9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9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9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3" name="Google Shape;143;p9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4" name="Google Shape;144;p9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9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9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7" name="Google Shape;147;p9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9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0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100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0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00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0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100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0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00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0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0" name="Google Shape;160;p10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61" name="Google Shape;161;p10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0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0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4" name="Google Shape;164;p10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1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69" name="Google Shape;169;p10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70" name="Google Shape;170;p10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10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10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73" name="Google Shape;173;p10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0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0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0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" name="Google Shape;180;p10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10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0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10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10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10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0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10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91" name="Google Shape;191;p10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0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0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94" name="Google Shape;194;p10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5" name="Google Shape;195;p10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4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4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4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0" name="Google Shape;200;p10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1" name="Google Shape;201;p10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10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" name="Google Shape;203;p10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04" name="Google Shape;204;p10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5" name="Google Shape;205;p10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105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10" name="Google Shape;210;p10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1" name="Google Shape;211;p10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" name="Google Shape;212;p10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10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4" name="Google Shape;214;p10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10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6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6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10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21" name="Google Shape;221;p10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0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" name="Google Shape;223;p10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24" name="Google Shape;224;p10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0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2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92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92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2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92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92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2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92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92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2"/>
          <p:cNvSpPr txBox="1"/>
          <p:nvPr>
            <p:ph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92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" name="Google Shape;33;p9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9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" name="Google Shape;35;p9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36;p9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9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9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7"/>
          <p:cNvSpPr txBox="1"/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29" name="Google Shape;229;p107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07"/>
          <p:cNvSpPr txBox="1"/>
          <p:nvPr>
            <p:ph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1" name="Google Shape;231;p107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07"/>
          <p:cNvSpPr txBox="1"/>
          <p:nvPr>
            <p:ph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33" name="Google Shape;233;p107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" name="Google Shape;234;p10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5" name="Google Shape;235;p10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0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7" name="Google Shape;237;p10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8" name="Google Shape;238;p10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10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8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108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108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5" name="Google Shape;245;p108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en" sz="12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6" name="Google Shape;246;p10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7" name="Google Shape;247;p10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0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" name="Google Shape;249;p10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50" name="Google Shape;250;p10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10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0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0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0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10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0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0" name="Google Shape;260;p10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1" name="Google Shape;261;p10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2" name="Google Shape;262;p10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3" name="Google Shape;263;p10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4" name="Google Shape;264;p10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0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0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10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10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110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2" name="Google Shape;272;p110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0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110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10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6" name="Google Shape;276;p1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1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8" name="Google Shape;278;p1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1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1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4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11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1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" name="Google Shape;286;p1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1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1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1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91" name="Google Shape;291;p1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1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p114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1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1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1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1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9" name="Google Shape;299;p1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1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" name="Google Shape;301;p1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2" name="Google Shape;302;p1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1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1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1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11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1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1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1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" name="Google Shape;312;p1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1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4" name="Google Shape;314;p1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15" name="Google Shape;315;p1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1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p115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1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1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1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1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1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p1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25" name="Google Shape;325;p1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1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1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1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11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1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1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1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5" name="Google Shape;335;p1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1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8" name="Google Shape;338;p1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1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1" name="Google Shape;341;p116">
            <a:hlinkClick action="ppaction://hlinksldjump" r:id="rId2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1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1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1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1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1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1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1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3" name="Google Shape;353;p116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11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1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11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11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1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1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3" name="Google Shape;363;p11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64" name="Google Shape;364;p11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11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11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7" name="Google Shape;367;p11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11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9" name="Google Shape;369;p11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11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11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" name="Google Shape;372;p11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11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1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1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116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11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6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116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116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2" name="Google Shape;382;p116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116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16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16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16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93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9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5" name="Google Shape;45;p9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" name="Google Shape;46;p9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9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9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9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89"/>
          <p:cNvSpPr txBox="1"/>
          <p:nvPr>
            <p:ph idx="1" type="body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4" name="Google Shape;54;p8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5" name="Google Shape;55;p8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" name="Google Shape;56;p8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8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8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8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3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03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64" name="Google Shape;64;p10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5" name="Google Shape;65;p10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" name="Google Shape;66;p10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10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" name="Google Shape;68;p10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10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4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94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9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5" name="Google Shape;75;p9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9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9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8" name="Google Shape;78;p9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" name="Google Shape;79;p9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0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9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85" name="Google Shape;85;p9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9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9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88" name="Google Shape;88;p9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9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5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5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5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2705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5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" name="Google Shape;96;p95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5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95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95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5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9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03" name="Google Shape;103;p9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9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9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06" name="Google Shape;106;p9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8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hyperlink" Target="mailto:yishain@appleseeds.org.il" TargetMode="External"/><Relationship Id="rId5" Type="http://schemas.openxmlformats.org/officeDocument/2006/relationships/hyperlink" Target="mailto:shhadys@appleseeds.org.il" TargetMode="External"/><Relationship Id="rId6" Type="http://schemas.openxmlformats.org/officeDocument/2006/relationships/slide" Target="/ppt/slides/slide2.xml"/><Relationship Id="rId7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Conditional rendering and loops</a:t>
            </a:r>
            <a:endParaRPr/>
          </a:p>
        </p:txBody>
      </p:sp>
      <p:grpSp>
        <p:nvGrpSpPr>
          <p:cNvPr id="393" name="Google Shape;393;p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394" name="Google Shape;394;p1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375029" y="1818088"/>
              <a:ext cx="2224161" cy="1289166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5434356" y="1871380"/>
              <a:ext cx="2105483" cy="1171978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68627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5527258" y="1968354"/>
              <a:ext cx="677425" cy="476599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5527258" y="2497898"/>
              <a:ext cx="1407769" cy="476698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6257635" y="1968354"/>
              <a:ext cx="677400" cy="476599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7002489" y="1968354"/>
              <a:ext cx="479554" cy="221338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7002489" y="2241370"/>
              <a:ext cx="479554" cy="733225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p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06" name="Google Shape;406;p1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" name="Google Shape;407;p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08" name="Google Shape;408;p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2" name="Google Shape;412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13" name="Google Shape;413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Google Shape;415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6" name="Google Shape;416;p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17" name="Google Shape;417;p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18" name="Google Shape;418;p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2745"/>
                    </a:srgbClr>
                  </a:gs>
                  <a:gs pos="100000">
                    <a:srgbClr val="C5C7F4">
                      <a:alpha val="82745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588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9" name="Google Shape;419;p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0" name="Google Shape;420;p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3" name="Google Shape;423;p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24" name="Google Shape;424;p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chemeClr val="accent6">
                  <a:alpha val="5058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7" name="Google Shape;427;p1"/>
          <p:cNvGrpSpPr/>
          <p:nvPr/>
        </p:nvGrpSpPr>
        <p:grpSpPr>
          <a:xfrm>
            <a:off x="7427195" y="2464512"/>
            <a:ext cx="694832" cy="495053"/>
            <a:chOff x="3336290" y="763810"/>
            <a:chExt cx="810300" cy="577321"/>
          </a:xfrm>
        </p:grpSpPr>
        <p:sp>
          <p:nvSpPr>
            <p:cNvPr id="428" name="Google Shape;428;p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2" name="Google Shape;432;p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38" name="Google Shape;438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9" name="Google Shape;439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0" name="Google Shape;440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1" name="Google Shape;441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2" name="Google Shape;442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3" name="Google Shape;443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4" name="Google Shape;444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45" name="Google Shape;445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47" name="Google Shape;447;p1">
            <a:hlinkClick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8" name="Google Shape;448;p1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g1898865970e_0_11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75" name="Google Shape;775;g1898865970e_0_11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6" name="Google Shape;776;g1898865970e_0_11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g1898865970e_0_11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8" name="Google Shape;778;g1898865970e_0_11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79" name="Google Shape;779;g1898865970e_0_11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0" name="Google Shape;780;g1898865970e_0_11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81" name="Google Shape;781;g1898865970e_0_11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2" name="Google Shape;782;g1898865970e_0_11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83" name="Google Shape;783;g1898865970e_0_11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84" name="Google Shape;784;g1898865970e_0_11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85" name="Google Shape;785;g1898865970e_0_11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86" name="Google Shape;786;g1898865970e_0_11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g1898865970e_0_11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8" name="Google Shape;788;g1898865970e_0_11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789" name="Google Shape;789;g1898865970e_0_11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This: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2000"/>
            </a:br>
            <a:br>
              <a:rPr lang="en" sz="2000"/>
            </a:br>
            <a:r>
              <a:rPr lang="en" sz="2000"/>
              <a:t>Can turn to this:</a:t>
            </a:r>
            <a:br>
              <a:rPr lang="en" sz="2000"/>
            </a:br>
            <a:br>
              <a:rPr lang="en" sz="2000"/>
            </a:br>
            <a:br>
              <a:rPr lang="en" sz="2000"/>
            </a:br>
            <a:br>
              <a:rPr lang="en" sz="2000"/>
            </a:br>
            <a:r>
              <a:rPr lang="en" sz="2000"/>
              <a:t> </a:t>
            </a:r>
            <a:br>
              <a:rPr lang="en" sz="2000"/>
            </a:br>
            <a:endParaRPr sz="2000"/>
          </a:p>
        </p:txBody>
      </p:sp>
      <p:sp>
        <p:nvSpPr>
          <p:cNvPr id="790" name="Google Shape;790;g1898865970e_0_11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1898865970e_0_11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1898865970e_0_11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1898865970e_0_11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g1898865970e_0_11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95" name="Google Shape;795;g1898865970e_0_11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898865970e_0_11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1898865970e_0_11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g1898865970e_0_11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9" name="Google Shape;799;g1898865970e_0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0625" y="1411431"/>
            <a:ext cx="9143999" cy="141781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0" name="Google Shape;800;g1898865970e_0_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3" y="3340513"/>
            <a:ext cx="8924925" cy="1495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g1898865970e_0_1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06" name="Google Shape;806;g1898865970e_0_1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7" name="Google Shape;807;g1898865970e_0_1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8" name="Google Shape;808;g1898865970e_0_1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09" name="Google Shape;809;g1898865970e_0_1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10" name="Google Shape;810;g1898865970e_0_1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" name="Google Shape;811;g1898865970e_0_14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12" name="Google Shape;812;g1898865970e_0_1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3" name="Google Shape;813;g1898865970e_0_1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14" name="Google Shape;814;g1898865970e_0_1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15" name="Google Shape;815;g1898865970e_0_1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16" name="Google Shape;816;g1898865970e_0_1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17" name="Google Shape;817;g1898865970e_0_1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1898865970e_0_1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9" name="Google Shape;819;g1898865970e_0_1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820" name="Google Shape;820;g1898865970e_0_14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Why does “map” work? </a:t>
            </a:r>
            <a:r>
              <a:rPr lang="en" sz="2000"/>
              <a:t>i</a:t>
            </a:r>
            <a:r>
              <a:rPr lang="en" sz="2000"/>
              <a:t>t returns a new array, not a single jsx element?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Jsx knows how to render an array of elements. This is why we can use map/filter inside {} without storing the results in a variable.</a:t>
            </a:r>
            <a:endParaRPr sz="2000"/>
          </a:p>
        </p:txBody>
      </p:sp>
      <p:sp>
        <p:nvSpPr>
          <p:cNvPr id="821" name="Google Shape;821;g1898865970e_0_14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1898865970e_0_14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898865970e_0_1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898865970e_0_1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5" name="Google Shape;825;g1898865970e_0_14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26" name="Google Shape;826;g1898865970e_0_14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1898865970e_0_14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1898865970e_0_14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g1898865970e_0_14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g1898865970e_0_172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35" name="Google Shape;835;g1898865970e_0_17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g1898865970e_0_17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g1898865970e_0_17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8" name="Google Shape;838;g1898865970e_0_17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39" name="Google Shape;839;g1898865970e_0_17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g1898865970e_0_172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41" name="Google Shape;841;g1898865970e_0_17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2" name="Google Shape;842;g1898865970e_0_17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43" name="Google Shape;843;g1898865970e_0_17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44" name="Google Shape;844;g1898865970e_0_17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45" name="Google Shape;845;g1898865970e_0_17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46" name="Google Shape;846;g1898865970e_0_17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1898865970e_0_17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8" name="Google Shape;848;g1898865970e_0_17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849" name="Google Shape;849;g1898865970e_0_17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using loops, we better add another prop to each element that we return from the loop - </a:t>
            </a:r>
            <a:r>
              <a:rPr b="1" lang="en" sz="2000"/>
              <a:t>key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props helps react to order our elements in the array, in the correct order, even if there are changes.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key need to be </a:t>
            </a:r>
            <a:r>
              <a:rPr lang="en" sz="2000"/>
              <a:t>unique for every element in the array.</a:t>
            </a:r>
            <a:endParaRPr sz="2000"/>
          </a:p>
        </p:txBody>
      </p:sp>
      <p:sp>
        <p:nvSpPr>
          <p:cNvPr id="850" name="Google Shape;850;g1898865970e_0_17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898865970e_0_17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1898865970e_0_17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898865970e_0_17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g1898865970e_0_17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55" name="Google Shape;855;g1898865970e_0_17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g1898865970e_0_17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1898865970e_0_17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8" name="Google Shape;858;g1898865970e_0_17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g1898865970e_0_20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64" name="Google Shape;864;g1898865970e_0_20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5" name="Google Shape;865;g1898865970e_0_20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g1898865970e_0_20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7" name="Google Shape;867;g1898865970e_0_20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68" name="Google Shape;868;g1898865970e_0_20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9" name="Google Shape;869;g1898865970e_0_20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70" name="Google Shape;870;g1898865970e_0_20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71" name="Google Shape;871;g1898865970e_0_20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2" name="Google Shape;872;g1898865970e_0_20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3" name="Google Shape;873;g1898865970e_0_20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74" name="Google Shape;874;g1898865970e_0_20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75" name="Google Shape;875;g1898865970e_0_20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g1898865970e_0_20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7" name="Google Shape;877;g1898865970e_0_20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878" name="Google Shape;878;g1898865970e_0_20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seems very natural to use the arrays index as a key value: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this is considered to be a bad practice, because if the array’s length changes it might confuse react’s engine and </a:t>
            </a:r>
            <a:r>
              <a:rPr lang="en" sz="1800"/>
              <a:t>cause</a:t>
            </a:r>
            <a:r>
              <a:rPr lang="en" sz="1800"/>
              <a:t> to re-render with the wrong order</a:t>
            </a:r>
            <a:endParaRPr sz="18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It’s also considered to be bad practice to </a:t>
            </a:r>
            <a:r>
              <a:rPr lang="en" sz="1800"/>
              <a:t>randomly</a:t>
            </a:r>
            <a:r>
              <a:rPr lang="en" sz="1800"/>
              <a:t> generate key inside the loop, because then the order will not be maintained between re-renders</a:t>
            </a:r>
            <a:br>
              <a:rPr lang="en" sz="2000"/>
            </a:br>
            <a:endParaRPr sz="2000"/>
          </a:p>
        </p:txBody>
      </p:sp>
      <p:sp>
        <p:nvSpPr>
          <p:cNvPr id="879" name="Google Shape;879;g1898865970e_0_20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g1898865970e_0_20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1898865970e_0_20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1898865970e_0_20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g1898865970e_0_20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84" name="Google Shape;884;g1898865970e_0_20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1898865970e_0_20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1898865970e_0_20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g1898865970e_0_20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g1898865970e_0_229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893" name="Google Shape;893;g1898865970e_0_22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g1898865970e_0_22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g1898865970e_0_22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6" name="Google Shape;896;g1898865970e_0_229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897" name="Google Shape;897;g1898865970e_0_22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8" name="Google Shape;898;g1898865970e_0_229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899" name="Google Shape;899;g1898865970e_0_22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0" name="Google Shape;900;g1898865970e_0_22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01" name="Google Shape;901;g1898865970e_0_22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2" name="Google Shape;902;g1898865970e_0_22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03" name="Google Shape;903;g1898865970e_0_22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04" name="Google Shape;904;g1898865970e_0_22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1898865970e_0_22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6" name="Google Shape;906;g1898865970e_0_2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907" name="Google Shape;907;g1898865970e_0_229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how to use keys correctly?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you pass an array of data, make sure that each element has a </a:t>
            </a:r>
            <a:r>
              <a:rPr lang="en" sz="2000"/>
              <a:t>unique</a:t>
            </a:r>
            <a:r>
              <a:rPr lang="en" sz="2000"/>
              <a:t> field that can be used as a key.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there is none - </a:t>
            </a:r>
            <a:r>
              <a:rPr lang="en" sz="2000"/>
              <a:t>create</a:t>
            </a:r>
            <a:r>
              <a:rPr lang="en" sz="2000"/>
              <a:t> one before running the loop.</a:t>
            </a:r>
            <a:endParaRPr sz="2000"/>
          </a:p>
        </p:txBody>
      </p:sp>
      <p:sp>
        <p:nvSpPr>
          <p:cNvPr id="908" name="Google Shape;908;g1898865970e_0_229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898865970e_0_229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898865970e_0_229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898865970e_0_229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g1898865970e_0_229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13" name="Google Shape;913;g1898865970e_0_229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1898865970e_0_229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898865970e_0_229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6" name="Google Shape;916;g1898865970e_0_229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bd62aa82c8_0_32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22" name="Google Shape;922;g1bd62aa82c8_0_324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923" name="Google Shape;923;g1bd62aa82c8_0_3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g1bd62aa82c8_0_3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g1bd62aa82c8_0_3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6" name="Google Shape;926;g1bd62aa82c8_0_32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27" name="Google Shape;927;g1bd62aa82c8_0_3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8" name="Google Shape;928;g1bd62aa82c8_0_32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929" name="Google Shape;929;g1bd62aa82c8_0_3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0" name="Google Shape;930;g1bd62aa82c8_0_3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31" name="Google Shape;931;g1bd62aa82c8_0_3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2" name="Google Shape;932;g1bd62aa82c8_0_3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33" name="Google Shape;933;g1bd62aa82c8_0_3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34" name="Google Shape;934;g1bd62aa82c8_0_3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1bd62aa82c8_0_3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36" name="Google Shape;936;g1bd62aa82c8_0_32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7" name="Google Shape;937;g1bd62aa82c8_0_324"/>
          <p:cNvSpPr txBox="1"/>
          <p:nvPr>
            <p:ph type="title"/>
          </p:nvPr>
        </p:nvSpPr>
        <p:spPr>
          <a:xfrm>
            <a:off x="910100" y="1893800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Loops + demo</a:t>
            </a:r>
            <a:endParaRPr/>
          </a:p>
        </p:txBody>
      </p:sp>
      <p:sp>
        <p:nvSpPr>
          <p:cNvPr id="938" name="Google Shape;938;g1bd62aa82c8_0_324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/03</a:t>
            </a:r>
            <a:endParaRPr/>
          </a:p>
        </p:txBody>
      </p:sp>
      <p:sp>
        <p:nvSpPr>
          <p:cNvPr id="939" name="Google Shape;939;g1bd62aa82c8_0_324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0" name="Google Shape;940;g1bd62aa82c8_0_32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941" name="Google Shape;941;g1bd62aa82c8_0_32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942" name="Google Shape;942;g1bd62aa82c8_0_32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1bd62aa82c8_0_32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1bd62aa82c8_0_32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1bd62aa82c8_0_32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1bd62aa82c8_0_32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7" name="Google Shape;947;g1bd62aa82c8_0_32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948" name="Google Shape;948;g1bd62aa82c8_0_32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1bd62aa82c8_0_32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1bd62aa82c8_0_32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51" name="Google Shape;951;g1bd62aa82c8_0_32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952" name="Google Shape;952;g1bd62aa82c8_0_32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3" name="Google Shape;953;g1bd62aa82c8_0_32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4" name="Google Shape;954;g1bd62aa82c8_0_32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55" name="Google Shape;955;g1bd62aa82c8_0_32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956" name="Google Shape;956;g1bd62aa82c8_0_32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957" name="Google Shape;957;g1bd62aa82c8_0_32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8" name="Google Shape;958;g1bd62aa82c8_0_32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9" name="Google Shape;959;g1bd62aa82c8_0_32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0" name="Google Shape;960;g1bd62aa82c8_0_32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1" name="Google Shape;961;g1bd62aa82c8_0_32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2" name="Google Shape;962;g1bd62aa82c8_0_32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g1bd62aa82c8_0_32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g1bd62aa82c8_0_32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g1bd62aa82c8_0_32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66" name="Google Shape;966;g1bd62aa82c8_0_32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967" name="Google Shape;967;g1bd62aa82c8_0_32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g1bd62aa82c8_0_32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g1bd62aa82c8_0_32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g1bd62aa82c8_0_32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1" name="Google Shape;971;g1bd62aa82c8_0_32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972" name="Google Shape;972;g1bd62aa82c8_0_32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3" name="Google Shape;973;g1bd62aa82c8_0_32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974" name="Google Shape;974;g1bd62aa82c8_0_32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5" name="Google Shape;975;g1bd62aa82c8_0_32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6" name="Google Shape;976;g1bd62aa82c8_0_32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977" name="Google Shape;977;g1bd62aa82c8_0_32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g1bd62aa82c8_0_32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1bd62aa82c8_0_32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0" name="Google Shape;980;g1bd62aa82c8_0_324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g1bd62aa82c8_0_32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g1bd62aa82c8_0_32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bd62aa82c8_0_944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8" name="Google Shape;988;g1bd62aa82c8_0_94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989" name="Google Shape;989;g1bd62aa82c8_0_94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g1bd62aa82c8_0_94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1bd62aa82c8_0_94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2" name="Google Shape;992;g1bd62aa82c8_0_94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3" name="Google Shape;993;g1bd62aa82c8_0_94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4" name="Google Shape;994;g1bd62aa82c8_0_944"/>
            <p:cNvGrpSpPr/>
            <p:nvPr/>
          </p:nvGrpSpPr>
          <p:grpSpPr>
            <a:xfrm>
              <a:off x="298112" y="4342649"/>
              <a:ext cx="110182" cy="126862"/>
              <a:chOff x="281100" y="2027800"/>
              <a:chExt cx="140700" cy="162000"/>
            </a:xfrm>
          </p:grpSpPr>
          <p:sp>
            <p:nvSpPr>
              <p:cNvPr id="995" name="Google Shape;995;g1bd62aa82c8_0_94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6" name="Google Shape;996;g1bd62aa82c8_0_94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7" name="Google Shape;997;g1bd62aa82c8_0_94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8" name="Google Shape;998;g1bd62aa82c8_0_94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999" name="Google Shape;999;g1bd62aa82c8_0_94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0" name="Google Shape;1000;g1bd62aa82c8_0_94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g1bd62aa82c8_0_94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2" name="Google Shape;1002;g1bd62aa82c8_0_944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3" name="Google Shape;1003;g1bd62aa82c8_0_944"/>
          <p:cNvSpPr txBox="1"/>
          <p:nvPr>
            <p:ph type="title"/>
          </p:nvPr>
        </p:nvSpPr>
        <p:spPr>
          <a:xfrm>
            <a:off x="948600" y="2240525"/>
            <a:ext cx="42825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000"/>
              <a:t>Contact us: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Yishai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4"/>
              </a:rPr>
              <a:t>yishain@appleseeds.org.il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/>
              <a:t>0524605642</a:t>
            </a:r>
            <a:endParaRPr b="0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500"/>
              <a:t>Shadi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" sz="1500" u="sng">
                <a:solidFill>
                  <a:schemeClr val="hlink"/>
                </a:solidFill>
                <a:hlinkClick r:id="rId5"/>
              </a:rPr>
              <a:t>shhadys@appleseeds.org.il</a:t>
            </a:r>
            <a:br>
              <a:rPr b="0" lang="en" sz="1500"/>
            </a:br>
            <a:r>
              <a:rPr b="0" lang="en" sz="1500"/>
              <a:t>0543113297</a:t>
            </a:r>
            <a:endParaRPr b="0" sz="1500"/>
          </a:p>
        </p:txBody>
      </p:sp>
      <p:sp>
        <p:nvSpPr>
          <p:cNvPr id="1004" name="Google Shape;1004;g1bd62aa82c8_0_944"/>
          <p:cNvSpPr txBox="1"/>
          <p:nvPr>
            <p:ph idx="2" type="title"/>
          </p:nvPr>
        </p:nvSpPr>
        <p:spPr>
          <a:xfrm>
            <a:off x="948600" y="1052000"/>
            <a:ext cx="3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">
                <a:solidFill>
                  <a:schemeClr val="accent3"/>
                </a:solidFill>
              </a:rPr>
              <a:t>Thanks, and good luck!</a:t>
            </a:r>
            <a:endParaRPr/>
          </a:p>
        </p:txBody>
      </p:sp>
      <p:sp>
        <p:nvSpPr>
          <p:cNvPr id="1005" name="Google Shape;1005;g1bd62aa82c8_0_944">
            <a:hlinkClick action="ppaction://hlinksldjump" r:id="rId6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g1bd62aa82c8_0_944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007" name="Google Shape;1007;g1bd62aa82c8_0_944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1008" name="Google Shape;1008;g1bd62aa82c8_0_944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45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1bd62aa82c8_0_944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1bd62aa82c8_0_944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1bd62aa82c8_0_944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1bd62aa82c8_0_944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3" name="Google Shape;1013;g1bd62aa82c8_0_944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1014" name="Google Shape;1014;g1bd62aa82c8_0_944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1bd62aa82c8_0_944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1bd62aa82c8_0_944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7" name="Google Shape;1017;g1bd62aa82c8_0_944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1018" name="Google Shape;1018;g1bd62aa82c8_0_944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9" name="Google Shape;1019;g1bd62aa82c8_0_944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0" name="Google Shape;1020;g1bd62aa82c8_0_944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21" name="Google Shape;1021;g1bd62aa82c8_0_944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1022" name="Google Shape;1022;g1bd62aa82c8_0_944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1023" name="Google Shape;1023;g1bd62aa82c8_0_944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g1bd62aa82c8_0_944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g1bd62aa82c8_0_944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6" name="Google Shape;1026;g1bd62aa82c8_0_944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g1bd62aa82c8_0_944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8" name="Google Shape;1028;g1bd62aa82c8_0_944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45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Google Shape;1029;g1bd62aa82c8_0_944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g1bd62aa82c8_0_944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1" name="Google Shape;1031;g1bd62aa82c8_0_944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2" name="Google Shape;1032;g1bd62aa82c8_0_944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1033" name="Google Shape;1033;g1bd62aa82c8_0_944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4" name="Google Shape;1034;g1bd62aa82c8_0_944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5" name="Google Shape;1035;g1bd62aa82c8_0_944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6" name="Google Shape;1036;g1bd62aa82c8_0_944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37" name="Google Shape;1037;g1bd62aa82c8_0_944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1038" name="Google Shape;1038;g1bd62aa82c8_0_944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45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9" name="Google Shape;1039;g1bd62aa82c8_0_944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1040" name="Google Shape;1040;g1bd62aa82c8_0_944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1" name="Google Shape;1041;g1bd62aa82c8_0_944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42" name="Google Shape;1042;g1bd62aa82c8_0_944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1043" name="Google Shape;1043;g1bd62aa82c8_0_944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1bd62aa82c8_0_944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1bd62aa82c8_0_944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4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6" name="Google Shape;1046;g1bd62aa82c8_0_944">
            <a:hlinkClick action="ppaction://hlinksldjump" r:id="rId7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g1bd62aa82c8_0_94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g1bd62aa82c8_0_94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"/>
          <p:cNvSpPr txBox="1"/>
          <p:nvPr>
            <p:ph type="title"/>
          </p:nvPr>
        </p:nvSpPr>
        <p:spPr>
          <a:xfrm>
            <a:off x="2138625" y="1523275"/>
            <a:ext cx="26046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Conditional rendering</a:t>
            </a:r>
            <a:endParaRPr/>
          </a:p>
        </p:txBody>
      </p:sp>
      <p:sp>
        <p:nvSpPr>
          <p:cNvPr id="457" name="Google Shape;457;p5"/>
          <p:cNvSpPr txBox="1"/>
          <p:nvPr>
            <p:ph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458" name="Google Shape;458;p5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do we control what component will show?</a:t>
            </a:r>
            <a:endParaRPr/>
          </a:p>
        </p:txBody>
      </p:sp>
      <p:sp>
        <p:nvSpPr>
          <p:cNvPr id="459" name="Google Shape;459;p5"/>
          <p:cNvSpPr txBox="1"/>
          <p:nvPr>
            <p:ph idx="3" type="title"/>
          </p:nvPr>
        </p:nvSpPr>
        <p:spPr>
          <a:xfrm>
            <a:off x="5571975" y="1523275"/>
            <a:ext cx="2797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Conditional demo </a:t>
            </a:r>
            <a:endParaRPr/>
          </a:p>
        </p:txBody>
      </p:sp>
      <p:sp>
        <p:nvSpPr>
          <p:cNvPr id="460" name="Google Shape;460;p5"/>
          <p:cNvSpPr txBox="1"/>
          <p:nvPr>
            <p:ph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461" name="Google Shape;461;p5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62" name="Google Shape;462;p5"/>
          <p:cNvSpPr txBox="1"/>
          <p:nvPr>
            <p:ph idx="6" type="title"/>
          </p:nvPr>
        </p:nvSpPr>
        <p:spPr>
          <a:xfrm>
            <a:off x="2138625" y="3222400"/>
            <a:ext cx="2658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Loops + demo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3" name="Google Shape;463;p5"/>
          <p:cNvSpPr txBox="1"/>
          <p:nvPr>
            <p:ph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464" name="Google Shape;464;p5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loop over data</a:t>
            </a:r>
            <a:endParaRPr/>
          </a:p>
        </p:txBody>
      </p:sp>
      <p:sp>
        <p:nvSpPr>
          <p:cNvPr id="465" name="Google Shape;465;p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/TABLE OF CONTENTS</a:t>
            </a:r>
            <a:endParaRPr/>
          </a:p>
        </p:txBody>
      </p:sp>
      <p:grpSp>
        <p:nvGrpSpPr>
          <p:cNvPr id="466" name="Google Shape;466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7" name="Google Shape;467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0" name="Google Shape;470;p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1" name="Google Shape;471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2" name="Google Shape;472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3" name="Google Shape;473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4" name="Google Shape;474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5" name="Google Shape;475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6" name="Google Shape;476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77" name="Google Shape;477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8" name="Google Shape;478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0" name="Google Shape;480;p5"/>
          <p:cNvCxnSpPr/>
          <p:nvPr/>
        </p:nvCxnSpPr>
        <p:spPr>
          <a:xfrm>
            <a:off x="8176575" y="3529013"/>
            <a:ext cx="0" cy="7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1" name="Google Shape;481;p5"/>
          <p:cNvSpPr/>
          <p:nvPr/>
        </p:nvSpPr>
        <p:spPr>
          <a:xfrm>
            <a:off x="186279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5"/>
          <p:cNvSpPr/>
          <p:nvPr/>
        </p:nvSpPr>
        <p:spPr>
          <a:xfrm>
            <a:off x="1862796" y="3823151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5"/>
          <p:cNvSpPr/>
          <p:nvPr/>
        </p:nvSpPr>
        <p:spPr>
          <a:xfrm>
            <a:off x="5343246" y="2302076"/>
            <a:ext cx="76322" cy="151849"/>
          </a:xfrm>
          <a:custGeom>
            <a:rect b="b" l="l" r="r" t="t"/>
            <a:pathLst>
              <a:path extrusionOk="0" h="10895" w="5478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5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9" name="Google Shape;489;p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5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98" name="Google Shape;498;p7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499" name="Google Shape;499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2" name="Google Shape;502;p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03" name="Google Shape;503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" name="Google Shape;504;p7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05" name="Google Shape;505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6" name="Google Shape;506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07" name="Google Shape;507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8" name="Google Shape;508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09" name="Google Shape;509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10" name="Google Shape;510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2" name="Google Shape;512;p7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3" name="Google Shape;513;p7"/>
          <p:cNvSpPr txBox="1"/>
          <p:nvPr>
            <p:ph type="title"/>
          </p:nvPr>
        </p:nvSpPr>
        <p:spPr>
          <a:xfrm>
            <a:off x="853175" y="2122400"/>
            <a:ext cx="52329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Conditional rendering	</a:t>
            </a:r>
            <a:endParaRPr/>
          </a:p>
        </p:txBody>
      </p:sp>
      <p:sp>
        <p:nvSpPr>
          <p:cNvPr id="514" name="Google Shape;514;p7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15" name="Google Shape;515;p7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7"/>
          <p:cNvCxnSpPr/>
          <p:nvPr/>
        </p:nvCxnSpPr>
        <p:spPr>
          <a:xfrm>
            <a:off x="1069800" y="41457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517" name="Google Shape;517;p7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518" name="Google Shape;518;p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058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524" name="Google Shape;524;p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235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7" name="Google Shape;527;p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528" name="Google Shape;528;p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31" name="Google Shape;531;p7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532" name="Google Shape;532;p7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533" name="Google Shape;533;p7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7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058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2" name="Google Shape;542;p7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543" name="Google Shape;543;p7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47" name="Google Shape;547;p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548" name="Google Shape;548;p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058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9" name="Google Shape;549;p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550" name="Google Shape;550;p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52" name="Google Shape;552;p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553" name="Google Shape;553;p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058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6" name="Google Shape;556;p7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2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564" name="Google Shape;564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Google Shape;565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6" name="Google Shape;566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7" name="Google Shape;567;p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68" name="Google Shape;568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9" name="Google Shape;569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70" name="Google Shape;570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1" name="Google Shape;571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72" name="Google Shape;572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3" name="Google Shape;573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74" name="Google Shape;574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75" name="Google Shape;575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7" name="Google Shape;577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Conditional rendering</a:t>
            </a:r>
            <a:endParaRPr sz="2500"/>
          </a:p>
        </p:txBody>
      </p:sp>
      <p:sp>
        <p:nvSpPr>
          <p:cNvPr id="578" name="Google Shape;578;p2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Until now, we made our components </a:t>
            </a:r>
            <a:r>
              <a:rPr lang="en" sz="2000"/>
              <a:t>reusable</a:t>
            </a:r>
            <a:r>
              <a:rPr lang="en" sz="2000"/>
              <a:t> and dynamic.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add more control over what is shown in our components.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will start with conditional rendering.</a:t>
            </a:r>
            <a:endParaRPr sz="2000"/>
          </a:p>
        </p:txBody>
      </p:sp>
      <p:sp>
        <p:nvSpPr>
          <p:cNvPr id="579" name="Google Shape;579;p2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84" name="Google Shape;584;p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58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2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g1898865970e_0_0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593" name="Google Shape;593;g1898865970e_0_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g1898865970e_0_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g1898865970e_0_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6" name="Google Shape;596;g1898865970e_0_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97" name="Google Shape;597;g1898865970e_0_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8" name="Google Shape;598;g1898865970e_0_0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599" name="Google Shape;599;g1898865970e_0_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0" name="Google Shape;600;g1898865970e_0_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01" name="Google Shape;601;g1898865970e_0_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2" name="Google Shape;602;g1898865970e_0_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03" name="Google Shape;603;g1898865970e_0_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04" name="Google Shape;604;g1898865970e_0_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1898865970e_0_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6" name="Google Shape;606;g1898865970e_0_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Conditional rendering</a:t>
            </a:r>
            <a:endParaRPr sz="2500"/>
          </a:p>
        </p:txBody>
      </p:sp>
      <p:sp>
        <p:nvSpPr>
          <p:cNvPr id="607" name="Google Shape;607;g1898865970e_0_0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Just like in pure js, we want to control what code will run. Based on condition: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onst age = 15;</a:t>
            </a:r>
            <a:br>
              <a:rPr lang="en" sz="2000"/>
            </a:br>
            <a:r>
              <a:rPr lang="en" sz="2000"/>
              <a:t>if(age&lt;20){</a:t>
            </a:r>
            <a:br>
              <a:rPr lang="en" sz="2000"/>
            </a:br>
            <a:r>
              <a:rPr lang="en" sz="2000"/>
              <a:t>	console.log(‘young’)</a:t>
            </a:r>
            <a:br>
              <a:rPr lang="en" sz="2000"/>
            </a:br>
            <a:r>
              <a:rPr lang="en" sz="2000"/>
              <a:t>} else {</a:t>
            </a:r>
            <a:br>
              <a:rPr lang="en" sz="2000"/>
            </a:br>
            <a:r>
              <a:rPr lang="en" sz="2000"/>
              <a:t>	console.log(‘old’)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608" name="Google Shape;608;g1898865970e_0_0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898865970e_0_0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1898865970e_0_0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898865970e_0_0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g1898865970e_0_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13" name="Google Shape;613;g1898865970e_0_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1898865970e_0_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1898865970e_0_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g1898865970e_0_0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g1898865970e_0_28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22" name="Google Shape;622;g1898865970e_0_2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g1898865970e_0_2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g1898865970e_0_2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5" name="Google Shape;625;g1898865970e_0_28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26" name="Google Shape;626;g1898865970e_0_2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7" name="Google Shape;627;g1898865970e_0_28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28" name="Google Shape;628;g1898865970e_0_2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9" name="Google Shape;629;g1898865970e_0_2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0" name="Google Shape;630;g1898865970e_0_2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1" name="Google Shape;631;g1898865970e_0_2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32" name="Google Shape;632;g1898865970e_0_2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3" name="Google Shape;633;g1898865970e_0_2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g1898865970e_0_2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5" name="Google Shape;635;g1898865970e_0_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Conditional rendering</a:t>
            </a:r>
            <a:endParaRPr sz="2500"/>
          </a:p>
        </p:txBody>
      </p:sp>
      <p:sp>
        <p:nvSpPr>
          <p:cNvPr id="636" name="Google Shape;636;g1898865970e_0_28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do the same with rendering JSX:</a:t>
            </a:r>
            <a:br>
              <a:rPr lang="en" sz="2000"/>
            </a:br>
            <a:r>
              <a:rPr lang="en" sz="2000"/>
              <a:t>c</a:t>
            </a:r>
            <a:r>
              <a:rPr lang="en" sz="2000"/>
              <a:t>onst age = 15;</a:t>
            </a:r>
            <a:br>
              <a:rPr lang="en" sz="2000"/>
            </a:br>
            <a:r>
              <a:rPr lang="en" sz="2000"/>
              <a:t>&lt;h1&gt;my age is {age}&lt;/h1&gt;</a:t>
            </a:r>
            <a:br>
              <a:rPr lang="en" sz="2000"/>
            </a:br>
            <a:r>
              <a:rPr lang="en" sz="2000"/>
              <a:t>{</a:t>
            </a:r>
            <a:br>
              <a:rPr lang="en" sz="2000"/>
            </a:br>
            <a:r>
              <a:rPr lang="en" sz="2000"/>
              <a:t>	if(age&lt;20){</a:t>
            </a:r>
            <a:br>
              <a:rPr lang="en" sz="2000"/>
            </a:br>
            <a:r>
              <a:rPr lang="en" sz="2000"/>
              <a:t>		</a:t>
            </a:r>
            <a:r>
              <a:rPr lang="en" sz="2000"/>
              <a:t>r</a:t>
            </a:r>
            <a:r>
              <a:rPr lang="en" sz="2000"/>
              <a:t>eturn &lt;h2&gt;i’m young!&lt;/h2&gt;</a:t>
            </a:r>
            <a:br>
              <a:rPr lang="en" sz="2000"/>
            </a:br>
            <a:r>
              <a:rPr lang="en" sz="2000"/>
              <a:t>	} else {</a:t>
            </a:r>
            <a:br>
              <a:rPr lang="en" sz="2000"/>
            </a:br>
            <a:r>
              <a:rPr lang="en" sz="2000"/>
              <a:t>		</a:t>
            </a:r>
            <a:r>
              <a:rPr lang="en" sz="2000"/>
              <a:t>r</a:t>
            </a:r>
            <a:r>
              <a:rPr lang="en" sz="2000"/>
              <a:t>eturn &lt;h2&gt;i’m old&lt;/h2&gt;</a:t>
            </a:r>
            <a:br>
              <a:rPr lang="en" sz="2000"/>
            </a:br>
            <a:r>
              <a:rPr lang="en" sz="2000"/>
              <a:t>	}</a:t>
            </a:r>
            <a:br>
              <a:rPr lang="en" sz="2000"/>
            </a:br>
            <a:r>
              <a:rPr lang="en" sz="2000"/>
              <a:t>}</a:t>
            </a:r>
            <a:endParaRPr sz="2000"/>
          </a:p>
        </p:txBody>
      </p:sp>
      <p:sp>
        <p:nvSpPr>
          <p:cNvPr id="637" name="Google Shape;637;g1898865970e_0_28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1898865970e_0_28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898865970e_0_28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898865970e_0_28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g1898865970e_0_28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42" name="Google Shape;642;g1898865970e_0_28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1898865970e_0_28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1898865970e_0_28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g1898865970e_0_28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g1898865970e_0_56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651" name="Google Shape;651;g1898865970e_0_5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2" name="Google Shape;652;g1898865970e_0_5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g1898865970e_0_5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4" name="Google Shape;654;g1898865970e_0_5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55" name="Google Shape;655;g1898865970e_0_5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g1898865970e_0_56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657" name="Google Shape;657;g1898865970e_0_5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8" name="Google Shape;658;g1898865970e_0_5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59" name="Google Shape;659;g1898865970e_0_5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0" name="Google Shape;660;g1898865970e_0_5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1" name="Google Shape;661;g1898865970e_0_5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2" name="Google Shape;662;g1898865970e_0_5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1898865970e_0_5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4" name="Google Shape;664;g1898865970e_0_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Conditional rendering</a:t>
            </a:r>
            <a:endParaRPr sz="2500"/>
          </a:p>
        </p:txBody>
      </p:sp>
      <p:sp>
        <p:nvSpPr>
          <p:cNvPr id="665" name="Google Shape;665;g1898865970e_0_56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Remember</a:t>
            </a:r>
            <a:r>
              <a:rPr lang="en" sz="2000"/>
              <a:t> that no matter what condition you use - if/else switch or </a:t>
            </a:r>
            <a:r>
              <a:rPr lang="en" sz="2000"/>
              <a:t>ternary - you need to return a value, if you want to use if inside jsx - usually a component/ jsx element.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Of course you can use if the regular way if you use it inside functions and not inside jsx.</a:t>
            </a:r>
            <a:r>
              <a:rPr lang="en" sz="2000"/>
              <a:t> </a:t>
            </a:r>
            <a:endParaRPr sz="2000"/>
          </a:p>
        </p:txBody>
      </p:sp>
      <p:sp>
        <p:nvSpPr>
          <p:cNvPr id="666" name="Google Shape;666;g1898865970e_0_56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1898865970e_0_56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1898865970e_0_5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1898865970e_0_5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g1898865970e_0_56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671" name="Google Shape;671;g1898865970e_0_56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1898865970e_0_56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1898865970e_0_56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g1898865970e_0_56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c196bc6f4a_0_336"/>
          <p:cNvSpPr txBox="1"/>
          <p:nvPr>
            <p:ph idx="1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APPLESEEDS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680" name="Google Shape;680;g1c196bc6f4a_0_336"/>
          <p:cNvGrpSpPr/>
          <p:nvPr/>
        </p:nvGrpSpPr>
        <p:grpSpPr>
          <a:xfrm>
            <a:off x="299286" y="189028"/>
            <a:ext cx="133205" cy="119344"/>
            <a:chOff x="222150" y="185025"/>
            <a:chExt cx="170100" cy="152400"/>
          </a:xfrm>
        </p:grpSpPr>
        <p:cxnSp>
          <p:nvCxnSpPr>
            <p:cNvPr id="681" name="Google Shape;681;g1c196bc6f4a_0_33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g1c196bc6f4a_0_33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g1c196bc6f4a_0_33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4" name="Google Shape;684;g1c196bc6f4a_0_33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685" name="Google Shape;685;g1c196bc6f4a_0_33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6" name="Google Shape;686;g1c196bc6f4a_0_336"/>
            <p:cNvGrpSpPr/>
            <p:nvPr/>
          </p:nvGrpSpPr>
          <p:grpSpPr>
            <a:xfrm>
              <a:off x="298112" y="4342652"/>
              <a:ext cx="110182" cy="126862"/>
              <a:chOff x="281100" y="2027800"/>
              <a:chExt cx="140700" cy="162000"/>
            </a:xfrm>
          </p:grpSpPr>
          <p:sp>
            <p:nvSpPr>
              <p:cNvPr id="687" name="Google Shape;687;g1c196bc6f4a_0_33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8" name="Google Shape;688;g1c196bc6f4a_0_33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89" name="Google Shape;689;g1c196bc6f4a_0_33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0" name="Google Shape;690;g1c196bc6f4a_0_33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91" name="Google Shape;691;g1c196bc6f4a_0_33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2" name="Google Shape;692;g1c196bc6f4a_0_33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1c196bc6f4a_0_33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4" name="Google Shape;694;g1c196bc6f4a_0_336">
            <a:hlinkClick action="ppaction://hlinksldjump" r:id="rId3"/>
          </p:cNvPr>
          <p:cNvSpPr txBox="1"/>
          <p:nvPr>
            <p:ph idx="4294967295" type="subTitle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swald"/>
              <a:buNone/>
            </a:pPr>
            <a:r>
              <a:rPr b="1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b="1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5" name="Google Shape;695;g1c196bc6f4a_0_336"/>
          <p:cNvSpPr txBox="1"/>
          <p:nvPr>
            <p:ph type="title"/>
          </p:nvPr>
        </p:nvSpPr>
        <p:spPr>
          <a:xfrm>
            <a:off x="796200" y="2046200"/>
            <a:ext cx="52404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Conditional demo</a:t>
            </a:r>
            <a:endParaRPr/>
          </a:p>
        </p:txBody>
      </p:sp>
      <p:sp>
        <p:nvSpPr>
          <p:cNvPr id="696" name="Google Shape;696;g1c196bc6f4a_0_336"/>
          <p:cNvSpPr txBox="1"/>
          <p:nvPr>
            <p:ph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/02</a:t>
            </a:r>
            <a:endParaRPr/>
          </a:p>
        </p:txBody>
      </p:sp>
      <p:sp>
        <p:nvSpPr>
          <p:cNvPr id="697" name="Google Shape;697;g1c196bc6f4a_0_336">
            <a:hlinkClick action="ppaction://hlinksldjump" r:id="rId4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g1c196bc6f4a_0_336"/>
          <p:cNvCxnSpPr/>
          <p:nvPr/>
        </p:nvCxnSpPr>
        <p:spPr>
          <a:xfrm>
            <a:off x="1069800" y="3840988"/>
            <a:ext cx="7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699" name="Google Shape;699;g1c196bc6f4a_0_336"/>
          <p:cNvGrpSpPr/>
          <p:nvPr/>
        </p:nvGrpSpPr>
        <p:grpSpPr>
          <a:xfrm>
            <a:off x="5380450" y="1070563"/>
            <a:ext cx="2867519" cy="3002387"/>
            <a:chOff x="5380450" y="1070563"/>
            <a:chExt cx="2867519" cy="3002387"/>
          </a:xfrm>
        </p:grpSpPr>
        <p:sp>
          <p:nvSpPr>
            <p:cNvPr id="700" name="Google Shape;700;g1c196bc6f4a_0_336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784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1c196bc6f4a_0_336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1c196bc6f4a_0_336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1c196bc6f4a_0_336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1c196bc6f4a_0_336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5" name="Google Shape;705;g1c196bc6f4a_0_336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06" name="Google Shape;706;g1c196bc6f4a_0_336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1c196bc6f4a_0_336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862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1c196bc6f4a_0_336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09" name="Google Shape;709;g1c196bc6f4a_0_336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710" name="Google Shape;710;g1c196bc6f4a_0_336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g1c196bc6f4a_0_336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g1c196bc6f4a_0_336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13" name="Google Shape;713;g1c196bc6f4a_0_336"/>
            <p:cNvGrpSpPr/>
            <p:nvPr/>
          </p:nvGrpSpPr>
          <p:grpSpPr>
            <a:xfrm>
              <a:off x="6533820" y="2611181"/>
              <a:ext cx="1714149" cy="744321"/>
              <a:chOff x="6709845" y="3859168"/>
              <a:chExt cx="1714149" cy="744321"/>
            </a:xfrm>
          </p:grpSpPr>
          <p:grpSp>
            <p:nvGrpSpPr>
              <p:cNvPr id="714" name="Google Shape;714;g1c196bc6f4a_0_336"/>
              <p:cNvGrpSpPr/>
              <p:nvPr/>
            </p:nvGrpSpPr>
            <p:grpSpPr>
              <a:xfrm>
                <a:off x="6709845" y="3859168"/>
                <a:ext cx="1714149" cy="744321"/>
                <a:chOff x="6709845" y="3859168"/>
                <a:chExt cx="1714149" cy="744321"/>
              </a:xfrm>
            </p:grpSpPr>
            <p:sp>
              <p:nvSpPr>
                <p:cNvPr id="715" name="Google Shape;715;g1c196bc6f4a_0_336"/>
                <p:cNvSpPr/>
                <p:nvPr/>
              </p:nvSpPr>
              <p:spPr>
                <a:xfrm>
                  <a:off x="6709845" y="3859168"/>
                  <a:ext cx="1714149" cy="744321"/>
                </a:xfrm>
                <a:custGeom>
                  <a:rect b="b" l="l" r="r" t="t"/>
                  <a:pathLst>
                    <a:path extrusionOk="0" h="13295" w="30618">
                      <a:moveTo>
                        <a:pt x="2363" y="1"/>
                      </a:moveTo>
                      <a:cubicBezTo>
                        <a:pt x="1058" y="1"/>
                        <a:pt x="0" y="1059"/>
                        <a:pt x="0" y="2363"/>
                      </a:cubicBezTo>
                      <a:lnTo>
                        <a:pt x="0" y="10932"/>
                      </a:lnTo>
                      <a:cubicBezTo>
                        <a:pt x="0" y="12236"/>
                        <a:pt x="1058" y="13294"/>
                        <a:pt x="2363" y="13294"/>
                      </a:cubicBezTo>
                      <a:lnTo>
                        <a:pt x="28256" y="13294"/>
                      </a:lnTo>
                      <a:cubicBezTo>
                        <a:pt x="29560" y="13294"/>
                        <a:pt x="30617" y="12236"/>
                        <a:pt x="30617" y="10932"/>
                      </a:cubicBezTo>
                      <a:lnTo>
                        <a:pt x="30617" y="2363"/>
                      </a:lnTo>
                      <a:cubicBezTo>
                        <a:pt x="30617" y="1059"/>
                        <a:pt x="29560" y="1"/>
                        <a:pt x="2825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/>
                    </a:gs>
                    <a:gs pos="100000">
                      <a:srgbClr val="C5C7F4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g1c196bc6f4a_0_336"/>
                <p:cNvSpPr/>
                <p:nvPr/>
              </p:nvSpPr>
              <p:spPr>
                <a:xfrm>
                  <a:off x="6913802" y="4007811"/>
                  <a:ext cx="309765" cy="164260"/>
                </a:xfrm>
                <a:custGeom>
                  <a:rect b="b" l="l" r="r" t="t"/>
                  <a:pathLst>
                    <a:path extrusionOk="0" h="2934" w="5533">
                      <a:moveTo>
                        <a:pt x="1465" y="0"/>
                      </a:moveTo>
                      <a:cubicBezTo>
                        <a:pt x="659" y="0"/>
                        <a:pt x="0" y="658"/>
                        <a:pt x="0" y="1471"/>
                      </a:cubicBezTo>
                      <a:cubicBezTo>
                        <a:pt x="0" y="2276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6"/>
                        <a:pt x="5532" y="1471"/>
                      </a:cubicBezTo>
                      <a:cubicBezTo>
                        <a:pt x="5532" y="658"/>
                        <a:pt x="4874" y="0"/>
                        <a:pt x="4068" y="0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g1c196bc6f4a_0_336"/>
                <p:cNvSpPr/>
                <p:nvPr/>
              </p:nvSpPr>
              <p:spPr>
                <a:xfrm>
                  <a:off x="6899134" y="3993367"/>
                  <a:ext cx="193092" cy="193484"/>
                </a:xfrm>
                <a:custGeom>
                  <a:rect b="b" l="l" r="r" t="t"/>
                  <a:pathLst>
                    <a:path extrusionOk="0" h="3456" w="3449">
                      <a:moveTo>
                        <a:pt x="1727" y="0"/>
                      </a:moveTo>
                      <a:cubicBezTo>
                        <a:pt x="772" y="0"/>
                        <a:pt x="0" y="773"/>
                        <a:pt x="0" y="1729"/>
                      </a:cubicBezTo>
                      <a:cubicBezTo>
                        <a:pt x="0" y="2677"/>
                        <a:pt x="772" y="3456"/>
                        <a:pt x="1727" y="3456"/>
                      </a:cubicBezTo>
                      <a:cubicBezTo>
                        <a:pt x="2677" y="3456"/>
                        <a:pt x="3448" y="2677"/>
                        <a:pt x="3448" y="1729"/>
                      </a:cubicBezTo>
                      <a:cubicBezTo>
                        <a:pt x="3448" y="773"/>
                        <a:pt x="2677" y="0"/>
                        <a:pt x="172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g1c196bc6f4a_0_336"/>
                <p:cNvSpPr/>
                <p:nvPr/>
              </p:nvSpPr>
              <p:spPr>
                <a:xfrm>
                  <a:off x="6927239" y="4021584"/>
                  <a:ext cx="136883" cy="136771"/>
                </a:xfrm>
                <a:custGeom>
                  <a:rect b="b" l="l" r="r" t="t"/>
                  <a:pathLst>
                    <a:path extrusionOk="0" h="2443" w="2445">
                      <a:moveTo>
                        <a:pt x="1225" y="0"/>
                      </a:moveTo>
                      <a:cubicBezTo>
                        <a:pt x="550" y="0"/>
                        <a:pt x="1" y="549"/>
                        <a:pt x="1" y="1225"/>
                      </a:cubicBezTo>
                      <a:cubicBezTo>
                        <a:pt x="1" y="1899"/>
                        <a:pt x="550" y="2442"/>
                        <a:pt x="1225" y="2442"/>
                      </a:cubicBezTo>
                      <a:cubicBezTo>
                        <a:pt x="1895" y="2442"/>
                        <a:pt x="2444" y="1899"/>
                        <a:pt x="2444" y="1225"/>
                      </a:cubicBezTo>
                      <a:cubicBezTo>
                        <a:pt x="2444" y="549"/>
                        <a:pt x="1895" y="0"/>
                        <a:pt x="12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g1c196bc6f4a_0_336"/>
                <p:cNvSpPr/>
                <p:nvPr/>
              </p:nvSpPr>
              <p:spPr>
                <a:xfrm>
                  <a:off x="6913802" y="4290541"/>
                  <a:ext cx="309765" cy="164316"/>
                </a:xfrm>
                <a:custGeom>
                  <a:rect b="b" l="l" r="r" t="t"/>
                  <a:pathLst>
                    <a:path extrusionOk="0" h="2935" w="5533">
                      <a:moveTo>
                        <a:pt x="1465" y="1"/>
                      </a:moveTo>
                      <a:cubicBezTo>
                        <a:pt x="659" y="1"/>
                        <a:pt x="0" y="658"/>
                        <a:pt x="0" y="1471"/>
                      </a:cubicBezTo>
                      <a:cubicBezTo>
                        <a:pt x="0" y="2277"/>
                        <a:pt x="659" y="2934"/>
                        <a:pt x="1465" y="2934"/>
                      </a:cubicBezTo>
                      <a:lnTo>
                        <a:pt x="4068" y="2934"/>
                      </a:lnTo>
                      <a:cubicBezTo>
                        <a:pt x="4874" y="2934"/>
                        <a:pt x="5532" y="2277"/>
                        <a:pt x="5532" y="1471"/>
                      </a:cubicBezTo>
                      <a:cubicBezTo>
                        <a:pt x="5532" y="658"/>
                        <a:pt x="4874" y="1"/>
                        <a:pt x="4068" y="1"/>
                      </a:cubicBezTo>
                      <a:close/>
                    </a:path>
                  </a:pathLst>
                </a:custGeom>
                <a:solidFill>
                  <a:srgbClr val="2928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g1c196bc6f4a_0_336"/>
                <p:cNvSpPr/>
                <p:nvPr/>
              </p:nvSpPr>
              <p:spPr>
                <a:xfrm>
                  <a:off x="7041282" y="4276097"/>
                  <a:ext cx="193428" cy="193484"/>
                </a:xfrm>
                <a:custGeom>
                  <a:rect b="b" l="l" r="r" t="t"/>
                  <a:pathLst>
                    <a:path extrusionOk="0" h="3456" w="3455">
                      <a:moveTo>
                        <a:pt x="1728" y="1"/>
                      </a:moveTo>
                      <a:cubicBezTo>
                        <a:pt x="772" y="1"/>
                        <a:pt x="1" y="773"/>
                        <a:pt x="1" y="1729"/>
                      </a:cubicBezTo>
                      <a:cubicBezTo>
                        <a:pt x="1" y="2677"/>
                        <a:pt x="772" y="3456"/>
                        <a:pt x="1728" y="3456"/>
                      </a:cubicBezTo>
                      <a:cubicBezTo>
                        <a:pt x="2683" y="3456"/>
                        <a:pt x="3454" y="2677"/>
                        <a:pt x="3454" y="1729"/>
                      </a:cubicBezTo>
                      <a:cubicBezTo>
                        <a:pt x="3454" y="773"/>
                        <a:pt x="2683" y="1"/>
                        <a:pt x="17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  <a:effectLst>
                  <a:outerShdw blurRad="57150" rotWithShape="0" algn="bl" dir="5400000" dist="19050">
                    <a:schemeClr val="dk1">
                      <a:alpha val="27843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g1c196bc6f4a_0_336"/>
                <p:cNvSpPr/>
                <p:nvPr/>
              </p:nvSpPr>
              <p:spPr>
                <a:xfrm>
                  <a:off x="7069779" y="4304314"/>
                  <a:ext cx="136491" cy="136771"/>
                </a:xfrm>
                <a:custGeom>
                  <a:rect b="b" l="l" r="r" t="t"/>
                  <a:pathLst>
                    <a:path extrusionOk="0" h="2443" w="2438">
                      <a:moveTo>
                        <a:pt x="1219" y="0"/>
                      </a:moveTo>
                      <a:cubicBezTo>
                        <a:pt x="543" y="0"/>
                        <a:pt x="1" y="550"/>
                        <a:pt x="1" y="1225"/>
                      </a:cubicBezTo>
                      <a:cubicBezTo>
                        <a:pt x="1" y="1899"/>
                        <a:pt x="543" y="2443"/>
                        <a:pt x="1219" y="2443"/>
                      </a:cubicBezTo>
                      <a:cubicBezTo>
                        <a:pt x="1894" y="2443"/>
                        <a:pt x="2438" y="1899"/>
                        <a:pt x="2438" y="1225"/>
                      </a:cubicBezTo>
                      <a:cubicBezTo>
                        <a:pt x="2438" y="550"/>
                        <a:pt x="1894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g1c196bc6f4a_0_336"/>
                <p:cNvSpPr/>
                <p:nvPr/>
              </p:nvSpPr>
              <p:spPr>
                <a:xfrm>
                  <a:off x="7455972" y="4025727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24"/>
                      </a:cubicBezTo>
                      <a:cubicBezTo>
                        <a:pt x="1" y="1597"/>
                        <a:pt x="464" y="2054"/>
                        <a:pt x="1030" y="2054"/>
                      </a:cubicBezTo>
                      <a:cubicBezTo>
                        <a:pt x="1596" y="2054"/>
                        <a:pt x="2060" y="1597"/>
                        <a:pt x="2060" y="1024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68E"/>
                    </a:gs>
                    <a:gs pos="100000">
                      <a:srgbClr val="FFD966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g1c196bc6f4a_0_336"/>
                <p:cNvSpPr/>
                <p:nvPr/>
              </p:nvSpPr>
              <p:spPr>
                <a:xfrm>
                  <a:off x="7455972" y="4315231"/>
                  <a:ext cx="115385" cy="114993"/>
                </a:xfrm>
                <a:custGeom>
                  <a:rect b="b" l="l" r="r" t="t"/>
                  <a:pathLst>
                    <a:path extrusionOk="0" h="2054" w="2061">
                      <a:moveTo>
                        <a:pt x="1030" y="0"/>
                      </a:moveTo>
                      <a:cubicBezTo>
                        <a:pt x="464" y="0"/>
                        <a:pt x="1" y="457"/>
                        <a:pt x="1" y="1030"/>
                      </a:cubicBezTo>
                      <a:cubicBezTo>
                        <a:pt x="1" y="1595"/>
                        <a:pt x="464" y="2054"/>
                        <a:pt x="1030" y="2054"/>
                      </a:cubicBezTo>
                      <a:cubicBezTo>
                        <a:pt x="1596" y="2054"/>
                        <a:pt x="2060" y="1595"/>
                        <a:pt x="2060" y="1030"/>
                      </a:cubicBezTo>
                      <a:cubicBezTo>
                        <a:pt x="2060" y="457"/>
                        <a:pt x="1596" y="0"/>
                        <a:pt x="10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E9A984"/>
                    </a:gs>
                    <a:gs pos="100000">
                      <a:srgbClr val="E57C85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4" name="Google Shape;724;g1c196bc6f4a_0_336"/>
              <p:cNvGrpSpPr/>
              <p:nvPr/>
            </p:nvGrpSpPr>
            <p:grpSpPr>
              <a:xfrm>
                <a:off x="7629944" y="4025885"/>
                <a:ext cx="545408" cy="410286"/>
                <a:chOff x="7629944" y="4025885"/>
                <a:chExt cx="545408" cy="410286"/>
              </a:xfrm>
            </p:grpSpPr>
            <p:sp>
              <p:nvSpPr>
                <p:cNvPr id="725" name="Google Shape;725;g1c196bc6f4a_0_336"/>
                <p:cNvSpPr/>
                <p:nvPr/>
              </p:nvSpPr>
              <p:spPr>
                <a:xfrm>
                  <a:off x="7629952" y="4025885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g1c196bc6f4a_0_336"/>
                <p:cNvSpPr/>
                <p:nvPr/>
              </p:nvSpPr>
              <p:spPr>
                <a:xfrm>
                  <a:off x="7629952" y="4309442"/>
                  <a:ext cx="5454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g1c196bc6f4a_0_336"/>
                <p:cNvSpPr/>
                <p:nvPr/>
              </p:nvSpPr>
              <p:spPr>
                <a:xfrm>
                  <a:off x="7629944" y="4107719"/>
                  <a:ext cx="367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g1c196bc6f4a_0_336"/>
                <p:cNvSpPr/>
                <p:nvPr/>
              </p:nvSpPr>
              <p:spPr>
                <a:xfrm>
                  <a:off x="7629945" y="4389971"/>
                  <a:ext cx="460200" cy="46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29" name="Google Shape;729;g1c196bc6f4a_0_336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30" name="Google Shape;730;g1c196bc6f4a_0_336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784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31" name="Google Shape;731;g1c196bc6f4a_0_336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32" name="Google Shape;732;g1c196bc6f4a_0_336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g1c196bc6f4a_0_336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34" name="Google Shape;734;g1c196bc6f4a_0_336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35" name="Google Shape;735;g1c196bc6f4a_0_336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g1c196bc6f4a_0_336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g1c196bc6f4a_0_336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solidFill>
                <a:srgbClr val="29283D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2784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8" name="Google Shape;738;g1c196bc6f4a_0_336">
            <a:hlinkClick action="ppaction://hlinksldjump" r:id="rId5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1c196bc6f4a_0_336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1c196bc6f4a_0_336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g1898865970e_0_84"/>
          <p:cNvGrpSpPr/>
          <p:nvPr/>
        </p:nvGrpSpPr>
        <p:grpSpPr>
          <a:xfrm>
            <a:off x="299286" y="189027"/>
            <a:ext cx="133205" cy="119344"/>
            <a:chOff x="222150" y="185025"/>
            <a:chExt cx="170100" cy="152400"/>
          </a:xfrm>
        </p:grpSpPr>
        <p:cxnSp>
          <p:nvCxnSpPr>
            <p:cNvPr id="746" name="Google Shape;746;g1898865970e_0_8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g1898865970e_0_8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g1898865970e_0_8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49" name="Google Shape;749;g1898865970e_0_8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0" name="Google Shape;750;g1898865970e_0_8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1" name="Google Shape;751;g1898865970e_0_84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752" name="Google Shape;752;g1898865970e_0_8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3" name="Google Shape;753;g1898865970e_0_8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4" name="Google Shape;754;g1898865970e_0_8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5" name="Google Shape;755;g1898865970e_0_8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756" name="Google Shape;756;g1898865970e_0_8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7" name="Google Shape;757;g1898865970e_0_8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1898865970e_0_8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9" name="Google Shape;759;g1898865970e_0_8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500"/>
              <a:t>loops</a:t>
            </a:r>
            <a:endParaRPr sz="2500"/>
          </a:p>
        </p:txBody>
      </p:sp>
      <p:sp>
        <p:nvSpPr>
          <p:cNvPr id="760" name="Google Shape;760;g1898865970e_0_84"/>
          <p:cNvSpPr txBox="1"/>
          <p:nvPr>
            <p:ph idx="1" type="body"/>
          </p:nvPr>
        </p:nvSpPr>
        <p:spPr>
          <a:xfrm>
            <a:off x="679375" y="1178225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same way that control our code with conditions, we can save time and write less code with loops.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can use loops inside our jsx, to loop over data and push the data to components, instead of hardcoding.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example:</a:t>
            </a:r>
            <a:endParaRPr sz="2000"/>
          </a:p>
        </p:txBody>
      </p:sp>
      <p:sp>
        <p:nvSpPr>
          <p:cNvPr id="761" name="Google Shape;761;g1898865970e_0_84">
            <a:hlinkClick action="ppaction://hlinksldjump" r:id="rId3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898865970e_0_84">
            <a:hlinkClick action="ppaction://hlinksldjump" r:id="rId4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898865970e_0_84"/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898865970e_0_84"/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g1898865970e_0_8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66" name="Google Shape;766;g1898865970e_0_8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1898865970e_0_8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1898865970e_0_8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70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9" name="Google Shape;769;g1898865970e_0_84"/>
          <p:cNvSpPr txBox="1"/>
          <p:nvPr>
            <p:ph idx="4294967295" type="subTitle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APPLESEEDS</a:t>
            </a:r>
            <a:endParaRPr b="0" i="0" sz="10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