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EE7886-3C0E-4C78-A5D6-BBD77962EC5C}">
  <a:tblStyle styleId="{D5EE7886-3C0E-4C78-A5D6-BBD77962E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abc67e07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abc67e0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abc67e07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abc67e07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abc67e0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abc67e0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abc67e07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abc67e07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abc67e07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abc67e07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abc67e07c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abc67e07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abc67e07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abc67e07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abc67e0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abc67e0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abc67e0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abc67e0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abc67e07c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abc67e07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abc67e0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abc67e0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abc67e07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abc67e07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abc67e07c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abc67e07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abc67e07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abc67e07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abc67e07c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abc67e07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abc67e0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abc67e0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abc67e0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abc67e0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abc67e07c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abc67e0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abc67e0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abc67e0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abc67e07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abc67e0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abc67e0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abc67e0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תוכנית חיסכון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הדרך שלכם לעושר מתחילה כאן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3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1" name="Google Shape;111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2" name="Google Shape;112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265500" y="37184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*המציגה אינה יועצת השקעות</a:t>
            </a:r>
            <a:endParaRPr i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2"/>
          <p:cNvSpPr txBox="1"/>
          <p:nvPr>
            <p:ph idx="4294967295" type="ctrTitle"/>
          </p:nvPr>
        </p:nvSpPr>
        <p:spPr>
          <a:xfrm>
            <a:off x="7181175" y="1775225"/>
            <a:ext cx="14994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פרטים</a:t>
            </a:r>
            <a:endParaRPr>
              <a:solidFill>
                <a:schemeClr val="accent6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יבשים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8" name="Google Shape;188;p22"/>
          <p:cNvSpPr txBox="1"/>
          <p:nvPr>
            <p:ph idx="4294967295" type="subTitle"/>
          </p:nvPr>
        </p:nvSpPr>
        <p:spPr>
          <a:xfrm>
            <a:off x="624450" y="62902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העמלות בקרן הפנסיה הן: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בירוק</a:t>
            </a:r>
            <a:r>
              <a:rPr lang="en"/>
              <a:t> זה הממוצע של העמלות של 4 קרנות ברירת המחדל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B45F06"/>
                </a:solidFill>
              </a:rPr>
              <a:t>בכתום</a:t>
            </a:r>
            <a:r>
              <a:rPr lang="en"/>
              <a:t> זה העמלות הכי טובות שאני מכירה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100"/>
              <a:t>בקטן</a:t>
            </a:r>
            <a:r>
              <a:rPr lang="en"/>
              <a:t> זה המקס׳ המותר לפי חוק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b="1" lang="en"/>
              <a:t>העמלות משנות הרבה יותר מביצועי עבר!</a:t>
            </a:r>
            <a:endParaRPr b="1"/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1076288" y="283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{D5EE7886-3C0E-4C78-A5D6-BBD77962EC5C}</a:tableStyleId>
              </a:tblPr>
              <a:tblGrid>
                <a:gridCol w="1636675"/>
                <a:gridCol w="1636675"/>
                <a:gridCol w="1636675"/>
              </a:tblGrid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דמי ניהול מהפקדות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דמי ניהול מצבירה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1.78%</a:t>
                      </a:r>
                      <a:r>
                        <a:rPr lang="en"/>
                        <a:t> </a:t>
                      </a:r>
                      <a:r>
                        <a:rPr lang="en" sz="1100"/>
                        <a:t>/ 6%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0.07%</a:t>
                      </a:r>
                      <a:r>
                        <a:rPr lang="en"/>
                        <a:t> </a:t>
                      </a:r>
                      <a:r>
                        <a:rPr lang="en" sz="1100"/>
                        <a:t>/ 0.5%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מקיפה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45F06"/>
                          </a:solidFill>
                        </a:rPr>
                        <a:t>0% </a:t>
                      </a:r>
                      <a:r>
                        <a:rPr lang="en" sz="1100"/>
                        <a:t>/ 4%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45F06"/>
                          </a:solidFill>
                        </a:rPr>
                        <a:t>0.35%</a:t>
                      </a:r>
                      <a:r>
                        <a:rPr lang="en"/>
                        <a:t> </a:t>
                      </a:r>
                      <a:r>
                        <a:rPr lang="en" sz="1100"/>
                        <a:t>/ 1.05%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משלימה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3"/>
          <p:cNvSpPr txBox="1"/>
          <p:nvPr>
            <p:ph idx="4294967295" type="ctrTitle"/>
          </p:nvPr>
        </p:nvSpPr>
        <p:spPr>
          <a:xfrm>
            <a:off x="6890200" y="1468050"/>
            <a:ext cx="2053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שינוי עבודה / </a:t>
            </a:r>
            <a:endParaRPr>
              <a:solidFill>
                <a:schemeClr val="accent6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שנת מס /</a:t>
            </a:r>
            <a:endParaRPr>
              <a:solidFill>
                <a:schemeClr val="accent6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נפילות שוק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6" name="Google Shape;196;p23"/>
          <p:cNvSpPr txBox="1"/>
          <p:nvPr>
            <p:ph idx="4294967295" type="subTitle"/>
          </p:nvPr>
        </p:nvSpPr>
        <p:spPr>
          <a:xfrm>
            <a:off x="624450" y="50737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המקרים האלו הם הזדמנות שעלולה להיות גם מכשול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בכל פעם שהשוק מפחד == הזדמנות לשפר תנאים!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כששנת מס נגמרת החברות מתכוננת לדיווח השנתי שלהן == הזדמנות לשפר תנאים!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כשמשנים עבודה, ההסדרים מול חברות + סוכן הביטוח משתנה (לא חובה) == הזדמנות לשפר תנאים!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מה חייבים לזכור? </a:t>
            </a:r>
            <a:endParaRPr b="1">
              <a:solidFill>
                <a:srgbClr val="000000"/>
              </a:solidFill>
            </a:endParaRPr>
          </a:p>
          <a:p>
            <a:pPr indent="-317500" lvl="2" marL="13716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ניוד של קופה הוא לא אירוע מס, אבל הוא מקבע את הרווח/הפסד</a:t>
            </a:r>
            <a:endParaRPr>
              <a:solidFill>
                <a:srgbClr val="000000"/>
              </a:solidFill>
            </a:endParaRPr>
          </a:p>
          <a:p>
            <a:pPr indent="-317500" lvl="2" marL="13716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אסור לכפות עליכם לשנות מסלול או סוכן. </a:t>
            </a:r>
            <a:endParaRPr>
              <a:solidFill>
                <a:srgbClr val="000000"/>
              </a:solidFill>
            </a:endParaRPr>
          </a:p>
          <a:p>
            <a:pPr indent="-317500" lvl="2" marL="13716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אתם שווים מלא כסף לחברה, ואם תאיימו לעזוב זה יכול להבטיח לכם תנאים אולי טובים יותר ממה שהשיג המעסיק</a:t>
            </a:r>
            <a:endParaRPr>
              <a:solidFill>
                <a:srgbClr val="000000"/>
              </a:solidFill>
            </a:endParaRPr>
          </a:p>
          <a:p>
            <a:pPr indent="0" lvl="0" marL="914400" rtl="1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 txBox="1"/>
          <p:nvPr>
            <p:ph idx="4294967295" type="ctrTitle"/>
          </p:nvPr>
        </p:nvSpPr>
        <p:spPr>
          <a:xfrm>
            <a:off x="6890200" y="1468050"/>
            <a:ext cx="2053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איך פודים חזרה?</a:t>
            </a:r>
            <a:endParaRPr>
              <a:solidFill>
                <a:schemeClr val="accent6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קצבה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3" name="Google Shape;203;p24"/>
          <p:cNvSpPr txBox="1"/>
          <p:nvPr>
            <p:ph idx="4294967295" type="subTitle"/>
          </p:nvPr>
        </p:nvSpPr>
        <p:spPr>
          <a:xfrm>
            <a:off x="624450" y="50737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דרך אחת היא הרצויה והשנייה הלוואי ולא נדע</a:t>
            </a:r>
            <a:endParaRPr/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858013" y="113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{D5EE7886-3C0E-4C78-A5D6-BBD77962EC5C}</a:tableStyleId>
              </a:tblPr>
              <a:tblGrid>
                <a:gridCol w="2273325"/>
                <a:gridCol w="1807875"/>
                <a:gridCol w="914275"/>
              </a:tblGrid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קצבת נכות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קצבת זקנה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תשלום חודשי בהתאם לתנאים שסגרתם עליהם (ועד 75% מהשכר הקובע)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תשלום חודשי שוטף ממועד הפרישה עד הסוף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מה זה?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תלוי תקנון הקרן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סכום צבור</a:t>
                      </a:r>
                      <a:endParaRPr sz="1200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—--------------  = קצבה</a:t>
                      </a:r>
                      <a:endParaRPr sz="1200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מקדם אקטוארי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איך מחושב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אם אתם מקבלים קצבה לפני גיל פרישה, הקרן חייבת להפקיד לכם לפנסיה לטובת קצבת זקנה</a:t>
                      </a:r>
                      <a:endParaRPr>
                        <a:solidFill>
                          <a:srgbClr val="B45F0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</a:t>
                      </a:r>
                      <a:r>
                        <a:rPr lang="en" sz="1200"/>
                        <a:t>המקדם הוא אישי ותלוי שארים, גיל בעת פרישה, גיל בן הזוג וכו׳</a:t>
                      </a:r>
                      <a:endParaRPr sz="1200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2.גם מפה לוקחים מס! יש סכום שממנו כבר לא שווה לחסוך, אבל זה להרצאה אחרת…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הערות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/>
          <p:nvPr>
            <p:ph idx="4294967295" type="ctrTitle"/>
          </p:nvPr>
        </p:nvSpPr>
        <p:spPr>
          <a:xfrm>
            <a:off x="6890200" y="1468050"/>
            <a:ext cx="2053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מסלולי השקעה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1" name="Google Shape;211;p25"/>
          <p:cNvSpPr txBox="1"/>
          <p:nvPr>
            <p:ph idx="4294967295" type="subTitle"/>
          </p:nvPr>
        </p:nvSpPr>
        <p:spPr>
          <a:xfrm>
            <a:off x="624450" y="50737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יש 3 מסלולי ברירת מחדל שחייבים להציע לכם, בהם דרגת הסיכון היא לפי מדרגות גיל</a:t>
            </a:r>
            <a:endParaRPr sz="1400"/>
          </a:p>
          <a:p>
            <a:pPr indent="-317500" lvl="0" marL="457200" rtl="1" algn="r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לא משנה באיזה מסלול בחרתם - בקרן מקיפה אתם בעצם משפיעים רק על 70% מהסכום!</a:t>
            </a:r>
            <a:endParaRPr sz="1400"/>
          </a:p>
          <a:p>
            <a:pPr indent="-317500" lvl="0" marL="457200" rtl="1" algn="r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במסלול ברירת המחדל עד גיל 50, רק 55% מהסכום מושקע במניות, והשאר באפיקים סולידיים (שזה ממש חבל…)</a:t>
            </a:r>
            <a:endParaRPr sz="1400"/>
          </a:p>
          <a:p>
            <a:pPr indent="-317500" lvl="0" marL="457200" rtl="1" algn="r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המסלול שישי אליו את הנהירה הכי גדולה הוא מסלול ה-S&amp;P500.</a:t>
            </a:r>
            <a:endParaRPr sz="1400"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יתרון: לא צריך לסמוך על מנהלי הקרן בבחירת מניות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חסרונות: לא מקבלים דיבידנדים + חשופים לשינויי מט״ח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90200" y="1468050"/>
            <a:ext cx="2053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רכיבי ביטוח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24450" y="50737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מגן מאובדן כושר עבודה או מוות לפני גיל פרישה, ומבטיח שאתם / השארים תקבלו תגמול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במקרה של נכות - משלמים לחוסך קצבה חודשית במקום שכר (זה חובה, ובמקיפה מגיע לכם באוטומט)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במקרה של מוות - השארים יקבלו קצבה חודשית / סכום חד פעמי (רשות)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לשני הביטוחים יש מסלולים שונים, שכמובן שככל שהם יתגמלו יותר ככה אתם תשלמו על זה יותר</a:t>
            </a:r>
            <a:endParaRPr>
              <a:solidFill>
                <a:srgbClr val="000000"/>
              </a:solidFill>
            </a:endParaRPr>
          </a:p>
          <a:p>
            <a:pPr indent="0" lvl="0" marL="914400" rtl="1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ctrTitle"/>
          </p:nvPr>
        </p:nvSpPr>
        <p:spPr>
          <a:xfrm>
            <a:off x="598100" y="1775225"/>
            <a:ext cx="7026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קפ״ג להשקעה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 txBox="1"/>
          <p:nvPr>
            <p:ph idx="4294967295" type="ctrTitle"/>
          </p:nvPr>
        </p:nvSpPr>
        <p:spPr>
          <a:xfrm>
            <a:off x="6890200" y="1468050"/>
            <a:ext cx="2053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מה זה?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0" name="Google Shape;230;p28"/>
          <p:cNvSpPr txBox="1"/>
          <p:nvPr>
            <p:ph idx="4294967295" type="subTitle"/>
          </p:nvPr>
        </p:nvSpPr>
        <p:spPr>
          <a:xfrm>
            <a:off x="624450" y="50737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מכשיר לחיסכון עצמאי, למשך איזו תקופה שתרצו, עם הטבות מס אם תמשיכו אותו עד לגיל פרישה 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הכספים מנוהלים במסלולי השקעות בדומה לקרן פנסיה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בניגוד לקרן פנסיה, אפשר למשוך את הכספים בהתראה של כמה ימים + אפשר לקחת כנגדם הלוואה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במשיכה לפני גיל פרישה יש מס הוני על הרווחים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אם מושכים בגיל 60+ כקצבה - כל רווחי ההון + הקצבה פטורים ממס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זה מוצר סופר משתלם -&gt; יש תקרת הפקדה</a:t>
            </a:r>
            <a:endParaRPr b="1">
              <a:solidFill>
                <a:srgbClr val="000000"/>
              </a:solidFill>
            </a:endParaRPr>
          </a:p>
          <a:p>
            <a:pPr indent="0" lvl="0" marL="914400" rtl="1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9"/>
          <p:cNvSpPr txBox="1"/>
          <p:nvPr>
            <p:ph idx="4294967295" type="ctrTitle"/>
          </p:nvPr>
        </p:nvSpPr>
        <p:spPr>
          <a:xfrm>
            <a:off x="6890200" y="1468050"/>
            <a:ext cx="2053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עמלות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7" name="Google Shape;237;p29"/>
          <p:cNvSpPr txBox="1"/>
          <p:nvPr>
            <p:ph idx="4294967295" type="subTitle"/>
          </p:nvPr>
        </p:nvSpPr>
        <p:spPr>
          <a:xfrm>
            <a:off x="624450" y="50737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מקס׳ מותר לפי חוק vs הכי טוב שהצלחתי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תקרת ההפקדה זה קלף מיקוח הכי חזק שלכם כהתחלה!</a:t>
            </a:r>
            <a:endParaRPr>
              <a:solidFill>
                <a:srgbClr val="000000"/>
              </a:solidFill>
            </a:endParaRPr>
          </a:p>
          <a:p>
            <a:pPr indent="0" lvl="0" marL="914400" rtl="1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29"/>
          <p:cNvGraphicFramePr/>
          <p:nvPr/>
        </p:nvGraphicFramePr>
        <p:xfrm>
          <a:off x="1536863" y="1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{D5EE7886-3C0E-4C78-A5D6-BBD77962EC5C}</a:tableStyleId>
              </a:tblPr>
              <a:tblGrid>
                <a:gridCol w="1994425"/>
                <a:gridCol w="1994425"/>
              </a:tblGrid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דמי ניהול מצבירה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דמי ניהול מהפקדה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1.05% / </a:t>
                      </a:r>
                      <a:r>
                        <a:rPr lang="en"/>
                        <a:t>0.45%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4% / </a:t>
                      </a: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0"/>
          <p:cNvSpPr txBox="1"/>
          <p:nvPr>
            <p:ph idx="4294967295" type="ctrTitle"/>
          </p:nvPr>
        </p:nvSpPr>
        <p:spPr>
          <a:xfrm>
            <a:off x="6890200" y="1468050"/>
            <a:ext cx="2053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מדיניות הפקדות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45" name="Google Shape;245;p30"/>
          <p:cNvSpPr txBox="1"/>
          <p:nvPr>
            <p:ph idx="4294967295" type="subTitle"/>
          </p:nvPr>
        </p:nvSpPr>
        <p:spPr>
          <a:xfrm>
            <a:off x="624450" y="50737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בפנסיה זה מובן מאליו, אבל בכל השקעה אחרת כדאי לחשוב על הפקדה חודשית</a:t>
            </a:r>
            <a:r>
              <a:rPr lang="en"/>
              <a:t> 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ככל שההשקעה תנודתית יותר, ככה זה הופך ליותר משמעותי</a:t>
            </a:r>
            <a:endParaRPr>
              <a:solidFill>
                <a:srgbClr val="000000"/>
              </a:solidFill>
            </a:endParaRPr>
          </a:p>
          <a:p>
            <a:pPr indent="0" lvl="0" marL="914400" rtl="1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2996" l="0" r="0" t="3071"/>
          <a:stretch/>
        </p:blipFill>
        <p:spPr>
          <a:xfrm>
            <a:off x="1344400" y="1874575"/>
            <a:ext cx="4373798" cy="231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ctrTitle"/>
          </p:nvPr>
        </p:nvSpPr>
        <p:spPr>
          <a:xfrm>
            <a:off x="598100" y="1775225"/>
            <a:ext cx="7026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קרן השתלמות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>
            <p:ph idx="4294967295" type="ctrTitle"/>
          </p:nvPr>
        </p:nvSpPr>
        <p:spPr>
          <a:xfrm>
            <a:off x="6285575" y="1775225"/>
            <a:ext cx="23949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אג׳נדה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922650" y="1615425"/>
            <a:ext cx="31962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מוטיבציה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1922650" y="2013500"/>
            <a:ext cx="31962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חיסכון לטווח ארוך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1922650" y="2411575"/>
            <a:ext cx="31962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חיסכון לטווח בינוני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1922650" y="2809625"/>
            <a:ext cx="31962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חיסכון נזיל / קצר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2"/>
          <p:cNvSpPr txBox="1"/>
          <p:nvPr>
            <p:ph idx="4294967295" type="ctrTitle"/>
          </p:nvPr>
        </p:nvSpPr>
        <p:spPr>
          <a:xfrm>
            <a:off x="6890200" y="1468050"/>
            <a:ext cx="2053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הפרטים היבשים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8" name="Google Shape;258;p32"/>
          <p:cNvSpPr txBox="1"/>
          <p:nvPr>
            <p:ph idx="4294967295" type="subTitle"/>
          </p:nvPr>
        </p:nvSpPr>
        <p:spPr>
          <a:xfrm>
            <a:off x="624450" y="50737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זאת עוד דרך של המעסיק לצ׳פר אתכם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מקס׳ הפרשה הוא 10% מהשכר, כש-7.5% הוא על המעסיק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אם המעסיק לא פתח קרן, אין אופציה לפתוח עצמאית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אפשר לפדות את הקרן מבלי לשלם למס הכנסה, רק אחרי 6 שנים מיום הפתיחה שלה </a:t>
            </a:r>
            <a:r>
              <a:rPr lang="en" sz="1100">
                <a:solidFill>
                  <a:srgbClr val="000000"/>
                </a:solidFill>
              </a:rPr>
              <a:t>(עם חריגות שמקצרות). </a:t>
            </a:r>
            <a:r>
              <a:rPr lang="en">
                <a:solidFill>
                  <a:srgbClr val="000000"/>
                </a:solidFill>
              </a:rPr>
              <a:t>לפני זה, ירד מס על ההפרשות של המעסיק.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אחרי 6 שנים, כל הכסף והרווחים פטורים ממס הכנסה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אם החלק שהמעסיק מפריש גדול מ-1.2K~, אז על ההפקדות והרווחים ירד מס</a:t>
            </a:r>
            <a:endParaRPr>
              <a:solidFill>
                <a:srgbClr val="000000"/>
              </a:solidFill>
            </a:endParaRPr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גם פה כמובן יש מסלולי השקעה וצריך לחשוב מתי באמת רוצים לפדות את הכסף..</a:t>
            </a:r>
            <a:endParaRPr>
              <a:solidFill>
                <a:srgbClr val="000000"/>
              </a:solidFill>
            </a:endParaRPr>
          </a:p>
          <a:p>
            <a:pPr indent="0" lvl="0" marL="914400" rtl="1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ctrTitle"/>
          </p:nvPr>
        </p:nvSpPr>
        <p:spPr>
          <a:xfrm>
            <a:off x="598100" y="1775225"/>
            <a:ext cx="7257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פקדונות VS קרנות כספיות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4"/>
          <p:cNvSpPr txBox="1"/>
          <p:nvPr>
            <p:ph idx="4294967295" type="ctrTitle"/>
          </p:nvPr>
        </p:nvSpPr>
        <p:spPr>
          <a:xfrm>
            <a:off x="6890200" y="1468050"/>
            <a:ext cx="2053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השוואה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0" name="Google Shape;270;p34"/>
          <p:cNvSpPr txBox="1"/>
          <p:nvPr>
            <p:ph idx="4294967295" type="subTitle"/>
          </p:nvPr>
        </p:nvSpPr>
        <p:spPr>
          <a:xfrm>
            <a:off x="624450" y="50737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עבור השקעות לטווח קצר, אלו שני אפיקים מאוד בטוחים</a:t>
            </a:r>
            <a:endParaRPr>
              <a:solidFill>
                <a:srgbClr val="000000"/>
              </a:solidFill>
            </a:endParaRPr>
          </a:p>
          <a:p>
            <a:pPr indent="0" lvl="0" marL="914400" rtl="1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1" name="Google Shape;271;p34"/>
          <p:cNvGraphicFramePr/>
          <p:nvPr/>
        </p:nvGraphicFramePr>
        <p:xfrm>
          <a:off x="1115625" y="143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{D5EE7886-3C0E-4C78-A5D6-BBD77962EC5C}</a:tableStyleId>
              </a:tblPr>
              <a:tblGrid>
                <a:gridCol w="2397475"/>
                <a:gridCol w="1524600"/>
                <a:gridCol w="909275"/>
              </a:tblGrid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קרן כספית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פיקדון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לא ידועה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מוסכמת מראש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תשואה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 רק אם התשואה &gt; האינפלציה (כלומר 0%)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15% על הרווחים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מס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נזיל בכל יום מסחר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מוסכמת מראש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תקופה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0.13% בממוצע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דמי ניהול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4.57% בממוצע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4.35% מקס׳</a:t>
                      </a:r>
                      <a:endParaRPr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*אולי תשיגו דיל אישי</a:t>
                      </a:r>
                      <a:endParaRPr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תשואה שנתית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ctrTitle"/>
          </p:nvPr>
        </p:nvSpPr>
        <p:spPr>
          <a:xfrm>
            <a:off x="598100" y="1775225"/>
            <a:ext cx="7257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מקווה שנהנתם!</a:t>
            </a:r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163" y="961625"/>
            <a:ext cx="16859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/>
          <p:nvPr/>
        </p:nvSpPr>
        <p:spPr>
          <a:xfrm>
            <a:off x="1981920" y="1732295"/>
            <a:ext cx="679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ע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ctrTitle"/>
          </p:nvPr>
        </p:nvSpPr>
        <p:spPr>
          <a:xfrm>
            <a:off x="598100" y="1775225"/>
            <a:ext cx="7026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מוטיבציה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5217425" y="381625"/>
            <a:ext cx="2637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אנחנו </a:t>
            </a:r>
            <a:endParaRPr sz="2800"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רוצים איכו</a:t>
            </a:r>
            <a:r>
              <a:rPr lang="en" sz="1800"/>
              <a:t>ת חיים</a:t>
            </a:r>
            <a:endParaRPr sz="1800"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350" y="1392025"/>
            <a:ext cx="29337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700" y="1211275"/>
            <a:ext cx="1963150" cy="19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 rotWithShape="1">
          <a:blip r:embed="rId5">
            <a:alphaModFix/>
          </a:blip>
          <a:srcRect b="0" l="0" r="0" t="4012"/>
          <a:stretch/>
        </p:blipFill>
        <p:spPr>
          <a:xfrm>
            <a:off x="3122900" y="3442700"/>
            <a:ext cx="3096950" cy="14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>
            <p:ph type="title"/>
          </p:nvPr>
        </p:nvSpPr>
        <p:spPr>
          <a:xfrm>
            <a:off x="1117488" y="381625"/>
            <a:ext cx="2637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המדינה</a:t>
            </a:r>
            <a:r>
              <a:rPr lang="en" sz="2800"/>
              <a:t> </a:t>
            </a:r>
            <a:endParaRPr sz="2800"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לא רוצה שנהיה נטל</a:t>
            </a:r>
            <a:endParaRPr sz="1800"/>
          </a:p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3007750" y="3040025"/>
            <a:ext cx="3096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הפתרון </a:t>
            </a:r>
            <a:endParaRPr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תמריצים (וחובה) לחיסכון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 txBox="1"/>
          <p:nvPr>
            <p:ph idx="4294967295" type="ctrTitle"/>
          </p:nvPr>
        </p:nvSpPr>
        <p:spPr>
          <a:xfrm>
            <a:off x="6285575" y="1775225"/>
            <a:ext cx="23949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חיסכון</a:t>
            </a:r>
            <a:endParaRPr>
              <a:solidFill>
                <a:schemeClr val="accent6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לטווח</a:t>
            </a:r>
            <a:endParaRPr>
              <a:solidFill>
                <a:schemeClr val="accent6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ארוך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3" name="Google Shape;153;p17"/>
          <p:cNvSpPr txBox="1"/>
          <p:nvPr>
            <p:ph idx="4294967295" type="subTitle"/>
          </p:nvPr>
        </p:nvSpPr>
        <p:spPr>
          <a:xfrm>
            <a:off x="731075" y="533475"/>
            <a:ext cx="55545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600"/>
              <a:t>״ריבית דריבית היא הפלא השמיני בתבל. מי שמבין זאת, מרוויח. מי שלא - משלם.״ - אינשטיין</a:t>
            </a:r>
            <a:endParaRPr i="1" sz="1600"/>
          </a:p>
        </p:txBody>
      </p:sp>
      <p:sp>
        <p:nvSpPr>
          <p:cNvPr id="154" name="Google Shape;154;p17"/>
          <p:cNvSpPr txBox="1"/>
          <p:nvPr>
            <p:ph idx="4294967295" type="subTitle"/>
          </p:nvPr>
        </p:nvSpPr>
        <p:spPr>
          <a:xfrm>
            <a:off x="883675" y="1565700"/>
            <a:ext cx="55545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קרן פנסיה</a:t>
            </a:r>
            <a:endParaRPr/>
          </a:p>
          <a:p>
            <a:pPr indent="-342900" lvl="0" marL="457200" rtl="1" algn="r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קופת גמל להשקעה (קפ״ג)</a:t>
            </a:r>
            <a:endParaRPr/>
          </a:p>
          <a:p>
            <a:pPr indent="-342900" lvl="0" marL="457200" rtl="1" algn="r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800"/>
              <a:buAutoNum type="arabicPeriod"/>
            </a:pPr>
            <a:r>
              <a:rPr i="1" lang="en">
                <a:solidFill>
                  <a:srgbClr val="999999"/>
                </a:solidFill>
              </a:rPr>
              <a:t>ביטוח מנהלים: חוזה אישי מול חברת הביטוח אצלה חוסכים את הכסף</a:t>
            </a:r>
            <a:endParaRPr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ctrTitle"/>
          </p:nvPr>
        </p:nvSpPr>
        <p:spPr>
          <a:xfrm>
            <a:off x="598100" y="1775225"/>
            <a:ext cx="7026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קרן פנסיה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 txBox="1"/>
          <p:nvPr>
            <p:ph idx="4294967295" type="ctrTitle"/>
          </p:nvPr>
        </p:nvSpPr>
        <p:spPr>
          <a:xfrm>
            <a:off x="7181175" y="1775225"/>
            <a:ext cx="14994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פרטים</a:t>
            </a:r>
            <a:endParaRPr>
              <a:solidFill>
                <a:schemeClr val="accent6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יבשים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6" name="Google Shape;166;p19"/>
          <p:cNvSpPr txBox="1"/>
          <p:nvPr>
            <p:ph idx="4294967295" type="subTitle"/>
          </p:nvPr>
        </p:nvSpPr>
        <p:spPr>
          <a:xfrm>
            <a:off x="624450" y="62902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חובה להפריש 18.5%+ מהשכר הקובע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המעסיק לא חייב להפריש מעבר לשכר הממוצע בשוק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אנחנו יכולים להפריש בין 6-7%, והמעסיק 6.5-7.5%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יש גם אופציה להפריש עצמאית סכום חודשי קבוע ולקבל על זה החזר ממס הכנסה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50" y="2626075"/>
            <a:ext cx="3257901" cy="20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 txBox="1"/>
          <p:nvPr>
            <p:ph idx="4294967295" type="ctrTitle"/>
          </p:nvPr>
        </p:nvSpPr>
        <p:spPr>
          <a:xfrm>
            <a:off x="7181175" y="1775225"/>
            <a:ext cx="14994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פרטים</a:t>
            </a:r>
            <a:endParaRPr>
              <a:solidFill>
                <a:schemeClr val="accent6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יבשים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4" name="Google Shape;174;p20"/>
          <p:cNvSpPr txBox="1"/>
          <p:nvPr>
            <p:ph idx="4294967295" type="subTitle"/>
          </p:nvPr>
        </p:nvSpPr>
        <p:spPr>
          <a:xfrm>
            <a:off x="624450" y="62902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כמעט תמיד, רכיב הפיצויים מוגדל ל-8.33% מהשכר 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וזה מחליף את הצורך לשלם פיצוי במעמד פיטורים…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המעסיק לא חייב שתסכימו לזה, הוא רק חייב </a:t>
            </a:r>
            <a:r>
              <a:rPr lang="en"/>
              <a:t>ליידע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אתם יכולים לבקש שהתשלום הזה יועבר לקפ״ג או קרן פיצויים שהיא לא קרן הפנסיה שלכם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מותר </a:t>
            </a:r>
            <a:r>
              <a:rPr b="1" lang="en"/>
              <a:t>למשוך</a:t>
            </a:r>
            <a:r>
              <a:rPr lang="en"/>
              <a:t> את כספי הפיצויים, אבל זה </a:t>
            </a:r>
            <a:r>
              <a:rPr b="1" lang="en"/>
              <a:t>יקטין</a:t>
            </a:r>
            <a:r>
              <a:rPr lang="en"/>
              <a:t> לכם </a:t>
            </a:r>
            <a:r>
              <a:rPr b="1" lang="en"/>
              <a:t>את</a:t>
            </a:r>
            <a:r>
              <a:rPr lang="en"/>
              <a:t> </a:t>
            </a:r>
            <a:r>
              <a:rPr b="1" lang="en"/>
              <a:t>הקצבה</a:t>
            </a:r>
            <a:r>
              <a:rPr lang="en"/>
              <a:t> החודשית</a:t>
            </a:r>
            <a:r>
              <a:rPr b="1" lang="en"/>
              <a:t> ביותר משליש</a:t>
            </a:r>
            <a:r>
              <a:rPr lang="en"/>
              <a:t>!</a:t>
            </a:r>
            <a:endParaRPr/>
          </a:p>
          <a:p>
            <a:pPr indent="-317500" lvl="2" marL="1371600" rtl="1" algn="r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אם מושכים - הסכום פטור ממס כל עוד הוא לא עולה על 1.5 * מס׳ שנות עבודה * שכר אחרון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6749000" y="0"/>
            <a:ext cx="2394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 txBox="1"/>
          <p:nvPr>
            <p:ph idx="4294967295" type="ctrTitle"/>
          </p:nvPr>
        </p:nvSpPr>
        <p:spPr>
          <a:xfrm>
            <a:off x="7181175" y="1775225"/>
            <a:ext cx="14994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פרטים</a:t>
            </a:r>
            <a:endParaRPr>
              <a:solidFill>
                <a:schemeClr val="accent6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יבשים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1" name="Google Shape;181;p21"/>
          <p:cNvSpPr txBox="1"/>
          <p:nvPr>
            <p:ph idx="4294967295" type="subTitle"/>
          </p:nvPr>
        </p:nvSpPr>
        <p:spPr>
          <a:xfrm>
            <a:off x="624450" y="629025"/>
            <a:ext cx="58137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אי אפשר להפקיד מעבר ל-4,842 ש״ח בחודש לקרן הפנסיה המקיפה (הרגילה). היתרה מופקדת לקרן כללית (משלימה) </a:t>
            </a:r>
            <a:r>
              <a:rPr lang="en"/>
              <a:t> 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למה? כי הקרן המקיפה מחוייבת להשקיע 30% מהנכסים באג״חים בתשואה קבועה (וגבוהה), והמדינה רוצה להגביל את ההטבה הזו שהיא מציעה.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בקרן הכללית הכל מושקע בשוק ההון, ואין חובה להוסיף לה ביטוח אובדן כושר עבודה/נכות.</a:t>
            </a:r>
            <a:endParaRPr/>
          </a:p>
          <a:p>
            <a:pPr indent="-317500" lvl="1" marL="914400" rtl="1" algn="r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כל קרן דורשת התמקחות על עמלות בנפרד…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